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rts/chart4.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75"/>
  </p:notesMasterIdLst>
  <p:handoutMasterIdLst>
    <p:handoutMasterId r:id="rId76"/>
  </p:handoutMasterIdLst>
  <p:sldIdLst>
    <p:sldId id="318" r:id="rId5"/>
    <p:sldId id="427" r:id="rId6"/>
    <p:sldId id="426" r:id="rId7"/>
    <p:sldId id="428" r:id="rId8"/>
    <p:sldId id="429" r:id="rId9"/>
    <p:sldId id="377" r:id="rId10"/>
    <p:sldId id="362" r:id="rId11"/>
    <p:sldId id="354" r:id="rId12"/>
    <p:sldId id="356" r:id="rId13"/>
    <p:sldId id="363" r:id="rId14"/>
    <p:sldId id="386" r:id="rId15"/>
    <p:sldId id="434" r:id="rId16"/>
    <p:sldId id="385" r:id="rId17"/>
    <p:sldId id="395" r:id="rId18"/>
    <p:sldId id="393" r:id="rId19"/>
    <p:sldId id="396" r:id="rId20"/>
    <p:sldId id="430" r:id="rId21"/>
    <p:sldId id="402" r:id="rId22"/>
    <p:sldId id="403" r:id="rId23"/>
    <p:sldId id="405" r:id="rId24"/>
    <p:sldId id="419" r:id="rId25"/>
    <p:sldId id="364" r:id="rId26"/>
    <p:sldId id="389" r:id="rId27"/>
    <p:sldId id="390" r:id="rId28"/>
    <p:sldId id="397" r:id="rId29"/>
    <p:sldId id="401" r:id="rId30"/>
    <p:sldId id="399" r:id="rId31"/>
    <p:sldId id="406" r:id="rId32"/>
    <p:sldId id="394" r:id="rId33"/>
    <p:sldId id="367" r:id="rId34"/>
    <p:sldId id="365" r:id="rId35"/>
    <p:sldId id="409" r:id="rId36"/>
    <p:sldId id="408" r:id="rId37"/>
    <p:sldId id="410" r:id="rId38"/>
    <p:sldId id="411" r:id="rId39"/>
    <p:sldId id="412" r:id="rId40"/>
    <p:sldId id="413" r:id="rId41"/>
    <p:sldId id="417" r:id="rId42"/>
    <p:sldId id="422" r:id="rId43"/>
    <p:sldId id="435" r:id="rId44"/>
    <p:sldId id="423" r:id="rId45"/>
    <p:sldId id="425" r:id="rId46"/>
    <p:sldId id="416" r:id="rId47"/>
    <p:sldId id="418" r:id="rId48"/>
    <p:sldId id="373" r:id="rId49"/>
    <p:sldId id="431" r:id="rId50"/>
    <p:sldId id="432" r:id="rId51"/>
    <p:sldId id="433" r:id="rId52"/>
    <p:sldId id="372" r:id="rId53"/>
    <p:sldId id="414" r:id="rId54"/>
    <p:sldId id="375" r:id="rId55"/>
    <p:sldId id="415" r:id="rId56"/>
    <p:sldId id="366" r:id="rId57"/>
    <p:sldId id="436" r:id="rId58"/>
    <p:sldId id="437" r:id="rId59"/>
    <p:sldId id="438" r:id="rId60"/>
    <p:sldId id="439" r:id="rId61"/>
    <p:sldId id="258" r:id="rId62"/>
    <p:sldId id="259" r:id="rId63"/>
    <p:sldId id="267" r:id="rId64"/>
    <p:sldId id="277" r:id="rId65"/>
    <p:sldId id="286" r:id="rId66"/>
    <p:sldId id="346" r:id="rId67"/>
    <p:sldId id="370" r:id="rId68"/>
    <p:sldId id="296" r:id="rId69"/>
    <p:sldId id="297" r:id="rId70"/>
    <p:sldId id="304" r:id="rId71"/>
    <p:sldId id="306" r:id="rId72"/>
    <p:sldId id="317" r:id="rId73"/>
    <p:sldId id="319" r:id="rId74"/>
  </p:sldIdLst>
  <p:sldSz cx="9144000" cy="5143500" type="screen16x9"/>
  <p:notesSz cx="6858000" cy="9144000"/>
  <p:defaultTextStyle>
    <a:defPPr>
      <a:defRPr lang="en-US"/>
    </a:defPPr>
    <a:lvl1pPr marL="0" algn="l" defTabSz="457148" rtl="0" eaLnBrk="1" latinLnBrk="0" hangingPunct="1">
      <a:defRPr sz="1800" kern="1200">
        <a:solidFill>
          <a:schemeClr val="tx1"/>
        </a:solidFill>
        <a:latin typeface="+mn-lt"/>
        <a:ea typeface="+mn-ea"/>
        <a:cs typeface="+mn-cs"/>
      </a:defRPr>
    </a:lvl1pPr>
    <a:lvl2pPr marL="457148" algn="l" defTabSz="457148" rtl="0" eaLnBrk="1" latinLnBrk="0" hangingPunct="1">
      <a:defRPr sz="1800" kern="1200">
        <a:solidFill>
          <a:schemeClr val="tx1"/>
        </a:solidFill>
        <a:latin typeface="+mn-lt"/>
        <a:ea typeface="+mn-ea"/>
        <a:cs typeface="+mn-cs"/>
      </a:defRPr>
    </a:lvl2pPr>
    <a:lvl3pPr marL="914296" algn="l" defTabSz="457148" rtl="0" eaLnBrk="1" latinLnBrk="0" hangingPunct="1">
      <a:defRPr sz="1800" kern="1200">
        <a:solidFill>
          <a:schemeClr val="tx1"/>
        </a:solidFill>
        <a:latin typeface="+mn-lt"/>
        <a:ea typeface="+mn-ea"/>
        <a:cs typeface="+mn-cs"/>
      </a:defRPr>
    </a:lvl3pPr>
    <a:lvl4pPr marL="1371444" algn="l" defTabSz="457148" rtl="0" eaLnBrk="1" latinLnBrk="0" hangingPunct="1">
      <a:defRPr sz="1800" kern="1200">
        <a:solidFill>
          <a:schemeClr val="tx1"/>
        </a:solidFill>
        <a:latin typeface="+mn-lt"/>
        <a:ea typeface="+mn-ea"/>
        <a:cs typeface="+mn-cs"/>
      </a:defRPr>
    </a:lvl4pPr>
    <a:lvl5pPr marL="1828592" algn="l" defTabSz="457148" rtl="0" eaLnBrk="1" latinLnBrk="0" hangingPunct="1">
      <a:defRPr sz="1800" kern="1200">
        <a:solidFill>
          <a:schemeClr val="tx1"/>
        </a:solidFill>
        <a:latin typeface="+mn-lt"/>
        <a:ea typeface="+mn-ea"/>
        <a:cs typeface="+mn-cs"/>
      </a:defRPr>
    </a:lvl5pPr>
    <a:lvl6pPr marL="2285740" algn="l" defTabSz="457148" rtl="0" eaLnBrk="1" latinLnBrk="0" hangingPunct="1">
      <a:defRPr sz="1800" kern="1200">
        <a:solidFill>
          <a:schemeClr val="tx1"/>
        </a:solidFill>
        <a:latin typeface="+mn-lt"/>
        <a:ea typeface="+mn-ea"/>
        <a:cs typeface="+mn-cs"/>
      </a:defRPr>
    </a:lvl6pPr>
    <a:lvl7pPr marL="2742888" algn="l" defTabSz="457148" rtl="0" eaLnBrk="1" latinLnBrk="0" hangingPunct="1">
      <a:defRPr sz="1800" kern="1200">
        <a:solidFill>
          <a:schemeClr val="tx1"/>
        </a:solidFill>
        <a:latin typeface="+mn-lt"/>
        <a:ea typeface="+mn-ea"/>
        <a:cs typeface="+mn-cs"/>
      </a:defRPr>
    </a:lvl7pPr>
    <a:lvl8pPr marL="3200036" algn="l" defTabSz="457148" rtl="0" eaLnBrk="1" latinLnBrk="0" hangingPunct="1">
      <a:defRPr sz="1800" kern="1200">
        <a:solidFill>
          <a:schemeClr val="tx1"/>
        </a:solidFill>
        <a:latin typeface="+mn-lt"/>
        <a:ea typeface="+mn-ea"/>
        <a:cs typeface="+mn-cs"/>
      </a:defRPr>
    </a:lvl8pPr>
    <a:lvl9pPr marL="3657184" algn="l" defTabSz="45714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39">
          <p15:clr>
            <a:srgbClr val="A4A3A4"/>
          </p15:clr>
        </p15:guide>
        <p15:guide id="2" pos="575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A0A3"/>
    <a:srgbClr val="EF4E23"/>
    <a:srgbClr val="076324"/>
    <a:srgbClr val="424242"/>
    <a:srgbClr val="FB7545"/>
    <a:srgbClr val="C8C8C9"/>
    <a:srgbClr val="CCCDD0"/>
    <a:srgbClr val="0B5955"/>
    <a:srgbClr val="13968F"/>
    <a:srgbClr val="13948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391" autoAdjust="0"/>
    <p:restoredTop sz="84387" autoAdjust="0"/>
  </p:normalViewPr>
  <p:slideViewPr>
    <p:cSldViewPr>
      <p:cViewPr>
        <p:scale>
          <a:sx n="100" d="100"/>
          <a:sy n="100" d="100"/>
        </p:scale>
        <p:origin x="426" y="342"/>
      </p:cViewPr>
      <p:guideLst>
        <p:guide orient="horz" pos="3239"/>
        <p:guide pos="5759"/>
      </p:guideLst>
    </p:cSldViewPr>
  </p:slideViewPr>
  <p:outlineViewPr>
    <p:cViewPr>
      <p:scale>
        <a:sx n="33" d="100"/>
        <a:sy n="33" d="100"/>
      </p:scale>
      <p:origin x="0" y="-4662"/>
    </p:cViewPr>
  </p:outlineViewPr>
  <p:notesTextViewPr>
    <p:cViewPr>
      <p:scale>
        <a:sx n="100" d="100"/>
        <a:sy n="100" d="100"/>
      </p:scale>
      <p:origin x="0" y="0"/>
    </p:cViewPr>
  </p:notesTextViewPr>
  <p:sorterViewPr>
    <p:cViewPr>
      <p:scale>
        <a:sx n="60" d="100"/>
        <a:sy n="60" d="100"/>
      </p:scale>
      <p:origin x="0" y="0"/>
    </p:cViewPr>
  </p:sorterViewPr>
  <p:notesViewPr>
    <p:cSldViewPr>
      <p:cViewPr varScale="1">
        <p:scale>
          <a:sx n="82" d="100"/>
          <a:sy n="82" d="100"/>
        </p:scale>
        <p:origin x="3954"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862" b="0" i="0" u="none" strike="noStrike" kern="1200" spc="0" baseline="0">
                <a:solidFill>
                  <a:schemeClr val="tx1">
                    <a:lumMod val="65000"/>
                    <a:lumOff val="35000"/>
                  </a:schemeClr>
                </a:solidFill>
                <a:latin typeface="+mn-lt"/>
                <a:ea typeface="+mn-ea"/>
                <a:cs typeface="+mn-cs"/>
              </a:defRPr>
            </a:pPr>
            <a:r>
              <a:rPr lang="en-US" sz="1600" b="1" dirty="0">
                <a:latin typeface="Roboto Light" panose="02000000000000000000" pitchFamily="2" charset="0"/>
                <a:ea typeface="Roboto Light" panose="02000000000000000000" pitchFamily="2" charset="0"/>
              </a:rPr>
              <a:t>Ownership of Mobile Media Platforms, over Time</a:t>
            </a:r>
          </a:p>
          <a:p>
            <a:pPr algn="l">
              <a:defRPr/>
            </a:pPr>
            <a:r>
              <a:rPr lang="en-US" sz="1400" dirty="0">
                <a:latin typeface="Roboto Light" panose="02000000000000000000" pitchFamily="2" charset="0"/>
                <a:ea typeface="Roboto Light" panose="02000000000000000000" pitchFamily="2" charset="0"/>
              </a:rPr>
              <a:t>Among 0- to 8-year-olds, percent with each of the following in the home: </a:t>
            </a:r>
          </a:p>
        </c:rich>
      </c:tx>
      <c:layout/>
      <c:overlay val="0"/>
      <c:spPr>
        <a:noFill/>
        <a:ln>
          <a:noFill/>
        </a:ln>
        <a:effectLst/>
      </c:spPr>
      <c:txPr>
        <a:bodyPr rot="0" spcFirstLastPara="1" vertOverflow="ellipsis" vert="horz" wrap="square" anchor="ctr" anchorCtr="1"/>
        <a:lstStyle/>
        <a:p>
          <a:pPr algn="l">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9161935220416896"/>
          <c:y val="0.2130758655168104"/>
          <c:w val="0.54120662237774475"/>
          <c:h val="0.74346456692913387"/>
        </c:manualLayout>
      </c:layout>
      <c:barChart>
        <c:barDir val="bar"/>
        <c:grouping val="clustered"/>
        <c:varyColors val="0"/>
        <c:ser>
          <c:idx val="0"/>
          <c:order val="0"/>
          <c:tx>
            <c:strRef>
              <c:f>Sheet1!$B$1</c:f>
              <c:strCache>
                <c:ptCount val="1"/>
                <c:pt idx="0">
                  <c:v>2011</c:v>
                </c:pt>
              </c:strCache>
            </c:strRef>
          </c:tx>
          <c:spPr>
            <a:solidFill>
              <a:schemeClr val="accent6"/>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Any mobile device</c:v>
                </c:pt>
                <c:pt idx="1">
                  <c:v>iPod Touch/similar</c:v>
                </c:pt>
                <c:pt idx="2">
                  <c:v>Tablet</c:v>
                </c:pt>
                <c:pt idx="3">
                  <c:v>Smartphone</c:v>
                </c:pt>
              </c:strCache>
            </c:strRef>
          </c:cat>
          <c:val>
            <c:numRef>
              <c:f>Sheet1!$B$2:$B$5</c:f>
              <c:numCache>
                <c:formatCode>General</c:formatCode>
                <c:ptCount val="4"/>
                <c:pt idx="0">
                  <c:v>0.52</c:v>
                </c:pt>
                <c:pt idx="1">
                  <c:v>0.21</c:v>
                </c:pt>
                <c:pt idx="2">
                  <c:v>0.08</c:v>
                </c:pt>
                <c:pt idx="3">
                  <c:v>0.41</c:v>
                </c:pt>
              </c:numCache>
            </c:numRef>
          </c:val>
        </c:ser>
        <c:ser>
          <c:idx val="1"/>
          <c:order val="1"/>
          <c:tx>
            <c:strRef>
              <c:f>Sheet1!$C$1</c:f>
              <c:strCache>
                <c:ptCount val="1"/>
                <c:pt idx="0">
                  <c:v>2013</c:v>
                </c:pt>
              </c:strCache>
            </c:strRef>
          </c:tx>
          <c:spPr>
            <a:solidFill>
              <a:schemeClr val="accent4"/>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Any mobile device</c:v>
                </c:pt>
                <c:pt idx="1">
                  <c:v>iPod Touch/similar</c:v>
                </c:pt>
                <c:pt idx="2">
                  <c:v>Tablet</c:v>
                </c:pt>
                <c:pt idx="3">
                  <c:v>Smartphone</c:v>
                </c:pt>
              </c:strCache>
            </c:strRef>
          </c:cat>
          <c:val>
            <c:numRef>
              <c:f>Sheet1!$C$2:$C$5</c:f>
              <c:numCache>
                <c:formatCode>General</c:formatCode>
                <c:ptCount val="4"/>
                <c:pt idx="0">
                  <c:v>0.75</c:v>
                </c:pt>
                <c:pt idx="1">
                  <c:v>0.27</c:v>
                </c:pt>
                <c:pt idx="2">
                  <c:v>0.4</c:v>
                </c:pt>
                <c:pt idx="3">
                  <c:v>0.63</c:v>
                </c:pt>
              </c:numCache>
            </c:numRef>
          </c:val>
        </c:ser>
        <c:dLbls>
          <c:dLblPos val="outEnd"/>
          <c:showLegendKey val="0"/>
          <c:showVal val="1"/>
          <c:showCatName val="0"/>
          <c:showSerName val="0"/>
          <c:showPercent val="0"/>
          <c:showBubbleSize val="0"/>
        </c:dLbls>
        <c:gapWidth val="76"/>
        <c:axId val="1526385152"/>
        <c:axId val="1526378624"/>
      </c:barChart>
      <c:catAx>
        <c:axId val="152638515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26378624"/>
        <c:crosses val="autoZero"/>
        <c:auto val="1"/>
        <c:lblAlgn val="ctr"/>
        <c:lblOffset val="100"/>
        <c:noMultiLvlLbl val="0"/>
      </c:catAx>
      <c:valAx>
        <c:axId val="1526378624"/>
        <c:scaling>
          <c:orientation val="minMax"/>
        </c:scaling>
        <c:delete val="1"/>
        <c:axPos val="b"/>
        <c:numFmt formatCode="General" sourceLinked="1"/>
        <c:majorTickMark val="none"/>
        <c:minorTickMark val="none"/>
        <c:tickLblPos val="nextTo"/>
        <c:crossAx val="1526385152"/>
        <c:crosses val="autoZero"/>
        <c:crossBetween val="between"/>
      </c:valAx>
      <c:spPr>
        <a:noFill/>
        <a:ln>
          <a:noFill/>
        </a:ln>
        <a:effectLst/>
      </c:spPr>
    </c:plotArea>
    <c:legend>
      <c:legendPos val="r"/>
      <c:layout>
        <c:manualLayout>
          <c:xMode val="edge"/>
          <c:yMode val="edge"/>
          <c:x val="0.85274328306306968"/>
          <c:y val="0.51993505715932054"/>
          <c:w val="6.7217666987973379E-2"/>
          <c:h val="0.1773284802467800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00" b="0" i="0" u="none" strike="noStrike" kern="1200" spc="0" baseline="0">
                <a:solidFill>
                  <a:schemeClr val="tx1">
                    <a:lumMod val="65000"/>
                    <a:lumOff val="35000"/>
                  </a:schemeClr>
                </a:solidFill>
                <a:latin typeface="+mn-lt"/>
                <a:ea typeface="+mn-ea"/>
                <a:cs typeface="+mn-cs"/>
              </a:defRPr>
            </a:pPr>
            <a:r>
              <a:rPr lang="en-US" sz="1400" b="1" i="0" u="none" strike="noStrike" baseline="0" dirty="0" smtClean="0">
                <a:latin typeface="Roboto Light" panose="02000000000000000000" pitchFamily="2" charset="0"/>
                <a:ea typeface="Roboto Light" panose="02000000000000000000" pitchFamily="2" charset="0"/>
              </a:rPr>
              <a:t>Screen Media Use, by Platform, over Time</a:t>
            </a:r>
            <a:endParaRPr lang="en-US" sz="1400" b="0" i="0" u="none" strike="noStrike" baseline="0" dirty="0" smtClean="0">
              <a:latin typeface="Roboto Light" panose="02000000000000000000" pitchFamily="2" charset="0"/>
              <a:ea typeface="Roboto Light" panose="02000000000000000000" pitchFamily="2" charset="0"/>
            </a:endParaRPr>
          </a:p>
          <a:p>
            <a:pPr algn="l">
              <a:defRPr sz="1400"/>
            </a:pPr>
            <a:r>
              <a:rPr lang="en-US" sz="1400" b="0" i="0" u="none" strike="noStrike" baseline="0" dirty="0" smtClean="0">
                <a:latin typeface="Roboto Light" panose="02000000000000000000" pitchFamily="2" charset="0"/>
                <a:ea typeface="Roboto Light" panose="02000000000000000000" pitchFamily="2" charset="0"/>
              </a:rPr>
              <a:t>Among children age 0-8, average time spent per day using:</a:t>
            </a:r>
            <a:endParaRPr lang="en-US" sz="1400" dirty="0">
              <a:latin typeface="Roboto Light" panose="02000000000000000000" pitchFamily="2" charset="0"/>
              <a:ea typeface="Roboto Light" panose="02000000000000000000" pitchFamily="2" charset="0"/>
            </a:endParaRPr>
          </a:p>
        </c:rich>
      </c:tx>
      <c:layout>
        <c:manualLayout>
          <c:xMode val="edge"/>
          <c:yMode val="edge"/>
          <c:x val="0.14403724466167309"/>
          <c:y val="4.3324971614773243E-2"/>
        </c:manualLayout>
      </c:layout>
      <c:overlay val="0"/>
      <c:spPr>
        <a:noFill/>
        <a:ln>
          <a:noFill/>
        </a:ln>
        <a:effectLst/>
      </c:spPr>
      <c:txPr>
        <a:bodyPr rot="0" spcFirstLastPara="1" vertOverflow="ellipsis" vert="horz" wrap="square" anchor="ctr" anchorCtr="1"/>
        <a:lstStyle/>
        <a:p>
          <a:pPr algn="l">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2224753937007874"/>
          <c:y val="0.23021572772336635"/>
          <c:w val="0.76185998847833025"/>
          <c:h val="0.71353450305083499"/>
        </c:manualLayout>
      </c:layout>
      <c:barChart>
        <c:barDir val="bar"/>
        <c:grouping val="clustered"/>
        <c:varyColors val="0"/>
        <c:ser>
          <c:idx val="0"/>
          <c:order val="0"/>
          <c:tx>
            <c:strRef>
              <c:f>Sheet1!$B$1</c:f>
              <c:strCache>
                <c:ptCount val="1"/>
                <c:pt idx="0">
                  <c:v>2011</c:v>
                </c:pt>
              </c:strCache>
            </c:strRef>
          </c:tx>
          <c:spPr>
            <a:solidFill>
              <a:schemeClr val="accent6"/>
            </a:solidFill>
            <a:ln>
              <a:noFill/>
            </a:ln>
            <a:effectLst/>
          </c:spPr>
          <c:invertIfNegative val="0"/>
          <c:dLbls>
            <c:dLbl>
              <c:idx val="0"/>
              <c:layout/>
              <c:tx>
                <c:rich>
                  <a:bodyPr/>
                  <a:lstStyle/>
                  <a:p>
                    <a:r>
                      <a:rPr lang="en-US" smtClean="0"/>
                      <a:t>:</a:t>
                    </a:r>
                    <a:fld id="{2AC6186F-D44A-44D4-BA97-450CC2C6ACFD}" type="VALUE">
                      <a:rPr lang="en-US" smtClean="0"/>
                      <a:pPr/>
                      <a:t>[VALUE]</a:t>
                    </a:fld>
                    <a:endParaRPr lang="en-US" smtClean="0"/>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1"/>
              <c:layout/>
              <c:tx>
                <c:rich>
                  <a:bodyPr/>
                  <a:lstStyle/>
                  <a:p>
                    <a:r>
                      <a:rPr lang="en-US" smtClean="0"/>
                      <a:t>:</a:t>
                    </a:r>
                    <a:fld id="{B52C52D7-6856-4098-A1C9-7BFE427BA18D}" type="VALUE">
                      <a:rPr lang="en-US" smtClean="0"/>
                      <a:pPr/>
                      <a:t>[VALUE]</a:t>
                    </a:fld>
                    <a:endParaRPr lang="en-US" smtClean="0"/>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2"/>
              <c:layout/>
              <c:tx>
                <c:rich>
                  <a:bodyPr/>
                  <a:lstStyle/>
                  <a:p>
                    <a:r>
                      <a:rPr lang="en-US" smtClean="0"/>
                      <a:t>:</a:t>
                    </a:r>
                    <a:fld id="{62A37B2D-8E62-403A-BB0F-A25DADAC14DA}" type="VALUE">
                      <a:rPr lang="en-US" smtClean="0"/>
                      <a:pPr/>
                      <a:t>[VALUE]</a:t>
                    </a:fld>
                    <a:endParaRPr lang="en-US" smtClean="0"/>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3"/>
              <c:layout/>
              <c:tx>
                <c:rich>
                  <a:bodyPr/>
                  <a:lstStyle/>
                  <a:p>
                    <a:r>
                      <a:rPr lang="en-US" smtClean="0"/>
                      <a:t>:</a:t>
                    </a:r>
                    <a:fld id="{6004D1B7-1FF6-4520-BC65-62AD3838C14F}" type="VALUE">
                      <a:rPr lang="en-US" smtClean="0"/>
                      <a:pPr/>
                      <a:t>[VALUE]</a:t>
                    </a:fld>
                    <a:endParaRPr lang="en-US" smtClean="0"/>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4"/>
              <c:layout/>
              <c:tx>
                <c:rich>
                  <a:bodyPr/>
                  <a:lstStyle/>
                  <a:p>
                    <a:r>
                      <a:rPr lang="en-US" smtClean="0"/>
                      <a:t>1:09</a:t>
                    </a:r>
                    <a:endParaRPr lang="en-US" dirty="0"/>
                  </a:p>
                </c:rich>
              </c:tx>
              <c:dLblPos val="outEnd"/>
              <c:showLegendKey val="0"/>
              <c:showVal val="1"/>
              <c:showCatName val="0"/>
              <c:showSerName val="0"/>
              <c:showPercent val="0"/>
              <c:showBubbleSize val="0"/>
              <c:extLst>
                <c:ext xmlns:c15="http://schemas.microsoft.com/office/drawing/2012/chart" uri="{CE6537A1-D6FC-4f65-9D91-7224C49458BB}">
                  <c15:layout/>
                </c:ext>
              </c:extLst>
            </c:dLbl>
            <c:dLbl>
              <c:idx val="5"/>
              <c:layout/>
              <c:tx>
                <c:rich>
                  <a:bodyPr/>
                  <a:lstStyle/>
                  <a:p>
                    <a:r>
                      <a:rPr lang="en-US" dirty="0" smtClean="0"/>
                      <a:t>2:16</a:t>
                    </a:r>
                    <a:endParaRPr lang="en-US" dirty="0"/>
                  </a:p>
                </c:rich>
              </c:tx>
              <c:dLblPos val="outEnd"/>
              <c:showLegendKey val="0"/>
              <c:showVal val="1"/>
              <c:showCatName val="0"/>
              <c:showSerName val="0"/>
              <c:showPercent val="0"/>
              <c:showBubbleSize val="0"/>
              <c:extLst>
                <c:ext xmlns:c15="http://schemas.microsoft.com/office/drawing/2012/chart" uri="{CE6537A1-D6FC-4f65-9D91-7224C49458BB}">
                  <c15:layout/>
                </c:ext>
              </c:extLst>
            </c:dLbl>
            <c:numFmt formatCode="General"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Mobile Devices</c:v>
                </c:pt>
                <c:pt idx="1">
                  <c:v>Video Games</c:v>
                </c:pt>
                <c:pt idx="2">
                  <c:v>Computers</c:v>
                </c:pt>
                <c:pt idx="3">
                  <c:v>DVDs</c:v>
                </c:pt>
                <c:pt idx="4">
                  <c:v>Television</c:v>
                </c:pt>
                <c:pt idx="5">
                  <c:v>Total Screen Time</c:v>
                </c:pt>
              </c:strCache>
            </c:strRef>
          </c:cat>
          <c:val>
            <c:numRef>
              <c:f>Sheet1!$B$2:$B$7</c:f>
              <c:numCache>
                <c:formatCode>General</c:formatCode>
                <c:ptCount val="6"/>
                <c:pt idx="0">
                  <c:v>5</c:v>
                </c:pt>
                <c:pt idx="1">
                  <c:v>14</c:v>
                </c:pt>
                <c:pt idx="2">
                  <c:v>17</c:v>
                </c:pt>
                <c:pt idx="3">
                  <c:v>31</c:v>
                </c:pt>
                <c:pt idx="4">
                  <c:v>69</c:v>
                </c:pt>
                <c:pt idx="5">
                  <c:v>136</c:v>
                </c:pt>
              </c:numCache>
            </c:numRef>
          </c:val>
        </c:ser>
        <c:ser>
          <c:idx val="1"/>
          <c:order val="1"/>
          <c:tx>
            <c:strRef>
              <c:f>Sheet1!$C$1</c:f>
              <c:strCache>
                <c:ptCount val="1"/>
                <c:pt idx="0">
                  <c:v>2013</c:v>
                </c:pt>
              </c:strCache>
            </c:strRef>
          </c:tx>
          <c:spPr>
            <a:solidFill>
              <a:schemeClr val="accent4"/>
            </a:solidFill>
            <a:ln>
              <a:noFill/>
            </a:ln>
            <a:effectLst/>
          </c:spPr>
          <c:invertIfNegative val="0"/>
          <c:dLbls>
            <c:dLbl>
              <c:idx val="0"/>
              <c:layout/>
              <c:tx>
                <c:rich>
                  <a:bodyPr/>
                  <a:lstStyle/>
                  <a:p>
                    <a:r>
                      <a:rPr lang="en-US" smtClean="0"/>
                      <a:t>:</a:t>
                    </a:r>
                    <a:fld id="{2A2FF398-9099-482B-A9C0-217329175375}" type="VALUE">
                      <a:rPr lang="en-US" smtClean="0"/>
                      <a:pPr/>
                      <a:t>[VALUE]</a:t>
                    </a:fld>
                    <a:endParaRPr lang="en-US" smtClean="0"/>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1"/>
              <c:layout/>
              <c:tx>
                <c:rich>
                  <a:bodyPr/>
                  <a:lstStyle/>
                  <a:p>
                    <a:r>
                      <a:rPr lang="en-US" smtClean="0"/>
                      <a:t>:</a:t>
                    </a:r>
                    <a:fld id="{A261B9EC-F236-43E3-A7E8-154EDD068224}" type="VALUE">
                      <a:rPr lang="en-US" smtClean="0"/>
                      <a:pPr/>
                      <a:t>[VALUE]</a:t>
                    </a:fld>
                    <a:endParaRPr lang="en-US" smtClean="0"/>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2"/>
              <c:layout/>
              <c:tx>
                <c:rich>
                  <a:bodyPr/>
                  <a:lstStyle/>
                  <a:p>
                    <a:r>
                      <a:rPr lang="en-US" smtClean="0"/>
                      <a:t>:</a:t>
                    </a:r>
                    <a:fld id="{82919314-AB4E-48C0-BEAA-1384720A6FAF}" type="VALUE">
                      <a:rPr lang="en-US" smtClean="0"/>
                      <a:pPr/>
                      <a:t>[VALUE]</a:t>
                    </a:fld>
                    <a:endParaRPr lang="en-US" smtClean="0"/>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3"/>
              <c:layout/>
              <c:tx>
                <c:rich>
                  <a:bodyPr/>
                  <a:lstStyle/>
                  <a:p>
                    <a:r>
                      <a:rPr lang="en-US" smtClean="0"/>
                      <a:t>:</a:t>
                    </a:r>
                    <a:fld id="{21C172D2-A0F6-4F6E-82E2-34D0FC6D06C0}" type="VALUE">
                      <a:rPr lang="en-US" smtClean="0"/>
                      <a:pPr/>
                      <a:t>[VALUE]</a:t>
                    </a:fld>
                    <a:endParaRPr lang="en-US" smtClean="0"/>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4"/>
              <c:layout/>
              <c:tx>
                <c:rich>
                  <a:bodyPr/>
                  <a:lstStyle/>
                  <a:p>
                    <a:r>
                      <a:rPr lang="en-US" smtClean="0"/>
                      <a:t>:</a:t>
                    </a:r>
                    <a:fld id="{005B6FD0-A1B3-4261-B422-E400F71273C8}" type="VALUE">
                      <a:rPr lang="en-US" smtClean="0"/>
                      <a:pPr/>
                      <a:t>[VALUE]</a:t>
                    </a:fld>
                    <a:endParaRPr lang="en-US" smtClean="0"/>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5"/>
              <c:layout/>
              <c:tx>
                <c:rich>
                  <a:bodyPr/>
                  <a:lstStyle/>
                  <a:p>
                    <a:r>
                      <a:rPr lang="en-US" smtClean="0"/>
                      <a:t>1:55</a:t>
                    </a:r>
                    <a:endParaRPr lang="en-US" dirty="0"/>
                  </a:p>
                </c:rich>
              </c:tx>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Mobile Devices</c:v>
                </c:pt>
                <c:pt idx="1">
                  <c:v>Video Games</c:v>
                </c:pt>
                <c:pt idx="2">
                  <c:v>Computers</c:v>
                </c:pt>
                <c:pt idx="3">
                  <c:v>DVDs</c:v>
                </c:pt>
                <c:pt idx="4">
                  <c:v>Television</c:v>
                </c:pt>
                <c:pt idx="5">
                  <c:v>Total Screen Time</c:v>
                </c:pt>
              </c:strCache>
            </c:strRef>
          </c:cat>
          <c:val>
            <c:numRef>
              <c:f>Sheet1!$C$2:$C$7</c:f>
              <c:numCache>
                <c:formatCode>General</c:formatCode>
                <c:ptCount val="6"/>
                <c:pt idx="0">
                  <c:v>15</c:v>
                </c:pt>
                <c:pt idx="1">
                  <c:v>10</c:v>
                </c:pt>
                <c:pt idx="2">
                  <c:v>11</c:v>
                </c:pt>
                <c:pt idx="3">
                  <c:v>22</c:v>
                </c:pt>
                <c:pt idx="4">
                  <c:v>57</c:v>
                </c:pt>
                <c:pt idx="5">
                  <c:v>115</c:v>
                </c:pt>
              </c:numCache>
            </c:numRef>
          </c:val>
        </c:ser>
        <c:dLbls>
          <c:dLblPos val="outEnd"/>
          <c:showLegendKey val="0"/>
          <c:showVal val="1"/>
          <c:showCatName val="0"/>
          <c:showSerName val="0"/>
          <c:showPercent val="0"/>
          <c:showBubbleSize val="0"/>
        </c:dLbls>
        <c:gapWidth val="59"/>
        <c:overlap val="-1"/>
        <c:axId val="1393701424"/>
        <c:axId val="1393701968"/>
      </c:barChart>
      <c:catAx>
        <c:axId val="13937014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3701968"/>
        <c:crosses val="autoZero"/>
        <c:auto val="1"/>
        <c:lblAlgn val="ctr"/>
        <c:lblOffset val="100"/>
        <c:noMultiLvlLbl val="0"/>
      </c:catAx>
      <c:valAx>
        <c:axId val="1393701968"/>
        <c:scaling>
          <c:orientation val="minMax"/>
        </c:scaling>
        <c:delete val="1"/>
        <c:axPos val="b"/>
        <c:numFmt formatCode="General" sourceLinked="1"/>
        <c:majorTickMark val="none"/>
        <c:minorTickMark val="none"/>
        <c:tickLblPos val="nextTo"/>
        <c:crossAx val="1393701424"/>
        <c:crosses val="autoZero"/>
        <c:crossBetween val="between"/>
      </c:valAx>
      <c:spPr>
        <a:noFill/>
        <a:ln>
          <a:noFill/>
        </a:ln>
        <a:effectLst/>
      </c:spPr>
    </c:plotArea>
    <c:legend>
      <c:legendPos val="r"/>
      <c:layout>
        <c:manualLayout>
          <c:xMode val="edge"/>
          <c:yMode val="edge"/>
          <c:x val="0.78819886747432888"/>
          <c:y val="0.66140116864055531"/>
          <c:w val="9.2039330875598804E-2"/>
          <c:h val="0.1499409218044696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00" b="0" i="0" u="none" strike="noStrike" kern="1200" spc="0" baseline="0">
                <a:solidFill>
                  <a:schemeClr val="tx1">
                    <a:lumMod val="65000"/>
                    <a:lumOff val="35000"/>
                  </a:schemeClr>
                </a:solidFill>
                <a:latin typeface="Roboto Light" panose="02000000000000000000" pitchFamily="2" charset="0"/>
                <a:ea typeface="Roboto Light" panose="02000000000000000000" pitchFamily="2" charset="0"/>
                <a:cs typeface="+mn-cs"/>
              </a:defRPr>
            </a:pPr>
            <a:r>
              <a:rPr lang="en-US" sz="1400" b="1" i="0" u="none" strike="noStrike" baseline="0" dirty="0" smtClean="0">
                <a:latin typeface="Roboto Light" panose="02000000000000000000" pitchFamily="2" charset="0"/>
                <a:ea typeface="Roboto Light" panose="02000000000000000000" pitchFamily="2" charset="0"/>
              </a:rPr>
              <a:t>Time Spent with Media, by Activity, over Time</a:t>
            </a:r>
          </a:p>
          <a:p>
            <a:pPr algn="l">
              <a:defRPr sz="1400">
                <a:latin typeface="Roboto Light" panose="02000000000000000000" pitchFamily="2" charset="0"/>
                <a:ea typeface="Roboto Light" panose="02000000000000000000" pitchFamily="2" charset="0"/>
              </a:defRPr>
            </a:pPr>
            <a:r>
              <a:rPr lang="en-US" sz="1400" b="0" i="0" u="none" strike="noStrike" baseline="0" dirty="0" smtClean="0">
                <a:latin typeface="Roboto Light" panose="02000000000000000000" pitchFamily="2" charset="0"/>
                <a:ea typeface="Roboto Light" panose="02000000000000000000" pitchFamily="2" charset="0"/>
              </a:rPr>
              <a:t>Among 0- to 8-year-olds, average amount of time spent in a typical day:</a:t>
            </a:r>
            <a:endParaRPr lang="en-US" sz="1400" dirty="0">
              <a:latin typeface="Roboto Light" panose="02000000000000000000" pitchFamily="2" charset="0"/>
              <a:ea typeface="Roboto Light" panose="02000000000000000000" pitchFamily="2" charset="0"/>
            </a:endParaRPr>
          </a:p>
        </c:rich>
      </c:tx>
      <c:layout>
        <c:manualLayout>
          <c:xMode val="edge"/>
          <c:yMode val="edge"/>
          <c:x val="0.1213702914534823"/>
          <c:y val="4.7410157906312672E-2"/>
        </c:manualLayout>
      </c:layout>
      <c:overlay val="0"/>
      <c:spPr>
        <a:noFill/>
        <a:ln>
          <a:noFill/>
        </a:ln>
        <a:effectLst/>
      </c:spPr>
      <c:txPr>
        <a:bodyPr rot="0" spcFirstLastPara="1" vertOverflow="ellipsis" vert="horz" wrap="square" anchor="ctr" anchorCtr="1"/>
        <a:lstStyle/>
        <a:p>
          <a:pPr algn="l">
            <a:defRPr sz="1400" b="0" i="0" u="none" strike="noStrike" kern="1200" spc="0" baseline="0">
              <a:solidFill>
                <a:schemeClr val="tx1">
                  <a:lumMod val="65000"/>
                  <a:lumOff val="35000"/>
                </a:schemeClr>
              </a:solidFill>
              <a:latin typeface="Roboto Light" panose="02000000000000000000" pitchFamily="2" charset="0"/>
              <a:ea typeface="Roboto Light" panose="02000000000000000000" pitchFamily="2" charset="0"/>
              <a:cs typeface="+mn-cs"/>
            </a:defRPr>
          </a:pPr>
          <a:endParaRPr lang="en-US"/>
        </a:p>
      </c:txPr>
    </c:title>
    <c:autoTitleDeleted val="0"/>
    <c:plotArea>
      <c:layout>
        <c:manualLayout>
          <c:layoutTarget val="inner"/>
          <c:xMode val="edge"/>
          <c:yMode val="edge"/>
          <c:x val="0.29161935220416896"/>
          <c:y val="0.28497455748186107"/>
          <c:w val="0.64521698622983803"/>
          <c:h val="0.71107459602594614"/>
        </c:manualLayout>
      </c:layout>
      <c:barChart>
        <c:barDir val="bar"/>
        <c:grouping val="clustered"/>
        <c:varyColors val="0"/>
        <c:ser>
          <c:idx val="0"/>
          <c:order val="0"/>
          <c:tx>
            <c:strRef>
              <c:f>Sheet1!$B$1</c:f>
              <c:strCache>
                <c:ptCount val="1"/>
                <c:pt idx="0">
                  <c:v>2011</c:v>
                </c:pt>
              </c:strCache>
            </c:strRef>
          </c:tx>
          <c:spPr>
            <a:solidFill>
              <a:schemeClr val="accent6"/>
            </a:solidFill>
            <a:ln>
              <a:noFill/>
            </a:ln>
            <a:effectLst/>
          </c:spPr>
          <c:invertIfNegative val="0"/>
          <c:dLbls>
            <c:dLbl>
              <c:idx val="0"/>
              <c:layout/>
              <c:tx>
                <c:rich>
                  <a:bodyPr/>
                  <a:lstStyle/>
                  <a:p>
                    <a:r>
                      <a:rPr lang="en-US" smtClean="0"/>
                      <a:t>:29</a:t>
                    </a:r>
                    <a:endParaRPr lang="en-US" dirty="0"/>
                  </a:p>
                </c:rich>
              </c:tx>
              <c:dLblPos val="outEnd"/>
              <c:showLegendKey val="0"/>
              <c:showVal val="1"/>
              <c:showCatName val="0"/>
              <c:showSerName val="0"/>
              <c:showPercent val="0"/>
              <c:showBubbleSize val="0"/>
              <c:extLst>
                <c:ext xmlns:c15="http://schemas.microsoft.com/office/drawing/2012/chart" uri="{CE6537A1-D6FC-4f65-9D91-7224C49458BB}">
                  <c15:layout/>
                </c:ext>
              </c:extLst>
            </c:dLbl>
            <c:dLbl>
              <c:idx val="1"/>
              <c:layout/>
              <c:tx>
                <c:rich>
                  <a:bodyPr/>
                  <a:lstStyle/>
                  <a:p>
                    <a:r>
                      <a:rPr lang="en-US" smtClean="0"/>
                      <a:t>2:16</a:t>
                    </a:r>
                    <a:endParaRPr lang="en-US" dirty="0"/>
                  </a:p>
                </c:rich>
              </c:tx>
              <c:dLblPos val="outEnd"/>
              <c:showLegendKey val="0"/>
              <c:showVal val="1"/>
              <c:showCatName val="0"/>
              <c:showSerName val="0"/>
              <c:showPercent val="0"/>
              <c:showBubbleSize val="0"/>
              <c:extLst>
                <c:ext xmlns:c15="http://schemas.microsoft.com/office/drawing/2012/chart" uri="{CE6537A1-D6FC-4f65-9D91-7224C49458BB}">
                  <c15:layout/>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Reading/being read to</c:v>
                </c:pt>
                <c:pt idx="1">
                  <c:v>Total screen media</c:v>
                </c:pt>
              </c:strCache>
            </c:strRef>
          </c:cat>
          <c:val>
            <c:numRef>
              <c:f>Sheet1!$B$2:$B$3</c:f>
              <c:numCache>
                <c:formatCode>General</c:formatCode>
                <c:ptCount val="2"/>
                <c:pt idx="0">
                  <c:v>29</c:v>
                </c:pt>
                <c:pt idx="1">
                  <c:v>136</c:v>
                </c:pt>
              </c:numCache>
            </c:numRef>
          </c:val>
        </c:ser>
        <c:ser>
          <c:idx val="1"/>
          <c:order val="1"/>
          <c:tx>
            <c:strRef>
              <c:f>Sheet1!$C$1</c:f>
              <c:strCache>
                <c:ptCount val="1"/>
                <c:pt idx="0">
                  <c:v>2013</c:v>
                </c:pt>
              </c:strCache>
            </c:strRef>
          </c:tx>
          <c:spPr>
            <a:solidFill>
              <a:schemeClr val="accent4"/>
            </a:solidFill>
            <a:ln>
              <a:noFill/>
            </a:ln>
            <a:effectLst/>
          </c:spPr>
          <c:invertIfNegative val="0"/>
          <c:dLbls>
            <c:dLbl>
              <c:idx val="0"/>
              <c:layout/>
              <c:tx>
                <c:rich>
                  <a:bodyPr/>
                  <a:lstStyle/>
                  <a:p>
                    <a:r>
                      <a:rPr lang="en-US" smtClean="0"/>
                      <a:t>:</a:t>
                    </a:r>
                    <a:fld id="{828A9CD5-2A57-4566-8278-353845C7E3B8}" type="VALUE">
                      <a:rPr lang="en-US" smtClean="0"/>
                      <a:pPr/>
                      <a:t>[VALUE]</a:t>
                    </a:fld>
                    <a:endParaRPr lang="en-US" smtClean="0"/>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1"/>
              <c:layout/>
              <c:tx>
                <c:rich>
                  <a:bodyPr/>
                  <a:lstStyle/>
                  <a:p>
                    <a:r>
                      <a:rPr lang="en-US" smtClean="0"/>
                      <a:t>1:55</a:t>
                    </a:r>
                    <a:endParaRPr lang="en-US" dirty="0"/>
                  </a:p>
                </c:rich>
              </c:tx>
              <c:dLblPos val="outEnd"/>
              <c:showLegendKey val="0"/>
              <c:showVal val="1"/>
              <c:showCatName val="0"/>
              <c:showSerName val="0"/>
              <c:showPercent val="0"/>
              <c:showBubbleSize val="0"/>
              <c:extLst>
                <c:ext xmlns:c15="http://schemas.microsoft.com/office/drawing/2012/chart" uri="{CE6537A1-D6FC-4f65-9D91-7224C49458BB}">
                  <c15:layout/>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Reading/being read to</c:v>
                </c:pt>
                <c:pt idx="1">
                  <c:v>Total screen media</c:v>
                </c:pt>
              </c:strCache>
            </c:strRef>
          </c:cat>
          <c:val>
            <c:numRef>
              <c:f>Sheet1!$C$2:$C$3</c:f>
              <c:numCache>
                <c:formatCode>General</c:formatCode>
                <c:ptCount val="2"/>
                <c:pt idx="0">
                  <c:v>28</c:v>
                </c:pt>
                <c:pt idx="1">
                  <c:v>115</c:v>
                </c:pt>
              </c:numCache>
            </c:numRef>
          </c:val>
        </c:ser>
        <c:dLbls>
          <c:dLblPos val="outEnd"/>
          <c:showLegendKey val="0"/>
          <c:showVal val="1"/>
          <c:showCatName val="0"/>
          <c:showSerName val="0"/>
          <c:showPercent val="0"/>
          <c:showBubbleSize val="0"/>
        </c:dLbls>
        <c:gapWidth val="169"/>
        <c:axId val="1526381344"/>
        <c:axId val="1526382976"/>
      </c:barChart>
      <c:catAx>
        <c:axId val="152638134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0"/>
          <a:lstStyle/>
          <a:p>
            <a:pPr>
              <a:defRPr sz="1100" b="0" i="0" u="none" strike="noStrike" kern="1200" baseline="0">
                <a:solidFill>
                  <a:schemeClr val="tx1">
                    <a:lumMod val="65000"/>
                    <a:lumOff val="35000"/>
                  </a:schemeClr>
                </a:solidFill>
                <a:latin typeface="+mn-lt"/>
                <a:ea typeface="+mn-ea"/>
                <a:cs typeface="+mn-cs"/>
              </a:defRPr>
            </a:pPr>
            <a:endParaRPr lang="en-US"/>
          </a:p>
        </c:txPr>
        <c:crossAx val="1526382976"/>
        <c:crosses val="autoZero"/>
        <c:auto val="1"/>
        <c:lblAlgn val="ctr"/>
        <c:lblOffset val="100"/>
        <c:noMultiLvlLbl val="0"/>
      </c:catAx>
      <c:valAx>
        <c:axId val="1526382976"/>
        <c:scaling>
          <c:orientation val="minMax"/>
        </c:scaling>
        <c:delete val="1"/>
        <c:axPos val="b"/>
        <c:numFmt formatCode="General" sourceLinked="1"/>
        <c:majorTickMark val="none"/>
        <c:minorTickMark val="none"/>
        <c:tickLblPos val="nextTo"/>
        <c:crossAx val="1526381344"/>
        <c:crosses val="autoZero"/>
        <c:crossBetween val="between"/>
      </c:valAx>
      <c:spPr>
        <a:noFill/>
        <a:ln>
          <a:noFill/>
        </a:ln>
        <a:effectLst/>
      </c:spPr>
    </c:plotArea>
    <c:legend>
      <c:legendPos val="r"/>
      <c:layout>
        <c:manualLayout>
          <c:xMode val="edge"/>
          <c:yMode val="edge"/>
          <c:x val="0.78525171424747975"/>
          <c:y val="0.7122931366330264"/>
          <c:w val="0.11243102778792942"/>
          <c:h val="0.1616997474880237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2"/>
              </a:solidFill>
            </a:ln>
          </c:spPr>
          <c:dPt>
            <c:idx val="0"/>
            <c:bubble3D val="0"/>
            <c:spPr>
              <a:solidFill>
                <a:schemeClr val="tx2"/>
              </a:solidFill>
              <a:ln w="12700" cmpd="sng">
                <a:solidFill>
                  <a:schemeClr val="bg2"/>
                </a:solidFill>
              </a:ln>
              <a:effectLst/>
            </c:spPr>
          </c:dPt>
          <c:dPt>
            <c:idx val="1"/>
            <c:bubble3D val="0"/>
            <c:spPr>
              <a:solidFill>
                <a:schemeClr val="accent6"/>
              </a:solidFill>
              <a:ln w="12700" cmpd="sng">
                <a:solidFill>
                  <a:schemeClr val="bg2"/>
                </a:solidFill>
              </a:ln>
              <a:effectLst/>
            </c:spPr>
          </c:dPt>
          <c:dPt>
            <c:idx val="2"/>
            <c:bubble3D val="0"/>
            <c:spPr>
              <a:solidFill>
                <a:schemeClr val="accent5"/>
              </a:solidFill>
              <a:ln w="12700" cmpd="sng">
                <a:solidFill>
                  <a:schemeClr val="bg2"/>
                </a:solidFill>
              </a:ln>
              <a:effectLst/>
            </c:spPr>
          </c:dPt>
          <c:dPt>
            <c:idx val="3"/>
            <c:bubble3D val="0"/>
            <c:spPr>
              <a:solidFill>
                <a:schemeClr val="accent4"/>
              </a:solidFill>
              <a:ln w="12700" cmpd="sng">
                <a:solidFill>
                  <a:schemeClr val="bg2"/>
                </a:solidFill>
              </a:ln>
              <a:effectLst/>
            </c:spPr>
          </c:dPt>
          <c:dPt>
            <c:idx val="4"/>
            <c:bubble3D val="0"/>
            <c:spPr>
              <a:solidFill>
                <a:schemeClr val="accent3"/>
              </a:solidFill>
              <a:ln w="12700" cmpd="sng">
                <a:solidFill>
                  <a:schemeClr val="bg2"/>
                </a:solidFill>
              </a:ln>
              <a:effectLst/>
              <a:scene3d>
                <a:camera prst="orthographicFront"/>
                <a:lightRig rig="threePt" dir="t"/>
              </a:scene3d>
              <a:sp3d>
                <a:bevelT w="0" h="0"/>
              </a:sp3d>
            </c:spPr>
          </c:dPt>
          <c:dPt>
            <c:idx val="5"/>
            <c:bubble3D val="0"/>
            <c:spPr>
              <a:solidFill>
                <a:schemeClr val="accent2"/>
              </a:solidFill>
              <a:ln w="12700" cmpd="sng">
                <a:solidFill>
                  <a:schemeClr val="bg2"/>
                </a:solidFill>
              </a:ln>
              <a:effectLst/>
            </c:spPr>
          </c:dPt>
          <c:dPt>
            <c:idx val="6"/>
            <c:bubble3D val="0"/>
            <c:spPr>
              <a:solidFill>
                <a:schemeClr val="accent1"/>
              </a:solidFill>
              <a:ln w="12700" cmpd="sng">
                <a:solidFill>
                  <a:schemeClr val="bg2"/>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3.2</c:v>
                </c:pt>
                <c:pt idx="1">
                  <c:v>3.2</c:v>
                </c:pt>
                <c:pt idx="2">
                  <c:v>1.4</c:v>
                </c:pt>
                <c:pt idx="3">
                  <c:v>1.2</c:v>
                </c:pt>
                <c:pt idx="4">
                  <c:v>1.4</c:v>
                </c:pt>
                <c:pt idx="5">
                  <c:v>1</c:v>
                </c:pt>
                <c:pt idx="6">
                  <c:v>1.2</c:v>
                </c:pt>
              </c:numCache>
            </c:numRef>
          </c:val>
        </c:ser>
        <c:dLbls>
          <c:showLegendKey val="0"/>
          <c:showVal val="0"/>
          <c:showCatName val="0"/>
          <c:showSerName val="0"/>
          <c:showPercent val="0"/>
          <c:showBubbleSize val="0"/>
          <c:showLeaderLines val="1"/>
        </c:dLbls>
        <c:firstSliceAng val="172"/>
        <c:holeSize val="62"/>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07A81-4303-4928-982F-CF079E3B588F}" type="datetimeFigureOut">
              <a:rPr lang="en-US" smtClean="0"/>
              <a:t>4/25/2015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5559AFD-7756-454A-8DAF-492EEFB5774D}" type="slidenum">
              <a:rPr lang="en-US" smtClean="0"/>
              <a:t>‹#›</a:t>
            </a:fld>
            <a:endParaRPr lang="en-US"/>
          </a:p>
        </p:txBody>
      </p:sp>
    </p:spTree>
    <p:extLst>
      <p:ext uri="{BB962C8B-B14F-4D97-AF65-F5344CB8AC3E}">
        <p14:creationId xmlns:p14="http://schemas.microsoft.com/office/powerpoint/2010/main" val="27317655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DCC8E7D-946F-2A4B-9209-2B2FFA2898B7}" type="datetimeFigureOut">
              <a:rPr lang="en-US" smtClean="0"/>
              <a:t>4/25/2015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115322-16FA-F946-85A5-C38FA9752892}" type="slidenum">
              <a:rPr lang="en-US" smtClean="0"/>
              <a:t>‹#›</a:t>
            </a:fld>
            <a:endParaRPr lang="en-US"/>
          </a:p>
        </p:txBody>
      </p:sp>
    </p:spTree>
    <p:extLst>
      <p:ext uri="{BB962C8B-B14F-4D97-AF65-F5344CB8AC3E}">
        <p14:creationId xmlns:p14="http://schemas.microsoft.com/office/powerpoint/2010/main" val="76018117"/>
      </p:ext>
    </p:extLst>
  </p:cSld>
  <p:clrMap bg1="lt1" tx1="dk1" bg2="lt2" tx2="dk2" accent1="accent1" accent2="accent2" accent3="accent3" accent4="accent4" accent5="accent5" accent6="accent6" hlink="hlink" folHlink="folHlink"/>
  <p:notesStyle>
    <a:lvl1pPr marL="0" algn="l" defTabSz="457148" rtl="0" eaLnBrk="1" latinLnBrk="0" hangingPunct="1">
      <a:defRPr sz="1200" kern="1200">
        <a:solidFill>
          <a:schemeClr val="tx1"/>
        </a:solidFill>
        <a:latin typeface="+mn-lt"/>
        <a:ea typeface="+mn-ea"/>
        <a:cs typeface="+mn-cs"/>
      </a:defRPr>
    </a:lvl1pPr>
    <a:lvl2pPr marL="457148" algn="l" defTabSz="457148" rtl="0" eaLnBrk="1" latinLnBrk="0" hangingPunct="1">
      <a:defRPr sz="1200" kern="1200">
        <a:solidFill>
          <a:schemeClr val="tx1"/>
        </a:solidFill>
        <a:latin typeface="+mn-lt"/>
        <a:ea typeface="+mn-ea"/>
        <a:cs typeface="+mn-cs"/>
      </a:defRPr>
    </a:lvl2pPr>
    <a:lvl3pPr marL="914296" algn="l" defTabSz="457148" rtl="0" eaLnBrk="1" latinLnBrk="0" hangingPunct="1">
      <a:defRPr sz="1200" kern="1200">
        <a:solidFill>
          <a:schemeClr val="tx1"/>
        </a:solidFill>
        <a:latin typeface="+mn-lt"/>
        <a:ea typeface="+mn-ea"/>
        <a:cs typeface="+mn-cs"/>
      </a:defRPr>
    </a:lvl3pPr>
    <a:lvl4pPr marL="1371444" algn="l" defTabSz="457148" rtl="0" eaLnBrk="1" latinLnBrk="0" hangingPunct="1">
      <a:defRPr sz="1200" kern="1200">
        <a:solidFill>
          <a:schemeClr val="tx1"/>
        </a:solidFill>
        <a:latin typeface="+mn-lt"/>
        <a:ea typeface="+mn-ea"/>
        <a:cs typeface="+mn-cs"/>
      </a:defRPr>
    </a:lvl4pPr>
    <a:lvl5pPr marL="1828592" algn="l" defTabSz="457148" rtl="0" eaLnBrk="1" latinLnBrk="0" hangingPunct="1">
      <a:defRPr sz="1200" kern="1200">
        <a:solidFill>
          <a:schemeClr val="tx1"/>
        </a:solidFill>
        <a:latin typeface="+mn-lt"/>
        <a:ea typeface="+mn-ea"/>
        <a:cs typeface="+mn-cs"/>
      </a:defRPr>
    </a:lvl5pPr>
    <a:lvl6pPr marL="2285740" algn="l" defTabSz="457148" rtl="0" eaLnBrk="1" latinLnBrk="0" hangingPunct="1">
      <a:defRPr sz="1200" kern="1200">
        <a:solidFill>
          <a:schemeClr val="tx1"/>
        </a:solidFill>
        <a:latin typeface="+mn-lt"/>
        <a:ea typeface="+mn-ea"/>
        <a:cs typeface="+mn-cs"/>
      </a:defRPr>
    </a:lvl6pPr>
    <a:lvl7pPr marL="2742888" algn="l" defTabSz="457148" rtl="0" eaLnBrk="1" latinLnBrk="0" hangingPunct="1">
      <a:defRPr sz="1200" kern="1200">
        <a:solidFill>
          <a:schemeClr val="tx1"/>
        </a:solidFill>
        <a:latin typeface="+mn-lt"/>
        <a:ea typeface="+mn-ea"/>
        <a:cs typeface="+mn-cs"/>
      </a:defRPr>
    </a:lvl7pPr>
    <a:lvl8pPr marL="3200036" algn="l" defTabSz="457148" rtl="0" eaLnBrk="1" latinLnBrk="0" hangingPunct="1">
      <a:defRPr sz="1200" kern="1200">
        <a:solidFill>
          <a:schemeClr val="tx1"/>
        </a:solidFill>
        <a:latin typeface="+mn-lt"/>
        <a:ea typeface="+mn-ea"/>
        <a:cs typeface="+mn-cs"/>
      </a:defRPr>
    </a:lvl8pPr>
    <a:lvl9pPr marL="3657184" algn="l" defTabSz="45714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a:t>
            </a:fld>
            <a:endParaRPr lang="en-US"/>
          </a:p>
        </p:txBody>
      </p:sp>
    </p:spTree>
    <p:extLst>
      <p:ext uri="{BB962C8B-B14F-4D97-AF65-F5344CB8AC3E}">
        <p14:creationId xmlns:p14="http://schemas.microsoft.com/office/powerpoint/2010/main" val="1593185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You quickly realize you are going to be debugging in production</a:t>
            </a:r>
          </a:p>
          <a:p>
            <a:pPr marL="171450" indent="-171450">
              <a:buFont typeface="Arial" panose="020B0604020202020204" pitchFamily="34" charset="0"/>
              <a:buChar char="•"/>
            </a:pPr>
            <a:r>
              <a:rPr lang="en-US" dirty="0" smtClean="0"/>
              <a:t>Its like have a test suite where the names of the tests are A, B, C, 3, 4, 5…yes you will know there is a problem because the baby is crying, but that no idea what is wrong.</a:t>
            </a:r>
          </a:p>
          <a:p>
            <a:pPr marL="171450" indent="-171450">
              <a:buFont typeface="Arial" panose="020B0604020202020204" pitchFamily="34" charset="0"/>
              <a:buChar char="•"/>
            </a:pPr>
            <a:r>
              <a:rPr lang="en-US" dirty="0" smtClean="0"/>
              <a:t>I guess you could say my first child is the Prototype for the second child, but I think there was more design and planning for the first</a:t>
            </a:r>
          </a:p>
          <a:p>
            <a:pPr marL="171450" indent="-171450">
              <a:buFont typeface="Arial" panose="020B0604020202020204" pitchFamily="34" charset="0"/>
              <a:buChar char="•"/>
            </a:pPr>
            <a:r>
              <a:rPr lang="en-US" dirty="0" smtClean="0"/>
              <a:t>So how do you overcome the difficulty of debugging in production?</a:t>
            </a:r>
          </a:p>
          <a:p>
            <a:pPr marL="628598" lvl="1" indent="-171450">
              <a:buFont typeface="Arial" panose="020B0604020202020204" pitchFamily="34" charset="0"/>
              <a:buChar char="•"/>
            </a:pPr>
            <a:r>
              <a:rPr lang="en-US" dirty="0" smtClean="0"/>
              <a:t>Research </a:t>
            </a:r>
          </a:p>
          <a:p>
            <a:pPr marL="628598" lvl="1" indent="-171450">
              <a:buFont typeface="Arial" panose="020B0604020202020204" pitchFamily="34" charset="0"/>
              <a:buChar char="•"/>
            </a:pPr>
            <a:r>
              <a:rPr lang="en-US" dirty="0" smtClean="0"/>
              <a:t>Practice</a:t>
            </a:r>
          </a:p>
          <a:p>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12</a:t>
            </a:fld>
            <a:endParaRPr lang="en-US"/>
          </a:p>
        </p:txBody>
      </p:sp>
    </p:spTree>
    <p:extLst>
      <p:ext uri="{BB962C8B-B14F-4D97-AF65-F5344CB8AC3E}">
        <p14:creationId xmlns:p14="http://schemas.microsoft.com/office/powerpoint/2010/main" val="3004353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Selfies every week to view bump progress</a:t>
            </a:r>
          </a:p>
          <a:p>
            <a:pPr marL="171450" marR="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Birth Planner</a:t>
            </a:r>
          </a:p>
          <a:p>
            <a:pPr marL="171450" indent="-171450">
              <a:buFont typeface="Arial" panose="020B0604020202020204" pitchFamily="34" charset="0"/>
              <a:buChar char="•"/>
            </a:pPr>
            <a:r>
              <a:rPr lang="en-US" dirty="0" smtClean="0"/>
              <a:t>Daily Updates on Baby</a:t>
            </a:r>
          </a:p>
          <a:p>
            <a:pPr marL="628598" lvl="1" indent="-171450">
              <a:buFont typeface="Arial" panose="020B0604020202020204" pitchFamily="34" charset="0"/>
              <a:buChar char="•"/>
            </a:pPr>
            <a:r>
              <a:rPr lang="en-US" dirty="0" smtClean="0"/>
              <a:t>My</a:t>
            </a:r>
            <a:r>
              <a:rPr lang="en-US" baseline="0" dirty="0" smtClean="0"/>
              <a:t> Pregnancy Today | Baby Center</a:t>
            </a:r>
          </a:p>
          <a:p>
            <a:pPr marL="171450" lvl="0" indent="-171450">
              <a:buFont typeface="Arial" panose="020B0604020202020204" pitchFamily="34" charset="0"/>
              <a:buChar char="•"/>
            </a:pPr>
            <a:r>
              <a:rPr lang="en-US" baseline="0" dirty="0" smtClean="0"/>
              <a:t>Weight Gain App</a:t>
            </a:r>
          </a:p>
          <a:p>
            <a:pPr marL="628598" lvl="1" indent="-171450">
              <a:buFont typeface="Arial" panose="020B0604020202020204" pitchFamily="34" charset="0"/>
              <a:buChar char="•"/>
            </a:pPr>
            <a:r>
              <a:rPr lang="en-US" dirty="0" smtClean="0"/>
              <a:t>Pregnancy Weight Calculator &amp; Baby Bump Weight Gain from Mobile Mom</a:t>
            </a:r>
          </a:p>
          <a:p>
            <a:pPr marL="171450" indent="-171450">
              <a:buFont typeface="Arial" panose="020B0604020202020204" pitchFamily="34" charset="0"/>
              <a:buChar char="•"/>
            </a:pPr>
            <a:r>
              <a:rPr lang="en-US" dirty="0" smtClean="0"/>
              <a:t>Contraction Timer</a:t>
            </a:r>
          </a:p>
          <a:p>
            <a:pPr marL="628598" lvl="1" indent="-171450">
              <a:buFont typeface="Arial" panose="020B0604020202020204" pitchFamily="34" charset="0"/>
              <a:buChar char="•"/>
            </a:pPr>
            <a:r>
              <a:rPr lang="en-US" dirty="0" smtClean="0"/>
              <a:t>Full Term – Labor Contraction</a:t>
            </a:r>
            <a:r>
              <a:rPr lang="en-US" baseline="0" dirty="0" smtClean="0"/>
              <a:t> Timer</a:t>
            </a:r>
            <a:endParaRPr lang="en-US" dirty="0" smtClean="0"/>
          </a:p>
          <a:p>
            <a:pPr marL="171450" indent="-171450">
              <a:buFont typeface="Arial" panose="020B0604020202020204" pitchFamily="34" charset="0"/>
              <a:buChar char="•"/>
            </a:pPr>
            <a:r>
              <a:rPr lang="en-US" dirty="0" smtClean="0"/>
              <a:t>Kick</a:t>
            </a:r>
            <a:r>
              <a:rPr lang="en-US" baseline="0" dirty="0" smtClean="0"/>
              <a:t> Counter</a:t>
            </a:r>
          </a:p>
          <a:p>
            <a:pPr marL="628598" lvl="1" indent="-171450">
              <a:buFont typeface="Arial" panose="020B0604020202020204" pitchFamily="34" charset="0"/>
              <a:buChar char="•"/>
            </a:pPr>
            <a:r>
              <a:rPr lang="en-US" baseline="0" dirty="0" smtClean="0"/>
              <a:t>Baby Kicks Monitor</a:t>
            </a:r>
          </a:p>
          <a:p>
            <a:pPr marL="171450" indent="-171450">
              <a:buFont typeface="Arial" panose="020B0604020202020204" pitchFamily="34" charset="0"/>
              <a:buChar char="•"/>
            </a:pPr>
            <a:r>
              <a:rPr lang="en-US" baseline="0" dirty="0" smtClean="0"/>
              <a:t>Baby Registry</a:t>
            </a:r>
          </a:p>
          <a:p>
            <a:pPr marL="628598" lvl="1" indent="-171450">
              <a:buFont typeface="Arial" panose="020B0604020202020204" pitchFamily="34" charset="0"/>
              <a:buChar char="•"/>
            </a:pPr>
            <a:r>
              <a:rPr lang="en-US" baseline="0" dirty="0" err="1" smtClean="0"/>
              <a:t>BabyList</a:t>
            </a:r>
            <a:r>
              <a:rPr lang="en-US" baseline="0" dirty="0" smtClean="0"/>
              <a:t> Baby Registry</a:t>
            </a:r>
          </a:p>
          <a:p>
            <a:pPr marL="171450" indent="-171450">
              <a:buFont typeface="Arial" panose="020B0604020202020204" pitchFamily="34" charset="0"/>
              <a:buChar char="•"/>
            </a:pPr>
            <a:r>
              <a:rPr lang="en-US" baseline="0" dirty="0" smtClean="0"/>
              <a:t>Baby Names App</a:t>
            </a:r>
          </a:p>
          <a:p>
            <a:pPr marL="628598" lvl="1" indent="-171450">
              <a:buFont typeface="Arial" panose="020B0604020202020204" pitchFamily="34" charset="0"/>
              <a:buChar char="•"/>
            </a:pPr>
            <a:r>
              <a:rPr lang="en-US" baseline="0" dirty="0" smtClean="0"/>
              <a:t>Baby Names!!</a:t>
            </a:r>
            <a:endParaRPr lang="en-US" baseline="0" dirty="0"/>
          </a:p>
          <a:p>
            <a:pPr marL="171450" lvl="0" indent="-171450">
              <a:buFont typeface="Arial" panose="020B0604020202020204" pitchFamily="34" charset="0"/>
              <a:buChar char="•"/>
            </a:pPr>
            <a:r>
              <a:rPr lang="en-US" baseline="0" dirty="0" smtClean="0"/>
              <a:t>Due Date Pool</a:t>
            </a:r>
          </a:p>
          <a:p>
            <a:pPr marL="628598" lvl="1" indent="-171450">
              <a:buFont typeface="Arial" panose="020B0604020202020204" pitchFamily="34" charset="0"/>
              <a:buChar char="•"/>
            </a:pPr>
            <a:r>
              <a:rPr lang="en-US" baseline="0" dirty="0" smtClean="0"/>
              <a:t>Baby Bookie</a:t>
            </a:r>
          </a:p>
        </p:txBody>
      </p:sp>
      <p:sp>
        <p:nvSpPr>
          <p:cNvPr id="4" name="Slide Number Placeholder 3"/>
          <p:cNvSpPr>
            <a:spLocks noGrp="1"/>
          </p:cNvSpPr>
          <p:nvPr>
            <p:ph type="sldNum" sz="quarter" idx="10"/>
          </p:nvPr>
        </p:nvSpPr>
        <p:spPr/>
        <p:txBody>
          <a:bodyPr/>
          <a:lstStyle/>
          <a:p>
            <a:fld id="{75115322-16FA-F946-85A5-C38FA9752892}" type="slidenum">
              <a:rPr lang="en-US" smtClean="0"/>
              <a:t>13</a:t>
            </a:fld>
            <a:endParaRPr lang="en-US"/>
          </a:p>
        </p:txBody>
      </p:sp>
    </p:spTree>
    <p:extLst>
      <p:ext uri="{BB962C8B-B14F-4D97-AF65-F5344CB8AC3E}">
        <p14:creationId xmlns:p14="http://schemas.microsoft.com/office/powerpoint/2010/main" val="25443751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 real sense of accomplishment knowing you created life.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14</a:t>
            </a:fld>
            <a:endParaRPr lang="en-US"/>
          </a:p>
        </p:txBody>
      </p:sp>
    </p:spTree>
    <p:extLst>
      <p:ext uri="{BB962C8B-B14F-4D97-AF65-F5344CB8AC3E}">
        <p14:creationId xmlns:p14="http://schemas.microsoft.com/office/powerpoint/2010/main" val="613505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Don’t pass out</a:t>
            </a:r>
          </a:p>
          <a:p>
            <a:pPr marL="171450" indent="-171450">
              <a:buFont typeface="Arial" panose="020B0604020202020204" pitchFamily="34" charset="0"/>
              <a:buChar char="•"/>
            </a:pPr>
            <a:r>
              <a:rPr lang="en-US" dirty="0" smtClean="0"/>
              <a:t>Bring chargers</a:t>
            </a:r>
          </a:p>
          <a:p>
            <a:pPr marL="171450" indent="-171450">
              <a:buFont typeface="Arial" panose="020B0604020202020204" pitchFamily="34" charset="0"/>
              <a:buChar char="•"/>
            </a:pPr>
            <a:r>
              <a:rPr lang="en-US" dirty="0" smtClean="0"/>
              <a:t>Music</a:t>
            </a:r>
            <a:r>
              <a:rPr lang="en-US" baseline="0" dirty="0" smtClean="0"/>
              <a:t> </a:t>
            </a:r>
          </a:p>
          <a:p>
            <a:pPr marL="628598" lvl="1" indent="-171450">
              <a:buFont typeface="Arial" panose="020B0604020202020204" pitchFamily="34" charset="0"/>
              <a:buChar char="•"/>
            </a:pPr>
            <a:r>
              <a:rPr lang="en-US" baseline="0" dirty="0" smtClean="0"/>
              <a:t>Playlists - </a:t>
            </a:r>
            <a:r>
              <a:rPr lang="en-US" dirty="0" smtClean="0"/>
              <a:t>Find music</a:t>
            </a:r>
            <a:r>
              <a:rPr lang="en-US" baseline="0" dirty="0" smtClean="0"/>
              <a:t> which soothes the mother to be</a:t>
            </a:r>
          </a:p>
          <a:p>
            <a:pPr marL="628598" lvl="1" indent="-171450">
              <a:buFont typeface="Arial" panose="020B0604020202020204" pitchFamily="34" charset="0"/>
              <a:buChar char="•"/>
            </a:pPr>
            <a:r>
              <a:rPr lang="en-US" baseline="0" dirty="0" smtClean="0"/>
              <a:t>Used Bluetooth speaker, so I could be by her side and adjust the music accordingly</a:t>
            </a:r>
          </a:p>
          <a:p>
            <a:pPr marL="171450" lvl="0" indent="-171450">
              <a:buFont typeface="Arial" panose="020B0604020202020204" pitchFamily="34" charset="0"/>
              <a:buChar char="•"/>
            </a:pPr>
            <a:r>
              <a:rPr lang="en-US" baseline="0" dirty="0" smtClean="0"/>
              <a:t>Entertainment</a:t>
            </a:r>
          </a:p>
          <a:p>
            <a:pPr marL="628598" lvl="1" indent="-171450">
              <a:buFont typeface="Arial" panose="020B0604020202020204" pitchFamily="34" charset="0"/>
              <a:buChar char="•"/>
            </a:pPr>
            <a:r>
              <a:rPr lang="en-US" baseline="0" dirty="0" smtClean="0"/>
              <a:t>A baby can take awhile, bring entertainment</a:t>
            </a:r>
          </a:p>
          <a:p>
            <a:pPr marL="171450" lvl="0" indent="-171450">
              <a:buFont typeface="Arial" panose="020B0604020202020204" pitchFamily="34" charset="0"/>
              <a:buChar char="•"/>
            </a:pPr>
            <a:r>
              <a:rPr lang="en-US" baseline="0" dirty="0" smtClean="0"/>
              <a:t>Don’t forget Chargers</a:t>
            </a:r>
          </a:p>
          <a:p>
            <a:pPr marL="171450" lvl="0" indent="-171450">
              <a:buFont typeface="Arial" panose="020B0604020202020204" pitchFamily="34" charset="0"/>
              <a:buChar char="•"/>
            </a:pPr>
            <a:r>
              <a:rPr lang="en-US" baseline="0" dirty="0" smtClean="0"/>
              <a:t>Announcement</a:t>
            </a:r>
          </a:p>
          <a:p>
            <a:pPr marL="628598" lvl="1" indent="-171450">
              <a:buFont typeface="Arial" panose="020B0604020202020204" pitchFamily="34" charset="0"/>
              <a:buChar char="•"/>
            </a:pPr>
            <a:r>
              <a:rPr lang="en-US" baseline="0" dirty="0" smtClean="0"/>
              <a:t>Email</a:t>
            </a:r>
          </a:p>
          <a:p>
            <a:pPr marL="1085746" lvl="2" indent="-171450">
              <a:buFont typeface="Arial" panose="020B0604020202020204" pitchFamily="34" charset="0"/>
              <a:buChar char="•"/>
            </a:pPr>
            <a:r>
              <a:rPr lang="en-US" baseline="0" dirty="0" smtClean="0"/>
              <a:t>Have prepared email with open areas for Full Name, length, weight, time born. </a:t>
            </a:r>
          </a:p>
          <a:p>
            <a:pPr marL="1085746" lvl="2" indent="-171450">
              <a:buFont typeface="Arial" panose="020B0604020202020204" pitchFamily="34" charset="0"/>
              <a:buChar char="•"/>
            </a:pPr>
            <a:r>
              <a:rPr lang="en-US" baseline="0" dirty="0" smtClean="0"/>
              <a:t>Include an appropriate picture</a:t>
            </a:r>
          </a:p>
          <a:p>
            <a:pPr marL="628598" lvl="1" indent="-171450">
              <a:buFont typeface="Arial" panose="020B0604020202020204" pitchFamily="34" charset="0"/>
              <a:buChar char="•"/>
            </a:pPr>
            <a:r>
              <a:rPr lang="en-US" baseline="0" dirty="0" smtClean="0"/>
              <a:t>Facebook or other social media</a:t>
            </a:r>
          </a:p>
          <a:p>
            <a:pPr marL="1085746" lvl="2" indent="-171450">
              <a:buFont typeface="Arial" panose="020B0604020202020204" pitchFamily="34" charset="0"/>
              <a:buChar char="•"/>
            </a:pPr>
            <a:r>
              <a:rPr lang="en-US" baseline="0" dirty="0" smtClean="0"/>
              <a:t>Be careful about providing too much information about the baby</a:t>
            </a:r>
          </a:p>
          <a:p>
            <a:pPr marL="1542894" lvl="3" indent="-171450">
              <a:buFont typeface="Arial" panose="020B0604020202020204" pitchFamily="34" charset="0"/>
              <a:buChar char="•"/>
            </a:pPr>
            <a:r>
              <a:rPr lang="en-US" baseline="0" dirty="0" smtClean="0"/>
              <a:t>Maybe just call it baby Everett with stats</a:t>
            </a:r>
          </a:p>
          <a:p>
            <a:pPr marL="1085746" lvl="2" indent="-171450">
              <a:buFont typeface="Arial" panose="020B0604020202020204" pitchFamily="34" charset="0"/>
              <a:buChar char="•"/>
            </a:pPr>
            <a:r>
              <a:rPr lang="en-US" baseline="0" dirty="0" smtClean="0"/>
              <a:t>Just FYI no one wants to see tweets on how many cm dilated you are!</a:t>
            </a:r>
          </a:p>
          <a:p>
            <a:pPr marL="628598" lvl="1" indent="-171450">
              <a:buFont typeface="Arial" panose="020B0604020202020204" pitchFamily="34" charset="0"/>
              <a:buChar char="•"/>
            </a:pPr>
            <a:r>
              <a:rPr lang="en-US" baseline="0" dirty="0" smtClean="0"/>
              <a:t>Service</a:t>
            </a:r>
          </a:p>
          <a:p>
            <a:pPr marL="1085746" lvl="2" indent="-171450">
              <a:buFont typeface="Arial" panose="020B0604020202020204" pitchFamily="34" charset="0"/>
              <a:buChar char="•"/>
            </a:pPr>
            <a:r>
              <a:rPr lang="en-US" baseline="0" dirty="0" smtClean="0"/>
              <a:t>Bornyet.com</a:t>
            </a:r>
          </a:p>
          <a:p>
            <a:pPr marL="1542894" lvl="3" indent="-171450">
              <a:buFont typeface="Arial" panose="020B0604020202020204" pitchFamily="34" charset="0"/>
              <a:buChar char="•"/>
            </a:pPr>
            <a:r>
              <a:rPr lang="en-US" baseline="0" dirty="0" smtClean="0"/>
              <a:t>Will let you have custom </a:t>
            </a:r>
            <a:r>
              <a:rPr lang="en-US" baseline="0" dirty="0" err="1" smtClean="0"/>
              <a:t>url</a:t>
            </a:r>
            <a:r>
              <a:rPr lang="en-US" baseline="0" dirty="0" smtClean="0"/>
              <a:t> for people to monitor</a:t>
            </a:r>
          </a:p>
          <a:p>
            <a:pPr marL="1542894" lvl="3" indent="-171450">
              <a:buFont typeface="Arial" panose="020B0604020202020204" pitchFamily="34" charset="0"/>
              <a:buChar char="•"/>
            </a:pPr>
            <a:r>
              <a:rPr lang="en-US" baseline="0" dirty="0" smtClean="0"/>
              <a:t>Create a list of people to email</a:t>
            </a:r>
          </a:p>
          <a:p>
            <a:pPr marL="1542894" lvl="3" indent="-171450">
              <a:buFont typeface="Arial" panose="020B0604020202020204" pitchFamily="34" charset="0"/>
              <a:buChar char="•"/>
            </a:pPr>
            <a:r>
              <a:rPr lang="en-US" baseline="0" dirty="0" smtClean="0"/>
              <a:t>Allow quick upload of picture and info then it does the work for you</a:t>
            </a:r>
          </a:p>
          <a:p>
            <a:pPr marL="1085746" lvl="2" indent="-171450">
              <a:buFont typeface="Arial" panose="020B0604020202020204"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15</a:t>
            </a:fld>
            <a:endParaRPr lang="en-US"/>
          </a:p>
        </p:txBody>
      </p:sp>
    </p:spTree>
    <p:extLst>
      <p:ext uri="{BB962C8B-B14F-4D97-AF65-F5344CB8AC3E}">
        <p14:creationId xmlns:p14="http://schemas.microsoft.com/office/powerpoint/2010/main" val="1387210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 lots of</a:t>
            </a:r>
            <a:r>
              <a:rPr lang="en-US" baseline="0" dirty="0" smtClean="0"/>
              <a:t> pictures, but maybe after he/she is cleaned up!</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16</a:t>
            </a:fld>
            <a:endParaRPr lang="en-US"/>
          </a:p>
        </p:txBody>
      </p:sp>
    </p:spTree>
    <p:extLst>
      <p:ext uri="{BB962C8B-B14F-4D97-AF65-F5344CB8AC3E}">
        <p14:creationId xmlns:p14="http://schemas.microsoft.com/office/powerpoint/2010/main" val="1203639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know if you can tell but I have a lot more grey</a:t>
            </a:r>
            <a:r>
              <a:rPr lang="en-US" baseline="0" dirty="0" smtClean="0"/>
              <a:t> hairs in </a:t>
            </a:r>
            <a:r>
              <a:rPr lang="en-US" baseline="0" smtClean="0"/>
              <a:t>the second one</a:t>
            </a:r>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17</a:t>
            </a:fld>
            <a:endParaRPr lang="en-US"/>
          </a:p>
        </p:txBody>
      </p:sp>
    </p:spTree>
    <p:extLst>
      <p:ext uri="{BB962C8B-B14F-4D97-AF65-F5344CB8AC3E}">
        <p14:creationId xmlns:p14="http://schemas.microsoft.com/office/powerpoint/2010/main" val="3644332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18</a:t>
            </a:fld>
            <a:endParaRPr lang="en-US"/>
          </a:p>
        </p:txBody>
      </p:sp>
    </p:spTree>
    <p:extLst>
      <p:ext uri="{BB962C8B-B14F-4D97-AF65-F5344CB8AC3E}">
        <p14:creationId xmlns:p14="http://schemas.microsoft.com/office/powerpoint/2010/main" val="34328998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Baby Tracking</a:t>
            </a:r>
          </a:p>
          <a:p>
            <a:pPr marL="628598" lvl="1" indent="-171450">
              <a:buFont typeface="Arial" panose="020B0604020202020204" pitchFamily="34" charset="0"/>
              <a:buChar char="•"/>
            </a:pPr>
            <a:r>
              <a:rPr lang="en-US" dirty="0" smtClean="0"/>
              <a:t>When</a:t>
            </a:r>
            <a:r>
              <a:rPr lang="en-US" baseline="0" dirty="0" smtClean="0"/>
              <a:t> you first get out of the hospital you are given a sheet to monitor feeding, diapering, and sleeping, which the nurses use to monitor baby</a:t>
            </a:r>
          </a:p>
          <a:p>
            <a:pPr marL="628598" lvl="1" indent="-171450">
              <a:buFont typeface="Arial" panose="020B0604020202020204" pitchFamily="34" charset="0"/>
              <a:buChar char="•"/>
            </a:pPr>
            <a:r>
              <a:rPr lang="en-US" baseline="0" dirty="0" smtClean="0"/>
              <a:t>There are apps which help you track this </a:t>
            </a:r>
          </a:p>
          <a:p>
            <a:pPr marL="628598" lvl="1" indent="-171450">
              <a:buFont typeface="Arial" panose="020B0604020202020204" pitchFamily="34" charset="0"/>
              <a:buChar char="•"/>
            </a:pPr>
            <a:r>
              <a:rPr lang="en-US" baseline="0" dirty="0" smtClean="0"/>
              <a:t>We used </a:t>
            </a:r>
            <a:r>
              <a:rPr lang="en-US" baseline="0" dirty="0" err="1" smtClean="0"/>
              <a:t>MammaBaby</a:t>
            </a:r>
            <a:r>
              <a:rPr lang="en-US" baseline="0" dirty="0" smtClean="0"/>
              <a:t> because it had some nice feeding timers and would sync across multiple devices, so I could time or Grandma could time</a:t>
            </a:r>
          </a:p>
          <a:p>
            <a:pPr marL="171450" lvl="0" indent="-171450">
              <a:buFont typeface="Arial" panose="020B0604020202020204" pitchFamily="34" charset="0"/>
              <a:buChar char="•"/>
            </a:pPr>
            <a:r>
              <a:rPr lang="en-US" baseline="0" dirty="0" smtClean="0"/>
              <a:t>Journaling</a:t>
            </a:r>
          </a:p>
          <a:p>
            <a:pPr marL="628598" lvl="1" indent="-171450">
              <a:buFont typeface="Arial" panose="020B0604020202020204" pitchFamily="34" charset="0"/>
              <a:buChar char="•"/>
            </a:pPr>
            <a:r>
              <a:rPr lang="en-US" baseline="0" dirty="0" smtClean="0"/>
              <a:t>For the first baby we created a hard copy baby book</a:t>
            </a:r>
          </a:p>
          <a:p>
            <a:pPr marL="628598" lvl="1" indent="-171450">
              <a:buFont typeface="Arial" panose="020B0604020202020204" pitchFamily="34" charset="0"/>
              <a:buChar char="•"/>
            </a:pPr>
            <a:r>
              <a:rPr lang="en-US" baseline="0" dirty="0" smtClean="0"/>
              <a:t>For the second we used a journaling service, you put in events as they happen and you can view them online, or get  book created</a:t>
            </a:r>
          </a:p>
          <a:p>
            <a:pPr marL="628598" lvl="1" indent="-171450">
              <a:buFont typeface="Arial" panose="020B0604020202020204" pitchFamily="34" charset="0"/>
              <a:buChar char="•"/>
            </a:pPr>
            <a:r>
              <a:rPr lang="en-US" baseline="0" dirty="0" err="1" smtClean="0"/>
              <a:t>LifeCake</a:t>
            </a:r>
            <a:r>
              <a:rPr lang="en-US" baseline="0" dirty="0" smtClean="0"/>
              <a:t> and </a:t>
            </a:r>
            <a:r>
              <a:rPr lang="en-US" baseline="0" dirty="0" err="1" smtClean="0"/>
              <a:t>DayOne</a:t>
            </a:r>
            <a:r>
              <a:rPr lang="en-US" baseline="0" dirty="0" smtClean="0"/>
              <a:t> are two such apps</a:t>
            </a:r>
          </a:p>
          <a:p>
            <a:pPr marL="1085746" lvl="2" indent="-171450">
              <a:buFont typeface="Arial" panose="020B0604020202020204" pitchFamily="34" charset="0"/>
              <a:buChar char="•"/>
            </a:pPr>
            <a:r>
              <a:rPr lang="en-US" baseline="0" dirty="0" err="1" smtClean="0"/>
              <a:t>LifeCake</a:t>
            </a:r>
            <a:r>
              <a:rPr lang="en-US" baseline="0" dirty="0" smtClean="0"/>
              <a:t> is specific to children and </a:t>
            </a:r>
            <a:r>
              <a:rPr lang="en-US" baseline="0" dirty="0" err="1" smtClean="0"/>
              <a:t>DayOne</a:t>
            </a:r>
            <a:r>
              <a:rPr lang="en-US" baseline="0" dirty="0" smtClean="0"/>
              <a:t> is more about journaling your life</a:t>
            </a:r>
          </a:p>
          <a:p>
            <a:pPr marL="171450" lvl="0" indent="-171450">
              <a:buFont typeface="Arial" panose="020B0604020202020204" pitchFamily="34" charset="0"/>
              <a:buChar char="•"/>
            </a:pPr>
            <a:r>
              <a:rPr lang="en-US" baseline="0" dirty="0" smtClean="0"/>
              <a:t>Safety</a:t>
            </a:r>
            <a:endParaRPr lang="en-US" dirty="0" smtClean="0"/>
          </a:p>
          <a:p>
            <a:pPr marL="628598" lvl="1" indent="-171450">
              <a:buFont typeface="Arial" panose="020B0604020202020204" pitchFamily="34" charset="0"/>
              <a:buChar char="•"/>
            </a:pPr>
            <a:r>
              <a:rPr lang="en-US" dirty="0" smtClean="0"/>
              <a:t>Remember</a:t>
            </a:r>
            <a:r>
              <a:rPr lang="en-US" baseline="0" dirty="0" smtClean="0"/>
              <a:t> Nationwide's controversial super bowl commercial about the boy dyeing? </a:t>
            </a:r>
          </a:p>
          <a:p>
            <a:pPr marL="628598" lvl="1" indent="-171450">
              <a:buFont typeface="Arial" panose="020B0604020202020204" pitchFamily="34" charset="0"/>
              <a:buChar char="•"/>
            </a:pPr>
            <a:r>
              <a:rPr lang="en-US" baseline="0" dirty="0" smtClean="0"/>
              <a:t>Well at least they created an app to help make your house safer, including checklists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19</a:t>
            </a:fld>
            <a:endParaRPr lang="en-US"/>
          </a:p>
        </p:txBody>
      </p:sp>
    </p:spTree>
    <p:extLst>
      <p:ext uri="{BB962C8B-B14F-4D97-AF65-F5344CB8AC3E}">
        <p14:creationId xmlns:p14="http://schemas.microsoft.com/office/powerpoint/2010/main" val="17832355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20</a:t>
            </a:fld>
            <a:endParaRPr lang="en-US"/>
          </a:p>
        </p:txBody>
      </p:sp>
    </p:spTree>
    <p:extLst>
      <p:ext uri="{BB962C8B-B14F-4D97-AF65-F5344CB8AC3E}">
        <p14:creationId xmlns:p14="http://schemas.microsoft.com/office/powerpoint/2010/main" val="32197715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Self closing strollers with phone charger, and wheels which generate power</a:t>
            </a:r>
          </a:p>
          <a:p>
            <a:pPr marL="628598" lvl="1" indent="-171450">
              <a:buFont typeface="Arial" panose="020B0604020202020204" pitchFamily="34" charset="0"/>
              <a:buChar char="•"/>
            </a:pPr>
            <a:r>
              <a:rPr lang="en-US" dirty="0" smtClean="0"/>
              <a:t>Origami Power-Folding</a:t>
            </a:r>
            <a:r>
              <a:rPr lang="en-US" baseline="0" dirty="0" smtClean="0"/>
              <a:t> stroller</a:t>
            </a:r>
            <a:endParaRPr lang="en-US" dirty="0" smtClean="0"/>
          </a:p>
          <a:p>
            <a:pPr marL="171450" indent="-171450">
              <a:buFont typeface="Arial" panose="020B0604020202020204" pitchFamily="34" charset="0"/>
              <a:buChar char="•"/>
            </a:pPr>
            <a:r>
              <a:rPr lang="en-US" dirty="0" smtClean="0"/>
              <a:t>Self warming bottles</a:t>
            </a:r>
          </a:p>
          <a:p>
            <a:pPr marL="628598" lvl="1" indent="-171450">
              <a:buFont typeface="Arial" panose="020B0604020202020204" pitchFamily="34" charset="0"/>
              <a:buChar char="•"/>
            </a:pPr>
            <a:r>
              <a:rPr lang="en-US" dirty="0" err="1" smtClean="0"/>
              <a:t>iiamo</a:t>
            </a:r>
            <a:r>
              <a:rPr lang="en-US" dirty="0" smtClean="0"/>
              <a:t> Go</a:t>
            </a:r>
          </a:p>
          <a:p>
            <a:pPr marL="628598" lvl="1" indent="-171450">
              <a:buFont typeface="Arial" panose="020B0604020202020204" pitchFamily="34" charset="0"/>
              <a:buChar char="•"/>
            </a:pPr>
            <a:r>
              <a:rPr lang="en-US" dirty="0" smtClean="0"/>
              <a:t>Salt and water –</a:t>
            </a:r>
            <a:r>
              <a:rPr lang="en-US" baseline="0" dirty="0" smtClean="0"/>
              <a:t> heating cartridge</a:t>
            </a:r>
            <a:endParaRPr lang="en-US" dirty="0" smtClean="0"/>
          </a:p>
          <a:p>
            <a:pPr marL="171450" indent="-171450">
              <a:buFont typeface="Arial" panose="020B0604020202020204" pitchFamily="34" charset="0"/>
              <a:buChar char="•"/>
            </a:pPr>
            <a:r>
              <a:rPr lang="en-US" dirty="0" smtClean="0"/>
              <a:t>Your own ultrasound, works with smart phone</a:t>
            </a:r>
          </a:p>
          <a:p>
            <a:pPr marL="628598" lvl="1" indent="-171450">
              <a:buFont typeface="Arial" panose="020B0604020202020204" pitchFamily="34" charset="0"/>
              <a:buChar char="•"/>
            </a:pPr>
            <a:r>
              <a:rPr lang="en-US" dirty="0" smtClean="0"/>
              <a:t>The </a:t>
            </a:r>
            <a:r>
              <a:rPr lang="en-US" dirty="0" err="1" smtClean="0"/>
              <a:t>MobiUS</a:t>
            </a:r>
            <a:r>
              <a:rPr lang="en-US" dirty="0" smtClean="0"/>
              <a:t> SP1 System</a:t>
            </a:r>
          </a:p>
          <a:p>
            <a:pPr marL="171450" lvl="0" indent="-171450">
              <a:buFont typeface="Arial" panose="020B0604020202020204" pitchFamily="34" charset="0"/>
              <a:buChar char="•"/>
            </a:pPr>
            <a:r>
              <a:rPr lang="en-US" dirty="0" smtClean="0"/>
              <a:t>Baby monitor with pulse oximetry boot, get heart rate and oxygen content of baby</a:t>
            </a:r>
          </a:p>
          <a:p>
            <a:pPr marL="628598" lvl="1" indent="-171450">
              <a:buFont typeface="Arial" panose="020B0604020202020204" pitchFamily="34" charset="0"/>
              <a:buChar char="•"/>
            </a:pPr>
            <a:r>
              <a:rPr lang="en-US" dirty="0" smtClean="0"/>
              <a:t>Owlet care</a:t>
            </a:r>
          </a:p>
          <a:p>
            <a:pPr marL="171450" indent="-171450">
              <a:buFont typeface="Arial" panose="020B0604020202020204" pitchFamily="34" charset="0"/>
              <a:buChar char="•"/>
            </a:pPr>
            <a:r>
              <a:rPr lang="en-US" dirty="0" smtClean="0"/>
              <a:t>Baby bouncer that moves like a human</a:t>
            </a:r>
          </a:p>
          <a:p>
            <a:pPr marL="628598" lvl="1" indent="-171450">
              <a:buFont typeface="Arial" panose="020B0604020202020204" pitchFamily="34" charset="0"/>
              <a:buChar char="•"/>
            </a:pPr>
            <a:r>
              <a:rPr lang="en-US" dirty="0" err="1" smtClean="0"/>
              <a:t>Rackaroo</a:t>
            </a:r>
            <a:endParaRPr lang="en-US" dirty="0" smtClean="0"/>
          </a:p>
          <a:p>
            <a:pPr marL="171450" indent="-171450">
              <a:buFont typeface="Arial" panose="020B0604020202020204" pitchFamily="34" charset="0"/>
              <a:buChar char="•"/>
            </a:pPr>
            <a:r>
              <a:rPr lang="en-US" dirty="0" smtClean="0"/>
              <a:t>Baby band which senses when baby kicks in belly and tweets it out</a:t>
            </a:r>
          </a:p>
          <a:p>
            <a:pPr marL="628598" lvl="1" indent="-171450">
              <a:buFont typeface="Arial" panose="020B0604020202020204" pitchFamily="34" charset="0"/>
              <a:buChar char="•"/>
            </a:pPr>
            <a:r>
              <a:rPr lang="en-US" dirty="0" err="1" smtClean="0"/>
              <a:t>Kickbee</a:t>
            </a:r>
            <a:endParaRPr lang="en-US" dirty="0" smtClean="0"/>
          </a:p>
          <a:p>
            <a:pPr marL="171450" indent="-171450">
              <a:buFont typeface="Arial" panose="020B0604020202020204" pitchFamily="34" charset="0"/>
              <a:buChar char="•"/>
            </a:pPr>
            <a:r>
              <a:rPr lang="en-US" dirty="0" smtClean="0"/>
              <a:t>Bluetooth onesie tells you movement of baby and heart rate</a:t>
            </a:r>
          </a:p>
          <a:p>
            <a:pPr marL="628598" lvl="1" indent="-171450">
              <a:buFont typeface="Arial" panose="020B0604020202020204" pitchFamily="34" charset="0"/>
              <a:buChar char="•"/>
            </a:pPr>
            <a:r>
              <a:rPr lang="en-US" dirty="0" err="1" smtClean="0"/>
              <a:t>Mimo</a:t>
            </a:r>
            <a:endParaRPr lang="en-US" dirty="0" smtClean="0"/>
          </a:p>
          <a:p>
            <a:pPr marL="171450" marR="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Hang your baby up like a coat while using the restroom</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The</a:t>
            </a:r>
            <a:r>
              <a:rPr lang="en-US" baseline="0" dirty="0" smtClean="0"/>
              <a:t> </a:t>
            </a:r>
            <a:r>
              <a:rPr lang="en-US" baseline="0" dirty="0" err="1" smtClean="0"/>
              <a:t>Babykeeper</a:t>
            </a:r>
            <a:r>
              <a:rPr lang="en-US" baseline="0" dirty="0" smtClean="0"/>
              <a:t> Basic</a:t>
            </a:r>
            <a:endParaRPr lang="en-US" dirty="0" smtClean="0"/>
          </a:p>
          <a:p>
            <a:pPr marL="171450" marR="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Extra</a:t>
            </a:r>
            <a:r>
              <a:rPr lang="en-US" baseline="0" dirty="0" smtClean="0"/>
              <a:t> – Not Pictured</a:t>
            </a:r>
            <a:endParaRPr lang="en-US" dirty="0" smtClean="0"/>
          </a:p>
          <a:p>
            <a:pPr marL="628598" lvl="1" indent="-171450">
              <a:buFont typeface="Arial" panose="020B0604020202020204" pitchFamily="34" charset="0"/>
              <a:buChar char="•"/>
            </a:pPr>
            <a:r>
              <a:rPr lang="en-US" dirty="0" smtClean="0"/>
              <a:t>Bluetooth pacifier, get babies temperature and usage</a:t>
            </a:r>
          </a:p>
          <a:p>
            <a:pPr marL="628598" lvl="1" indent="-171450">
              <a:buFont typeface="Arial" panose="020B0604020202020204" pitchFamily="34" charset="0"/>
              <a:buChar char="•"/>
            </a:pPr>
            <a:r>
              <a:rPr lang="en-US" dirty="0" smtClean="0"/>
              <a:t>Make a Raspberry Pi audio or video monitor</a:t>
            </a:r>
          </a:p>
          <a:p>
            <a:pPr marL="628598" lvl="1" indent="-171450">
              <a:buFont typeface="Arial" panose="020B0604020202020204" pitchFamily="34" charset="0"/>
              <a:buChar char="•"/>
            </a:pPr>
            <a:r>
              <a:rPr lang="en-US" dirty="0" smtClean="0"/>
              <a:t>Arduino interactive child’s mobile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21</a:t>
            </a:fld>
            <a:endParaRPr lang="en-US"/>
          </a:p>
        </p:txBody>
      </p:sp>
    </p:spTree>
    <p:extLst>
      <p:ext uri="{BB962C8B-B14F-4D97-AF65-F5344CB8AC3E}">
        <p14:creationId xmlns:p14="http://schemas.microsoft.com/office/powerpoint/2010/main" val="2282904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2</a:t>
            </a:fld>
            <a:endParaRPr lang="en-US"/>
          </a:p>
        </p:txBody>
      </p:sp>
    </p:spTree>
    <p:extLst>
      <p:ext uri="{BB962C8B-B14F-4D97-AF65-F5344CB8AC3E}">
        <p14:creationId xmlns:p14="http://schemas.microsoft.com/office/powerpoint/2010/main" val="5888194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48" rtl="0" eaLnBrk="1" fontAlgn="auto" latinLnBrk="0" hangingPunct="1">
              <a:lnSpc>
                <a:spcPct val="100000"/>
              </a:lnSpc>
              <a:spcBef>
                <a:spcPts val="0"/>
              </a:spcBef>
              <a:spcAft>
                <a:spcPts val="0"/>
              </a:spcAft>
              <a:buClrTx/>
              <a:buSzTx/>
              <a:buFontTx/>
              <a:buNone/>
              <a:tabLst/>
              <a:defRPr/>
            </a:pPr>
            <a:r>
              <a:rPr lang="en-US" sz="1200" dirty="0" smtClean="0">
                <a:solidFill>
                  <a:schemeClr val="bg1"/>
                </a:solidFill>
                <a:latin typeface="Roboto Light" panose="02000000000000000000" pitchFamily="2" charset="0"/>
                <a:ea typeface="Roboto Light" panose="02000000000000000000" pitchFamily="2" charset="0"/>
              </a:rPr>
              <a:t>With your new time constraints how can you stay up to date with new technologies.</a:t>
            </a:r>
          </a:p>
          <a:p>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22</a:t>
            </a:fld>
            <a:endParaRPr lang="en-US"/>
          </a:p>
        </p:txBody>
      </p:sp>
    </p:spTree>
    <p:extLst>
      <p:ext uri="{BB962C8B-B14F-4D97-AF65-F5344CB8AC3E}">
        <p14:creationId xmlns:p14="http://schemas.microsoft.com/office/powerpoint/2010/main" val="23680632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Planning for your extended time off</a:t>
            </a:r>
          </a:p>
          <a:p>
            <a:pPr marL="628598" lvl="1" indent="-171450">
              <a:buFont typeface="Arial" panose="020B0604020202020204" pitchFamily="34" charset="0"/>
              <a:buChar char="•"/>
            </a:pPr>
            <a:r>
              <a:rPr lang="en-US" dirty="0" smtClean="0"/>
              <a:t>Tell your supervisor when you feel ready, you will have some time</a:t>
            </a:r>
          </a:p>
          <a:p>
            <a:pPr marL="1085746" lvl="2" indent="-171450">
              <a:buFont typeface="Arial" panose="020B0604020202020204" pitchFamily="34" charset="0"/>
              <a:buChar char="•"/>
            </a:pPr>
            <a:r>
              <a:rPr lang="en-US" dirty="0" smtClean="0"/>
              <a:t>After first trimester</a:t>
            </a:r>
          </a:p>
          <a:p>
            <a:pPr marL="171450" indent="-171450">
              <a:buFont typeface="Arial" panose="020B0604020202020204" pitchFamily="34" charset="0"/>
              <a:buChar char="•"/>
            </a:pPr>
            <a:r>
              <a:rPr lang="en-US" dirty="0" smtClean="0"/>
              <a:t>Goal is to reduce impact on your team</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23</a:t>
            </a:fld>
            <a:endParaRPr lang="en-US"/>
          </a:p>
        </p:txBody>
      </p:sp>
    </p:spTree>
    <p:extLst>
      <p:ext uri="{BB962C8B-B14F-4D97-AF65-F5344CB8AC3E}">
        <p14:creationId xmlns:p14="http://schemas.microsoft.com/office/powerpoint/2010/main" val="395844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399"/>
            <a:ext cx="5486400" cy="4341813"/>
          </a:xfrm>
        </p:spPr>
        <p:txBody>
          <a:bodyPr/>
          <a:lstStyle/>
          <a:p>
            <a:pPr marL="171450" indent="-171450">
              <a:buFont typeface="Arial" panose="020B0604020202020204" pitchFamily="34" charset="0"/>
              <a:buChar char="•"/>
            </a:pPr>
            <a:r>
              <a:rPr lang="en-US" dirty="0" smtClean="0"/>
              <a:t>Checklist of documents you will need to have a baby</a:t>
            </a:r>
          </a:p>
          <a:p>
            <a:pPr marL="171450" indent="-171450">
              <a:buFont typeface="Arial" panose="020B0604020202020204" pitchFamily="34" charset="0"/>
              <a:buChar char="•"/>
            </a:pPr>
            <a:r>
              <a:rPr lang="en-US" dirty="0" smtClean="0"/>
              <a:t>1st </a:t>
            </a:r>
            <a:r>
              <a:rPr lang="en-US" dirty="0"/>
              <a:t>baby </a:t>
            </a:r>
            <a:r>
              <a:rPr lang="en-US" dirty="0" smtClean="0"/>
              <a:t>- 1 week </a:t>
            </a:r>
            <a:r>
              <a:rPr lang="en-US" dirty="0"/>
              <a:t>off </a:t>
            </a:r>
            <a:r>
              <a:rPr lang="en-US" dirty="0" smtClean="0"/>
              <a:t>immediately</a:t>
            </a:r>
          </a:p>
          <a:p>
            <a:pPr marL="628598" lvl="1" indent="-171450">
              <a:buFont typeface="Arial" panose="020B0604020202020204" pitchFamily="34" charset="0"/>
              <a:buChar char="•"/>
            </a:pPr>
            <a:r>
              <a:rPr lang="en-US" dirty="0" smtClean="0"/>
              <a:t>Managed to time baby between releases</a:t>
            </a:r>
            <a:endParaRPr lang="en-US" dirty="0"/>
          </a:p>
          <a:p>
            <a:pPr marL="628598" lvl="1" indent="-171450">
              <a:buFont typeface="Arial" panose="020B0604020202020204" pitchFamily="34" charset="0"/>
              <a:buChar char="•"/>
            </a:pPr>
            <a:r>
              <a:rPr lang="en-US" dirty="0"/>
              <a:t>A</a:t>
            </a:r>
            <a:r>
              <a:rPr lang="en-US" dirty="0" smtClean="0"/>
              <a:t>nother week with baby when my </a:t>
            </a:r>
            <a:r>
              <a:rPr lang="en-US" dirty="0"/>
              <a:t>wife started work</a:t>
            </a:r>
          </a:p>
          <a:p>
            <a:pPr marL="628598" lvl="1" indent="-171450">
              <a:buFont typeface="Arial" panose="020B0604020202020204" pitchFamily="34" charset="0"/>
              <a:buChar char="•"/>
            </a:pPr>
            <a:r>
              <a:rPr lang="en-US" dirty="0" smtClean="0"/>
              <a:t>FMLA for </a:t>
            </a:r>
            <a:r>
              <a:rPr lang="en-US" dirty="0"/>
              <a:t>4 months to take off every Wednesday </a:t>
            </a:r>
            <a:r>
              <a:rPr lang="en-US" dirty="0" smtClean="0"/>
              <a:t>(</a:t>
            </a:r>
            <a:r>
              <a:rPr lang="en-US" dirty="0"/>
              <a:t>unpaid</a:t>
            </a:r>
            <a:r>
              <a:rPr lang="en-US" dirty="0" smtClean="0"/>
              <a:t>) (Family Medical Leave Act)</a:t>
            </a:r>
            <a:endParaRPr lang="en-US" dirty="0"/>
          </a:p>
          <a:p>
            <a:pPr marL="171450" indent="-171450">
              <a:buFont typeface="Arial" panose="020B0604020202020204" pitchFamily="34" charset="0"/>
              <a:buChar char="•"/>
            </a:pPr>
            <a:r>
              <a:rPr lang="en-US" dirty="0" smtClean="0"/>
              <a:t>2</a:t>
            </a:r>
            <a:r>
              <a:rPr lang="en-US" baseline="30000" dirty="0" smtClean="0"/>
              <a:t>nd</a:t>
            </a:r>
            <a:r>
              <a:rPr lang="en-US" dirty="0" smtClean="0"/>
              <a:t> baby, one week off, </a:t>
            </a:r>
            <a:r>
              <a:rPr lang="en-US" dirty="0"/>
              <a:t>my wife was taking more time, and I started a new job</a:t>
            </a:r>
          </a:p>
          <a:p>
            <a:pPr marL="628598" lvl="1" indent="-171450">
              <a:buFont typeface="Arial" panose="020B0604020202020204" pitchFamily="34" charset="0"/>
              <a:buChar char="•"/>
            </a:pPr>
            <a:r>
              <a:rPr lang="en-US" dirty="0" smtClean="0"/>
              <a:t>Right in the middle of a release</a:t>
            </a:r>
          </a:p>
          <a:p>
            <a:pPr marL="628598" lvl="1" indent="-171450">
              <a:buFont typeface="Arial" panose="020B0604020202020204" pitchFamily="34" charset="0"/>
              <a:buChar char="•"/>
            </a:pPr>
            <a:r>
              <a:rPr lang="en-US" dirty="0" smtClean="0"/>
              <a:t>Phoned a </a:t>
            </a:r>
            <a:r>
              <a:rPr lang="en-US" dirty="0"/>
              <a:t>friend, </a:t>
            </a:r>
            <a:r>
              <a:rPr lang="en-US" dirty="0" smtClean="0"/>
              <a:t>an </a:t>
            </a:r>
            <a:r>
              <a:rPr lang="en-US" dirty="0"/>
              <a:t>old co-worker </a:t>
            </a:r>
            <a:r>
              <a:rPr lang="en-US" dirty="0" smtClean="0"/>
              <a:t>covered my </a:t>
            </a:r>
            <a:r>
              <a:rPr lang="en-US" dirty="0"/>
              <a:t>project </a:t>
            </a:r>
            <a:r>
              <a:rPr lang="en-US" dirty="0" smtClean="0"/>
              <a:t>going</a:t>
            </a:r>
          </a:p>
          <a:p>
            <a:pPr marL="1085746" lvl="2" indent="-171450">
              <a:buFont typeface="Arial" panose="020B0604020202020204" pitchFamily="34" charset="0"/>
              <a:buChar char="•"/>
            </a:pPr>
            <a:r>
              <a:rPr lang="en-US" dirty="0" smtClean="0"/>
              <a:t>Thanks Ben</a:t>
            </a:r>
          </a:p>
          <a:p>
            <a:pPr marL="171450" indent="-171450">
              <a:buFont typeface="Arial" panose="020B0604020202020204" pitchFamily="34" charset="0"/>
              <a:buChar char="•"/>
            </a:pPr>
            <a:r>
              <a:rPr lang="en-US" dirty="0" smtClean="0"/>
              <a:t>Communication – be clear</a:t>
            </a:r>
          </a:p>
          <a:p>
            <a:pPr marL="628598" lvl="1" indent="-171450">
              <a:buFont typeface="Arial" panose="020B0604020202020204" pitchFamily="34" charset="0"/>
              <a:buChar char="•"/>
            </a:pPr>
            <a:r>
              <a:rPr lang="en-US" dirty="0" smtClean="0"/>
              <a:t>Formalize how informing of labor and leave</a:t>
            </a:r>
          </a:p>
          <a:p>
            <a:pPr marL="628598" lvl="1" indent="-171450">
              <a:buFont typeface="Arial" panose="020B0604020202020204" pitchFamily="34" charset="0"/>
              <a:buChar char="•"/>
            </a:pPr>
            <a:r>
              <a:rPr lang="en-US" dirty="0" smtClean="0"/>
              <a:t>Setup SLA on how you will be available</a:t>
            </a:r>
          </a:p>
          <a:p>
            <a:pPr marL="171450" indent="-171450">
              <a:buFont typeface="Arial" panose="020B0604020202020204" pitchFamily="34" charset="0"/>
              <a:buChar char="•"/>
            </a:pPr>
            <a:r>
              <a:rPr lang="en-US" dirty="0"/>
              <a:t>Form relationships with your co workers</a:t>
            </a:r>
          </a:p>
          <a:p>
            <a:pPr marL="628598" lvl="1" indent="-171450">
              <a:buFont typeface="Arial" panose="020B0604020202020204" pitchFamily="34" charset="0"/>
              <a:buChar char="•"/>
            </a:pPr>
            <a:r>
              <a:rPr lang="en-US" dirty="0"/>
              <a:t>Create your own support network</a:t>
            </a:r>
          </a:p>
          <a:p>
            <a:pPr marL="628598" lvl="1" indent="-171450">
              <a:buFont typeface="Arial" panose="020B0604020202020204" pitchFamily="34" charset="0"/>
              <a:buChar char="•"/>
            </a:pPr>
            <a:r>
              <a:rPr lang="en-US" dirty="0"/>
              <a:t>You will need there help as your brain power diminishes due to sleep </a:t>
            </a:r>
            <a:r>
              <a:rPr lang="en-US" dirty="0" smtClean="0"/>
              <a:t>deprivation</a:t>
            </a:r>
          </a:p>
          <a:p>
            <a:r>
              <a:rPr lang="en-US" dirty="0" smtClean="0"/>
              <a:t>You</a:t>
            </a:r>
            <a:r>
              <a:rPr lang="en-US" baseline="0" dirty="0" smtClean="0"/>
              <a:t> will be less productive in the early days of your new child, take the opportunity before the baby is born to create some good will on your team.</a:t>
            </a:r>
          </a:p>
          <a:p>
            <a:pPr marL="171450" indent="-171450">
              <a:buFont typeface="Arial" panose="020B0604020202020204" pitchFamily="34" charset="0"/>
              <a:buChar char="•"/>
            </a:pPr>
            <a:r>
              <a:rPr lang="en-US" dirty="0" smtClean="0"/>
              <a:t>Take</a:t>
            </a:r>
            <a:r>
              <a:rPr lang="en-US" baseline="0" dirty="0" smtClean="0"/>
              <a:t> an undesirable assignment</a:t>
            </a:r>
          </a:p>
          <a:p>
            <a:pPr marL="171450" indent="-171450">
              <a:buFont typeface="Arial" panose="020B0604020202020204" pitchFamily="34" charset="0"/>
              <a:buChar char="•"/>
            </a:pPr>
            <a:r>
              <a:rPr lang="en-US" baseline="0" dirty="0" smtClean="0"/>
              <a:t>Work on your relationships with co-workers</a:t>
            </a:r>
          </a:p>
          <a:p>
            <a:pPr marL="171450" indent="-171450">
              <a:buFont typeface="Arial" panose="020B0604020202020204" pitchFamily="34" charset="0"/>
              <a:buChar char="•"/>
            </a:pPr>
            <a:r>
              <a:rPr lang="en-US" baseline="0" dirty="0" smtClean="0"/>
              <a:t>Bring in bagels</a:t>
            </a:r>
          </a:p>
          <a:p>
            <a:pPr marL="171450" indent="-171450">
              <a:buFont typeface="Arial" panose="020B0604020202020204" pitchFamily="34" charset="0"/>
              <a:buChar char="•"/>
            </a:pPr>
            <a:r>
              <a:rPr lang="en-US" baseline="0" dirty="0" smtClean="0"/>
              <a:t>Get a baby pool started</a:t>
            </a:r>
          </a:p>
          <a:p>
            <a:pPr marL="628598" lvl="1" indent="-171450">
              <a:buFont typeface="Arial" panose="020B0604020202020204" pitchFamily="34" charset="0"/>
              <a:buChar char="•"/>
            </a:pPr>
            <a:r>
              <a:rPr lang="en-US" baseline="0" dirty="0" smtClean="0"/>
              <a:t>Create some buzz around the arrival of your new little one</a:t>
            </a:r>
            <a:endParaRPr lang="en-US" dirty="0" smtClean="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smtClean="0"/>
              <a:t>In </a:t>
            </a:r>
            <a:r>
              <a:rPr lang="en-US" dirty="0"/>
              <a:t>my experience if you give people enough warning of the changes that will occur they are very supportive and excited for </a:t>
            </a:r>
            <a:r>
              <a:rPr lang="en-US" dirty="0" smtClean="0"/>
              <a:t>you</a:t>
            </a:r>
          </a:p>
          <a:p>
            <a:pPr marL="171450" indent="-171450">
              <a:buFont typeface="Arial" panose="020B0604020202020204" pitchFamily="34" charset="0"/>
              <a:buChar char="•"/>
            </a:pPr>
            <a:r>
              <a:rPr lang="en-US" dirty="0" smtClean="0"/>
              <a:t>Remove </a:t>
            </a:r>
            <a:r>
              <a:rPr lang="en-US" dirty="0"/>
              <a:t>yourself as primary on anything</a:t>
            </a:r>
          </a:p>
          <a:p>
            <a:pPr marL="628598" lvl="1" indent="-171450">
              <a:buFont typeface="Arial" panose="020B0604020202020204" pitchFamily="34" charset="0"/>
              <a:buChar char="•"/>
            </a:pPr>
            <a:r>
              <a:rPr lang="en-US" dirty="0" smtClean="0"/>
              <a:t>Help </a:t>
            </a:r>
            <a:r>
              <a:rPr lang="en-US" dirty="0"/>
              <a:t>others prepare to take on your </a:t>
            </a:r>
            <a:r>
              <a:rPr lang="en-US" dirty="0" smtClean="0"/>
              <a:t>responsibilities</a:t>
            </a:r>
          </a:p>
          <a:p>
            <a:pPr marL="628598" lvl="1" indent="-171450">
              <a:buFont typeface="Arial" panose="020B0604020202020204" pitchFamily="34" charset="0"/>
              <a:buChar char="•"/>
            </a:pPr>
            <a:r>
              <a:rPr lang="en-US" dirty="0" smtClean="0"/>
              <a:t>Documentation of roles</a:t>
            </a:r>
          </a:p>
          <a:p>
            <a:pPr marL="171450" indent="-171450">
              <a:buFont typeface="Arial" panose="020B0604020202020204" pitchFamily="34" charset="0"/>
              <a:buChar char="•"/>
            </a:pPr>
            <a:r>
              <a:rPr lang="en-US" dirty="0" smtClean="0"/>
              <a:t>as </a:t>
            </a:r>
            <a:r>
              <a:rPr lang="en-US" dirty="0"/>
              <a:t>you get closer to the delivery date, begin taking on non-critical tasks</a:t>
            </a:r>
          </a:p>
          <a:p>
            <a:pPr marL="628598" lvl="1" indent="-171450">
              <a:buFont typeface="Arial" panose="020B0604020202020204" pitchFamily="34" charset="0"/>
              <a:buChar char="•"/>
            </a:pPr>
            <a:r>
              <a:rPr lang="en-US" dirty="0" smtClean="0"/>
              <a:t>At </a:t>
            </a:r>
            <a:r>
              <a:rPr lang="en-US" dirty="0"/>
              <a:t>the end of the day ensure someone knows where you are on </a:t>
            </a:r>
            <a:r>
              <a:rPr lang="en-US" dirty="0" smtClean="0"/>
              <a:t>tasks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24</a:t>
            </a:fld>
            <a:endParaRPr lang="en-US"/>
          </a:p>
        </p:txBody>
      </p:sp>
    </p:spTree>
    <p:extLst>
      <p:ext uri="{BB962C8B-B14F-4D97-AF65-F5344CB8AC3E}">
        <p14:creationId xmlns:p14="http://schemas.microsoft.com/office/powerpoint/2010/main" val="41751640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 new reality…</a:t>
            </a:r>
            <a:r>
              <a:rPr lang="en-US" baseline="0" dirty="0" smtClean="0"/>
              <a:t>you have less time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25</a:t>
            </a:fld>
            <a:endParaRPr lang="en-US"/>
          </a:p>
        </p:txBody>
      </p:sp>
    </p:spTree>
    <p:extLst>
      <p:ext uri="{BB962C8B-B14F-4D97-AF65-F5344CB8AC3E}">
        <p14:creationId xmlns:p14="http://schemas.microsoft.com/office/powerpoint/2010/main" val="17518208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My</a:t>
            </a:r>
            <a:r>
              <a:rPr lang="en-US" baseline="0" dirty="0" smtClean="0"/>
              <a:t> brain is toast…on 4-6 hours of interrupted sleep </a:t>
            </a:r>
          </a:p>
          <a:p>
            <a:pPr marL="171450" indent="-171450">
              <a:buFont typeface="Arial" panose="020B0604020202020204" pitchFamily="34" charset="0"/>
              <a:buChar char="•"/>
            </a:pPr>
            <a:r>
              <a:rPr lang="en-US" baseline="0" dirty="0" smtClean="0"/>
              <a:t>TODO App provides a way to immediately capture things which need to get done and revisit to keep on track</a:t>
            </a:r>
          </a:p>
          <a:p>
            <a:pPr marL="628598" lvl="1" indent="-171450">
              <a:buFont typeface="Arial" panose="020B0604020202020204" pitchFamily="34" charset="0"/>
              <a:buChar char="•"/>
            </a:pPr>
            <a:r>
              <a:rPr lang="en-US" baseline="0" dirty="0" smtClean="0"/>
              <a:t>Like </a:t>
            </a:r>
            <a:r>
              <a:rPr lang="en-US" baseline="0" dirty="0" err="1" smtClean="0"/>
              <a:t>TODOist</a:t>
            </a:r>
            <a:r>
              <a:rPr lang="en-US" baseline="0" dirty="0" smtClean="0"/>
              <a:t> – has apps for everything, Web, </a:t>
            </a:r>
            <a:r>
              <a:rPr lang="en-US" baseline="0" dirty="0" err="1" smtClean="0"/>
              <a:t>Iphone</a:t>
            </a:r>
            <a:r>
              <a:rPr lang="en-US" baseline="0" dirty="0" smtClean="0"/>
              <a:t>, </a:t>
            </a:r>
            <a:r>
              <a:rPr lang="en-US" baseline="0" dirty="0" err="1" smtClean="0"/>
              <a:t>Ipad</a:t>
            </a:r>
            <a:r>
              <a:rPr lang="en-US" baseline="0" dirty="0" smtClean="0"/>
              <a:t>, </a:t>
            </a:r>
            <a:r>
              <a:rPr lang="en-US" baseline="0" dirty="0" err="1" smtClean="0"/>
              <a:t>Andriod</a:t>
            </a:r>
            <a:r>
              <a:rPr lang="en-US" baseline="0" dirty="0" smtClean="0"/>
              <a:t> Phone, Android tablet, Windows, Mac OS, Chrome, Firefox, Outlook, Thunderbird, Gmail, </a:t>
            </a:r>
            <a:r>
              <a:rPr lang="en-US" baseline="0" dirty="0" err="1" smtClean="0"/>
              <a:t>PostBox</a:t>
            </a:r>
            <a:endParaRPr lang="en-US" baseline="0" dirty="0" smtClean="0"/>
          </a:p>
          <a:p>
            <a:pPr marL="628598" lvl="1" indent="-171450">
              <a:buFont typeface="Arial" panose="020B0604020202020204" pitchFamily="34" charset="0"/>
              <a:buChar char="•"/>
            </a:pPr>
            <a:r>
              <a:rPr lang="en-US" baseline="0" dirty="0" smtClean="0"/>
              <a:t>Integrates with Sunrise</a:t>
            </a:r>
          </a:p>
          <a:p>
            <a:pPr marL="171450" lvl="0" indent="-171450">
              <a:buFont typeface="Arial" panose="020B0604020202020204" pitchFamily="34" charset="0"/>
              <a:buChar char="•"/>
            </a:pPr>
            <a:r>
              <a:rPr lang="en-US" baseline="0" dirty="0" smtClean="0"/>
              <a:t>Calendar App – sync together everything in your life, work, family, other stuff</a:t>
            </a:r>
          </a:p>
          <a:p>
            <a:pPr marL="628598" lvl="1" indent="-171450">
              <a:buFont typeface="Arial" panose="020B0604020202020204" pitchFamily="34" charset="0"/>
              <a:buChar char="•"/>
            </a:pPr>
            <a:r>
              <a:rPr lang="en-US" baseline="0" dirty="0" smtClean="0"/>
              <a:t>I like Sunrise App and Outlook</a:t>
            </a:r>
          </a:p>
          <a:p>
            <a:pPr marL="628598" lvl="1" indent="-171450">
              <a:buFont typeface="Arial" panose="020B0604020202020204" pitchFamily="34" charset="0"/>
              <a:buChar char="•"/>
            </a:pPr>
            <a:r>
              <a:rPr lang="en-US" baseline="0" dirty="0" smtClean="0"/>
              <a:t>Sunrise will pull in </a:t>
            </a:r>
            <a:r>
              <a:rPr lang="en-US" baseline="0" dirty="0" err="1" smtClean="0"/>
              <a:t>TODOist</a:t>
            </a:r>
            <a:r>
              <a:rPr lang="en-US" baseline="0" dirty="0" smtClean="0"/>
              <a:t> or Trello</a:t>
            </a:r>
          </a:p>
          <a:p>
            <a:pPr marL="628598" lvl="1" indent="-171450">
              <a:buFont typeface="Arial" panose="020B0604020202020204" pitchFamily="34" charset="0"/>
              <a:buChar char="•"/>
            </a:pPr>
            <a:r>
              <a:rPr lang="en-US" baseline="0" dirty="0" smtClean="0"/>
              <a:t>Will integrate in all sorts of calendars</a:t>
            </a:r>
          </a:p>
          <a:p>
            <a:pPr marL="628598" lvl="1" indent="-171450">
              <a:buFont typeface="Arial" panose="020B0604020202020204" pitchFamily="34" charset="0"/>
              <a:buChar char="•"/>
            </a:pPr>
            <a:r>
              <a:rPr lang="en-US" baseline="0" dirty="0" smtClean="0"/>
              <a:t>Outlook app brings all sorts of goodness together…different email accounts, different calendars, different cloud storage accounts</a:t>
            </a:r>
          </a:p>
          <a:p>
            <a:pPr marL="171450" lvl="0" indent="-171450">
              <a:buFont typeface="Arial" panose="020B0604020202020204" pitchFamily="34" charset="0"/>
              <a:buChar char="•"/>
            </a:pPr>
            <a:r>
              <a:rPr lang="en-US" baseline="0" dirty="0" smtClean="0"/>
              <a:t>Password Manager – I can barely remember my home address</a:t>
            </a:r>
          </a:p>
          <a:p>
            <a:pPr marL="628598" lvl="1" indent="-171450">
              <a:buFont typeface="Arial" panose="020B0604020202020204" pitchFamily="34" charset="0"/>
              <a:buChar char="•"/>
            </a:pPr>
            <a:r>
              <a:rPr lang="en-US" baseline="0" dirty="0" smtClean="0"/>
              <a:t>I like </a:t>
            </a:r>
            <a:r>
              <a:rPr lang="en-US" baseline="0" dirty="0" err="1" smtClean="0"/>
              <a:t>LastPass</a:t>
            </a:r>
            <a:r>
              <a:rPr lang="en-US" baseline="0" dirty="0" smtClean="0"/>
              <a:t> and 1Password, but use </a:t>
            </a:r>
            <a:r>
              <a:rPr lang="en-US" baseline="0" dirty="0" err="1" smtClean="0"/>
              <a:t>LastPass</a:t>
            </a:r>
            <a:endParaRPr lang="en-US" baseline="0" dirty="0" smtClean="0"/>
          </a:p>
          <a:p>
            <a:pPr marL="628598" lvl="1" indent="-171450">
              <a:buFont typeface="Arial" panose="020B0604020202020204" pitchFamily="34" charset="0"/>
              <a:buChar char="•"/>
            </a:pPr>
            <a:r>
              <a:rPr lang="en-US" baseline="0" dirty="0" smtClean="0"/>
              <a:t>All platforms…easy to use </a:t>
            </a:r>
          </a:p>
          <a:p>
            <a:pPr marL="171450" lvl="0" indent="-171450">
              <a:buFont typeface="Arial" panose="020B0604020202020204" pitchFamily="34" charset="0"/>
              <a:buChar char="•"/>
            </a:pPr>
            <a:r>
              <a:rPr lang="en-US" baseline="0" dirty="0" err="1" smtClean="0"/>
              <a:t>UnRoll.Me</a:t>
            </a:r>
            <a:r>
              <a:rPr lang="en-US" baseline="0" dirty="0" smtClean="0"/>
              <a:t> – shrink the number of emails you get to keep things clean and uncluttered</a:t>
            </a:r>
          </a:p>
          <a:p>
            <a:pPr marL="628598" lvl="1" indent="-171450">
              <a:buFont typeface="Arial" panose="020B0604020202020204" pitchFamily="34" charset="0"/>
              <a:buChar char="•"/>
            </a:pPr>
            <a:r>
              <a:rPr lang="en-US" baseline="0" dirty="0" smtClean="0"/>
              <a:t>Really like this service to put all those not so important emails in one email, think subscriptions</a:t>
            </a:r>
          </a:p>
          <a:p>
            <a:pPr marL="171450" lvl="0" indent="-171450">
              <a:buFont typeface="Arial" panose="020B0604020202020204" pitchFamily="34" charset="0"/>
              <a:buChar char="•"/>
            </a:pPr>
            <a:r>
              <a:rPr lang="en-US" dirty="0" err="1" smtClean="0"/>
              <a:t>Pomodoro</a:t>
            </a:r>
            <a:r>
              <a:rPr lang="en-US" dirty="0" smtClean="0"/>
              <a:t> Techniques</a:t>
            </a:r>
          </a:p>
          <a:p>
            <a:pPr marL="628598" lvl="1" indent="-171450">
              <a:buFont typeface="Arial" panose="020B0604020202020204" pitchFamily="34" charset="0"/>
              <a:buChar char="•"/>
            </a:pPr>
            <a:r>
              <a:rPr lang="en-US" dirty="0" smtClean="0"/>
              <a:t>This fits</a:t>
            </a:r>
            <a:r>
              <a:rPr lang="en-US" baseline="0" dirty="0" smtClean="0"/>
              <a:t> well for my attention span 25 minutes of work with a short 5 min break in between</a:t>
            </a:r>
          </a:p>
          <a:p>
            <a:pPr marL="1085746" lvl="2" indent="-171450">
              <a:buFont typeface="Arial" panose="020B0604020202020204" pitchFamily="34" charset="0"/>
              <a:buChar char="•"/>
            </a:pPr>
            <a:r>
              <a:rPr lang="en-US" baseline="0" dirty="0" smtClean="0"/>
              <a:t>After 4 cycles take a longer break.</a:t>
            </a:r>
          </a:p>
          <a:p>
            <a:pPr marL="628598" lvl="1" indent="-171450">
              <a:buFont typeface="Arial" panose="020B0604020202020204" pitchFamily="34" charset="0"/>
              <a:buChar char="•"/>
            </a:pPr>
            <a:r>
              <a:rPr lang="en-US" baseline="0" dirty="0" smtClean="0"/>
              <a:t>Like 30/30 App to keep timer…easy to use and customize with ring tones</a:t>
            </a:r>
          </a:p>
          <a:p>
            <a:pPr marL="171450" lvl="0" indent="-171450">
              <a:buFont typeface="Arial" panose="020B0604020202020204" pitchFamily="34" charset="0"/>
              <a:buChar char="•"/>
            </a:pPr>
            <a:r>
              <a:rPr lang="en-US" baseline="0" dirty="0" smtClean="0"/>
              <a:t>To Get into the Flow</a:t>
            </a:r>
          </a:p>
          <a:p>
            <a:pPr marL="628598" lvl="1" indent="-171450">
              <a:buFont typeface="Arial" panose="020B0604020202020204" pitchFamily="34" charset="0"/>
              <a:buChar char="•"/>
            </a:pPr>
            <a:r>
              <a:rPr lang="en-US" baseline="0" dirty="0" smtClean="0"/>
              <a:t>“Music to Code By” – Carl Franklin</a:t>
            </a:r>
          </a:p>
          <a:p>
            <a:pPr marL="628598" lvl="1" indent="-171450">
              <a:buFont typeface="Arial" panose="020B0604020202020204" pitchFamily="34" charset="0"/>
              <a:buChar char="•"/>
            </a:pPr>
            <a:r>
              <a:rPr lang="en-US" baseline="0" dirty="0" smtClean="0"/>
              <a:t>Like it b/c each segment is </a:t>
            </a:r>
            <a:r>
              <a:rPr lang="en-US" baseline="0" dirty="0" err="1" smtClean="0"/>
              <a:t>pomodoro</a:t>
            </a:r>
            <a:r>
              <a:rPr lang="en-US" baseline="0" dirty="0" smtClean="0"/>
              <a:t> length </a:t>
            </a:r>
          </a:p>
          <a:p>
            <a:pPr marL="628598" lvl="1" indent="-171450">
              <a:buFont typeface="Arial" panose="020B0604020202020204" pitchFamily="34" charset="0"/>
              <a:buChar char="•"/>
            </a:pPr>
            <a:r>
              <a:rPr lang="en-US" baseline="0" dirty="0" smtClean="0"/>
              <a:t>60 – 80 beats per minute instrumental only</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26</a:t>
            </a:fld>
            <a:endParaRPr lang="en-US"/>
          </a:p>
        </p:txBody>
      </p:sp>
    </p:spTree>
    <p:extLst>
      <p:ext uri="{BB962C8B-B14F-4D97-AF65-F5344CB8AC3E}">
        <p14:creationId xmlns:p14="http://schemas.microsoft.com/office/powerpoint/2010/main" val="15463278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 new reality is</a:t>
            </a:r>
            <a:r>
              <a:rPr lang="en-US" baseline="0" dirty="0" smtClean="0"/>
              <a:t> you have less time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27</a:t>
            </a:fld>
            <a:endParaRPr lang="en-US"/>
          </a:p>
        </p:txBody>
      </p:sp>
    </p:spTree>
    <p:extLst>
      <p:ext uri="{BB962C8B-B14F-4D97-AF65-F5344CB8AC3E}">
        <p14:creationId xmlns:p14="http://schemas.microsoft.com/office/powerpoint/2010/main" val="26244638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smtClean="0">
                <a:solidFill>
                  <a:schemeClr val="tx1"/>
                </a:solidFill>
              </a:rPr>
              <a:t>Aggregators</a:t>
            </a:r>
          </a:p>
          <a:p>
            <a:pPr marL="171450" lvl="0" indent="-171450">
              <a:buFont typeface="Arial" panose="020B0604020202020204" pitchFamily="34" charset="0"/>
              <a:buChar char="•"/>
            </a:pPr>
            <a:r>
              <a:rPr lang="en-US" sz="1200" dirty="0" smtClean="0">
                <a:solidFill>
                  <a:schemeClr val="tx1"/>
                </a:solidFill>
              </a:rPr>
              <a:t>Bring in diverse topics</a:t>
            </a:r>
          </a:p>
          <a:p>
            <a:pPr marL="171450" lvl="0" indent="-171450">
              <a:buFont typeface="Arial" panose="020B0604020202020204" pitchFamily="34" charset="0"/>
              <a:buChar char="•"/>
            </a:pPr>
            <a:r>
              <a:rPr lang="en-US" sz="1200" dirty="0" smtClean="0">
                <a:solidFill>
                  <a:schemeClr val="tx1"/>
                </a:solidFill>
              </a:rPr>
              <a:t>General technology podcasts (</a:t>
            </a:r>
            <a:r>
              <a:rPr lang="en-US" sz="1200" dirty="0" err="1" smtClean="0">
                <a:solidFill>
                  <a:schemeClr val="tx1"/>
                </a:solidFill>
              </a:rPr>
              <a:t>.net</a:t>
            </a:r>
            <a:r>
              <a:rPr lang="en-US" sz="1200" dirty="0" smtClean="0">
                <a:solidFill>
                  <a:schemeClr val="tx1"/>
                </a:solidFill>
              </a:rPr>
              <a:t> rocks, Distributed</a:t>
            </a:r>
            <a:r>
              <a:rPr lang="en-US" sz="1200" baseline="0" dirty="0" smtClean="0">
                <a:solidFill>
                  <a:schemeClr val="tx1"/>
                </a:solidFill>
              </a:rPr>
              <a:t> Computing)</a:t>
            </a:r>
          </a:p>
          <a:p>
            <a:pPr marL="171450" lvl="0" indent="-171450">
              <a:buFont typeface="Arial" panose="020B0604020202020204" pitchFamily="34" charset="0"/>
              <a:buChar char="•"/>
            </a:pPr>
            <a:r>
              <a:rPr lang="en-US" sz="1200" dirty="0" smtClean="0">
                <a:solidFill>
                  <a:schemeClr val="tx1"/>
                </a:solidFill>
              </a:rPr>
              <a:t> Conferences (Stir</a:t>
            </a:r>
            <a:r>
              <a:rPr lang="en-US" sz="1200" baseline="0" dirty="0" smtClean="0">
                <a:solidFill>
                  <a:schemeClr val="tx1"/>
                </a:solidFill>
              </a:rPr>
              <a:t> Trek, Code Mash)</a:t>
            </a:r>
            <a:endParaRPr lang="en-US" sz="1200" dirty="0" smtClean="0">
              <a:solidFill>
                <a:schemeClr val="tx1"/>
              </a:solidFill>
            </a:endParaRPr>
          </a:p>
          <a:p>
            <a:pPr marL="171450" lvl="0" indent="-171450">
              <a:buFont typeface="Arial" panose="020B0604020202020204" pitchFamily="34" charset="0"/>
              <a:buChar char="•"/>
            </a:pPr>
            <a:r>
              <a:rPr lang="en-US" sz="1200" dirty="0" smtClean="0">
                <a:solidFill>
                  <a:schemeClr val="tx1"/>
                </a:solidFill>
              </a:rPr>
              <a:t>User Groups (</a:t>
            </a:r>
            <a:r>
              <a:rPr lang="en-US" sz="1200" dirty="0" err="1" smtClean="0">
                <a:solidFill>
                  <a:schemeClr val="tx1"/>
                </a:solidFill>
              </a:rPr>
              <a:t>.Net</a:t>
            </a:r>
            <a:r>
              <a:rPr lang="en-US" sz="1200" dirty="0" smtClean="0">
                <a:solidFill>
                  <a:schemeClr val="tx1"/>
                </a:solidFill>
              </a:rPr>
              <a:t>,</a:t>
            </a:r>
            <a:r>
              <a:rPr lang="en-US" sz="1200" baseline="0" dirty="0" smtClean="0">
                <a:solidFill>
                  <a:schemeClr val="tx1"/>
                </a:solidFill>
              </a:rPr>
              <a:t> Java, Scala, </a:t>
            </a:r>
            <a:r>
              <a:rPr lang="en-US" sz="1200" baseline="0" dirty="0" err="1" smtClean="0">
                <a:solidFill>
                  <a:schemeClr val="tx1"/>
                </a:solidFill>
              </a:rPr>
              <a:t>Javascript</a:t>
            </a:r>
            <a:r>
              <a:rPr lang="en-US" sz="1200" baseline="0" dirty="0" smtClean="0">
                <a:solidFill>
                  <a:schemeClr val="tx1"/>
                </a:solidFill>
              </a:rPr>
              <a:t>)</a:t>
            </a:r>
          </a:p>
          <a:p>
            <a:pPr marL="171450" lvl="0" indent="-171450">
              <a:buFont typeface="Arial" panose="020B0604020202020204" pitchFamily="34" charset="0"/>
              <a:buChar char="•"/>
            </a:pPr>
            <a:r>
              <a:rPr lang="en-US" sz="1200" dirty="0" smtClean="0">
                <a:solidFill>
                  <a:schemeClr val="tx1"/>
                </a:solidFill>
              </a:rPr>
              <a:t>General Blogs (Coding Horror,</a:t>
            </a:r>
            <a:r>
              <a:rPr lang="en-US" sz="1200" baseline="0" dirty="0" smtClean="0">
                <a:solidFill>
                  <a:schemeClr val="tx1"/>
                </a:solidFill>
              </a:rPr>
              <a:t> </a:t>
            </a:r>
            <a:r>
              <a:rPr lang="en-US" sz="1200" baseline="0" dirty="0" err="1" smtClean="0">
                <a:solidFill>
                  <a:schemeClr val="tx1"/>
                </a:solidFill>
              </a:rPr>
              <a:t>LosTechies</a:t>
            </a:r>
            <a:r>
              <a:rPr lang="en-US" sz="1200" baseline="0" dirty="0" smtClean="0">
                <a:solidFill>
                  <a:schemeClr val="tx1"/>
                </a:solidFill>
              </a:rPr>
              <a:t>)</a:t>
            </a:r>
          </a:p>
          <a:p>
            <a:pPr marL="0" lvl="0" indent="0">
              <a:buFont typeface="Arial" panose="020B0604020202020204" pitchFamily="34" charset="0"/>
              <a:buNone/>
            </a:pPr>
            <a:endParaRPr lang="en-US" sz="1200" baseline="0" dirty="0" smtClean="0">
              <a:solidFill>
                <a:schemeClr val="tx1"/>
              </a:solidFill>
            </a:endParaRPr>
          </a:p>
          <a:p>
            <a:pPr marL="0" lvl="0" indent="0">
              <a:buFont typeface="Arial" panose="020B0604020202020204" pitchFamily="34" charset="0"/>
              <a:buNone/>
            </a:pPr>
            <a:r>
              <a:rPr lang="en-US" sz="1200" baseline="0" dirty="0" smtClean="0">
                <a:solidFill>
                  <a:schemeClr val="tx1"/>
                </a:solidFill>
              </a:rPr>
              <a:t>Experts</a:t>
            </a:r>
          </a:p>
          <a:p>
            <a:pPr marL="171450" lvl="0" indent="-171450">
              <a:buFont typeface="Arial" panose="020B0604020202020204" pitchFamily="34" charset="0"/>
              <a:buChar char="•"/>
            </a:pPr>
            <a:r>
              <a:rPr lang="en-US" sz="1200" baseline="0" dirty="0" smtClean="0">
                <a:solidFill>
                  <a:schemeClr val="tx1"/>
                </a:solidFill>
              </a:rPr>
              <a:t>Know the topic inside and out</a:t>
            </a:r>
          </a:p>
          <a:p>
            <a:pPr marL="171450" lvl="0" indent="-171450">
              <a:buFont typeface="Arial" panose="020B0604020202020204" pitchFamily="34" charset="0"/>
              <a:buChar char="•"/>
            </a:pPr>
            <a:r>
              <a:rPr lang="en-US" sz="1200" baseline="0" dirty="0" smtClean="0">
                <a:solidFill>
                  <a:schemeClr val="tx1"/>
                </a:solidFill>
              </a:rPr>
              <a:t>People (Udi </a:t>
            </a:r>
            <a:r>
              <a:rPr lang="en-US" sz="1200" baseline="0" dirty="0" err="1" smtClean="0">
                <a:solidFill>
                  <a:schemeClr val="tx1"/>
                </a:solidFill>
              </a:rPr>
              <a:t>Dahan</a:t>
            </a:r>
            <a:r>
              <a:rPr lang="en-US" sz="1200" baseline="0" dirty="0" smtClean="0">
                <a:solidFill>
                  <a:schemeClr val="tx1"/>
                </a:solidFill>
              </a:rPr>
              <a:t>, Greg Young, Eric Evans, </a:t>
            </a:r>
            <a:r>
              <a:rPr lang="en-US" sz="1200" baseline="0" dirty="0" err="1" smtClean="0">
                <a:solidFill>
                  <a:schemeClr val="tx1"/>
                </a:solidFill>
              </a:rPr>
              <a:t>Alistar</a:t>
            </a:r>
            <a:r>
              <a:rPr lang="en-US" sz="1200" baseline="0" dirty="0" smtClean="0">
                <a:solidFill>
                  <a:schemeClr val="tx1"/>
                </a:solidFill>
              </a:rPr>
              <a:t> Cockburn, Robert Martin)</a:t>
            </a:r>
          </a:p>
          <a:p>
            <a:pPr marL="171450" lvl="0" indent="-171450">
              <a:buFont typeface="Arial" panose="020B0604020202020204" pitchFamily="34" charset="0"/>
              <a:buChar char="•"/>
            </a:pPr>
            <a:r>
              <a:rPr lang="en-US" sz="1200" baseline="0" dirty="0" smtClean="0">
                <a:solidFill>
                  <a:schemeClr val="tx1"/>
                </a:solidFill>
              </a:rPr>
              <a:t>Books (DDD, Effective Java, Perl, Elixir)</a:t>
            </a:r>
          </a:p>
          <a:p>
            <a:pPr marL="171450" lvl="0" indent="-171450">
              <a:buFont typeface="Arial" panose="020B0604020202020204" pitchFamily="34" charset="0"/>
              <a:buChar char="•"/>
            </a:pPr>
            <a:r>
              <a:rPr lang="en-US" sz="1200" baseline="0" dirty="0" smtClean="0">
                <a:solidFill>
                  <a:schemeClr val="tx1"/>
                </a:solidFill>
              </a:rPr>
              <a:t>Blog Series</a:t>
            </a:r>
          </a:p>
          <a:p>
            <a:pPr marL="0" lvl="0" indent="0">
              <a:buFont typeface="Arial" panose="020B0604020202020204" pitchFamily="34" charset="0"/>
              <a:buNone/>
            </a:pPr>
            <a:endParaRPr lang="en-US" sz="1200" baseline="0" dirty="0" smtClean="0">
              <a:solidFill>
                <a:schemeClr val="tx1"/>
              </a:solidFill>
            </a:endParaRPr>
          </a:p>
          <a:p>
            <a:pPr marL="0" lvl="0" indent="0">
              <a:buFont typeface="Arial" panose="020B0604020202020204" pitchFamily="34" charset="0"/>
              <a:buNone/>
            </a:pPr>
            <a:r>
              <a:rPr lang="en-US" sz="1200" baseline="0" dirty="0" smtClean="0">
                <a:solidFill>
                  <a:schemeClr val="tx1"/>
                </a:solidFill>
              </a:rPr>
              <a:t>Newbies</a:t>
            </a:r>
          </a:p>
          <a:p>
            <a:pPr marL="171450" lvl="0" indent="-171450">
              <a:buFont typeface="Arial" panose="020B0604020202020204" pitchFamily="34" charset="0"/>
              <a:buChar char="•"/>
            </a:pPr>
            <a:r>
              <a:rPr lang="en-US" sz="1200" baseline="0" dirty="0" smtClean="0">
                <a:solidFill>
                  <a:schemeClr val="tx1"/>
                </a:solidFill>
              </a:rPr>
              <a:t>People who are learning the topic and sharing as they learn</a:t>
            </a:r>
          </a:p>
          <a:p>
            <a:pPr marL="171450" lvl="0" indent="-171450">
              <a:buFont typeface="Arial" panose="020B0604020202020204" pitchFamily="34" charset="0"/>
              <a:buChar char="•"/>
            </a:pPr>
            <a:r>
              <a:rPr lang="en-US" sz="1200" baseline="0" dirty="0" smtClean="0">
                <a:solidFill>
                  <a:schemeClr val="tx1"/>
                </a:solidFill>
              </a:rPr>
              <a:t>Lots of valuable information coming from newbies</a:t>
            </a:r>
          </a:p>
          <a:p>
            <a:pPr marL="171450" lvl="0" indent="-171450">
              <a:buFont typeface="Arial" panose="020B0604020202020204" pitchFamily="34" charset="0"/>
              <a:buChar char="•"/>
            </a:pPr>
            <a:r>
              <a:rPr lang="en-US" sz="1200" baseline="0" dirty="0" smtClean="0">
                <a:solidFill>
                  <a:schemeClr val="tx1"/>
                </a:solidFill>
              </a:rPr>
              <a:t>Good Insights</a:t>
            </a:r>
          </a:p>
          <a:p>
            <a:pPr marL="171450" lvl="0" indent="-171450">
              <a:buFont typeface="Arial" panose="020B0604020202020204" pitchFamily="34" charset="0"/>
              <a:buChar char="•"/>
            </a:pPr>
            <a:r>
              <a:rPr lang="en-US" sz="1200" baseline="0" dirty="0" smtClean="0">
                <a:solidFill>
                  <a:schemeClr val="tx1"/>
                </a:solidFill>
              </a:rPr>
              <a:t>Intro to lingo</a:t>
            </a:r>
          </a:p>
          <a:p>
            <a:pPr marL="171450" lvl="0" indent="-171450">
              <a:buFont typeface="Arial" panose="020B0604020202020204" pitchFamily="34" charset="0"/>
              <a:buChar char="•"/>
            </a:pPr>
            <a:r>
              <a:rPr lang="en-US" sz="1200" baseline="0" dirty="0" smtClean="0">
                <a:solidFill>
                  <a:schemeClr val="tx1"/>
                </a:solidFill>
              </a:rPr>
              <a:t>Example (Julie </a:t>
            </a:r>
            <a:r>
              <a:rPr lang="en-US" sz="1200" baseline="0" dirty="0" err="1" smtClean="0">
                <a:solidFill>
                  <a:schemeClr val="tx1"/>
                </a:solidFill>
              </a:rPr>
              <a:t>Lerman</a:t>
            </a:r>
            <a:r>
              <a:rPr lang="en-US" sz="1200" baseline="0" dirty="0" smtClean="0">
                <a:solidFill>
                  <a:schemeClr val="tx1"/>
                </a:solidFill>
              </a:rPr>
              <a:t> on DDD)</a:t>
            </a:r>
            <a:endParaRPr lang="en-US" sz="1200" dirty="0" smtClean="0">
              <a:solidFill>
                <a:schemeClr val="tx1"/>
              </a:solidFill>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28</a:t>
            </a:fld>
            <a:endParaRPr lang="en-US"/>
          </a:p>
        </p:txBody>
      </p:sp>
    </p:spTree>
    <p:extLst>
      <p:ext uri="{BB962C8B-B14F-4D97-AF65-F5344CB8AC3E}">
        <p14:creationId xmlns:p14="http://schemas.microsoft.com/office/powerpoint/2010/main" val="690754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You have some time before the baby is born, pick some technologies and start gathering</a:t>
            </a:r>
            <a:r>
              <a:rPr lang="en-US" baseline="0" dirty="0" smtClean="0"/>
              <a:t> content:</a:t>
            </a:r>
          </a:p>
          <a:p>
            <a:pPr marL="628598" lvl="1" indent="-171450">
              <a:buFont typeface="Arial" panose="020B0604020202020204" pitchFamily="34" charset="0"/>
              <a:buChar char="•"/>
            </a:pPr>
            <a:r>
              <a:rPr lang="en-US" baseline="0" dirty="0" smtClean="0"/>
              <a:t>Books, podcasts, </a:t>
            </a:r>
            <a:r>
              <a:rPr lang="en-US" baseline="0" dirty="0" err="1" smtClean="0"/>
              <a:t>pluralsight</a:t>
            </a:r>
            <a:r>
              <a:rPr lang="en-US" baseline="0" dirty="0" smtClean="0"/>
              <a:t>, </a:t>
            </a:r>
            <a:r>
              <a:rPr lang="en-US" baseline="0" dirty="0" err="1" smtClean="0"/>
              <a:t>youtube</a:t>
            </a:r>
            <a:r>
              <a:rPr lang="en-US" baseline="0" dirty="0" smtClean="0"/>
              <a:t> videos, blogs, industry leaders</a:t>
            </a:r>
          </a:p>
          <a:p>
            <a:pPr marL="628598" lvl="1" indent="-171450">
              <a:buFont typeface="Arial" panose="020B0604020202020204" pitchFamily="34" charset="0"/>
              <a:buChar char="•"/>
            </a:pPr>
            <a:r>
              <a:rPr lang="en-US" baseline="0" dirty="0" smtClean="0"/>
              <a:t>Once you have the bookmarks, downloaded material, links, and all your content gathered together you are set</a:t>
            </a:r>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29</a:t>
            </a:fld>
            <a:endParaRPr lang="en-US"/>
          </a:p>
        </p:txBody>
      </p:sp>
    </p:spTree>
    <p:extLst>
      <p:ext uri="{BB962C8B-B14F-4D97-AF65-F5344CB8AC3E}">
        <p14:creationId xmlns:p14="http://schemas.microsoft.com/office/powerpoint/2010/main" val="34027434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smtClean="0">
                <a:solidFill>
                  <a:schemeClr val="bg1"/>
                </a:solidFill>
              </a:rPr>
              <a:t>Consuming Staged Content</a:t>
            </a:r>
            <a:endParaRPr lang="en-US" b="1" dirty="0" smtClean="0"/>
          </a:p>
          <a:p>
            <a:pPr marL="171450" indent="-171450">
              <a:buFont typeface="Arial" panose="020B0604020202020204" pitchFamily="34" charset="0"/>
              <a:buChar char="•"/>
            </a:pPr>
            <a:r>
              <a:rPr lang="en-US" dirty="0" smtClean="0"/>
              <a:t>When</a:t>
            </a:r>
            <a:r>
              <a:rPr lang="en-US" baseline="0" dirty="0" smtClean="0"/>
              <a:t> </a:t>
            </a:r>
            <a:r>
              <a:rPr lang="en-US" baseline="0" dirty="0" smtClean="0"/>
              <a:t>you are holding the baby or doing chores around the house you can learn some of your staged content</a:t>
            </a:r>
          </a:p>
          <a:p>
            <a:pPr marL="628598" lvl="1" indent="-171450">
              <a:buFont typeface="Arial" panose="020B0604020202020204" pitchFamily="34" charset="0"/>
              <a:buChar char="•"/>
            </a:pPr>
            <a:r>
              <a:rPr lang="en-US" baseline="0" dirty="0" smtClean="0"/>
              <a:t>I invested in a set of Bluetooth head phones and a tablet, so I am mobile and can watch videos about programming</a:t>
            </a:r>
          </a:p>
          <a:p>
            <a:pPr marL="628598" lvl="1" indent="-171450">
              <a:buFont typeface="Arial" panose="020B0604020202020204" pitchFamily="34" charset="0"/>
              <a:buChar char="•"/>
            </a:pPr>
            <a:r>
              <a:rPr lang="en-US" baseline="0" dirty="0" smtClean="0"/>
              <a:t>NDC or other conferences</a:t>
            </a:r>
          </a:p>
          <a:p>
            <a:pPr marL="628598" lvl="1" indent="-171450">
              <a:buFont typeface="Arial" panose="020B0604020202020204" pitchFamily="34" charset="0"/>
              <a:buChar char="•"/>
            </a:pPr>
            <a:r>
              <a:rPr lang="en-US" baseline="0" dirty="0" err="1" smtClean="0"/>
              <a:t>Pluralsight</a:t>
            </a:r>
            <a:endParaRPr lang="en-US" baseline="0" dirty="0" smtClean="0"/>
          </a:p>
          <a:p>
            <a:pPr marL="171450" lvl="0" indent="-171450">
              <a:buFont typeface="Arial" panose="020B0604020202020204" pitchFamily="34" charset="0"/>
              <a:buChar char="•"/>
            </a:pPr>
            <a:r>
              <a:rPr lang="en-US" baseline="0" dirty="0" smtClean="0"/>
              <a:t>When taking my lunch break at work…I get a break from my project and read some on a device or physical book</a:t>
            </a:r>
          </a:p>
          <a:p>
            <a:pPr marL="171450" lvl="0" indent="-171450">
              <a:buFont typeface="Arial" panose="020B0604020202020204" pitchFamily="34" charset="0"/>
              <a:buChar char="•"/>
            </a:pPr>
            <a:r>
              <a:rPr lang="en-US" baseline="0" dirty="0" smtClean="0"/>
              <a:t>Before I go to bed I like to wind down with a technical book</a:t>
            </a:r>
          </a:p>
          <a:p>
            <a:pPr marL="171450" lvl="0" indent="-171450">
              <a:buFont typeface="Arial" panose="020B0604020202020204" pitchFamily="34" charset="0"/>
              <a:buChar char="•"/>
            </a:pPr>
            <a:r>
              <a:rPr lang="en-US" baseline="0" dirty="0" smtClean="0"/>
              <a:t>On my way to work I will listen to a podcast in the car</a:t>
            </a:r>
          </a:p>
          <a:p>
            <a:pPr marL="628598" lvl="1" indent="-171450">
              <a:buFont typeface="Arial" panose="020B0604020202020204" pitchFamily="34" charset="0"/>
              <a:buChar char="•"/>
            </a:pPr>
            <a:r>
              <a:rPr lang="en-US" baseline="0" dirty="0" smtClean="0"/>
              <a:t>Also will listen to podcast while doing chores.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30</a:t>
            </a:fld>
            <a:endParaRPr lang="en-US"/>
          </a:p>
        </p:txBody>
      </p:sp>
    </p:spTree>
    <p:extLst>
      <p:ext uri="{BB962C8B-B14F-4D97-AF65-F5344CB8AC3E}">
        <p14:creationId xmlns:p14="http://schemas.microsoft.com/office/powerpoint/2010/main" val="3441146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31</a:t>
            </a:fld>
            <a:endParaRPr lang="en-US"/>
          </a:p>
        </p:txBody>
      </p:sp>
    </p:spTree>
    <p:extLst>
      <p:ext uri="{BB962C8B-B14F-4D97-AF65-F5344CB8AC3E}">
        <p14:creationId xmlns:p14="http://schemas.microsoft.com/office/powerpoint/2010/main" val="1408613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a:t>
            </a:fld>
            <a:endParaRPr lang="en-US"/>
          </a:p>
        </p:txBody>
      </p:sp>
    </p:spTree>
    <p:extLst>
      <p:ext uri="{BB962C8B-B14F-4D97-AF65-F5344CB8AC3E}">
        <p14:creationId xmlns:p14="http://schemas.microsoft.com/office/powerpoint/2010/main" val="35927764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How much screen time should be give our children?</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32</a:t>
            </a:fld>
            <a:endParaRPr lang="en-US"/>
          </a:p>
        </p:txBody>
      </p:sp>
    </p:spTree>
    <p:extLst>
      <p:ext uri="{BB962C8B-B14F-4D97-AF65-F5344CB8AC3E}">
        <p14:creationId xmlns:p14="http://schemas.microsoft.com/office/powerpoint/2010/main" val="32741934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Effects of too much screen time</a:t>
            </a:r>
          </a:p>
          <a:p>
            <a:pPr marL="628598" lvl="1" indent="-171450">
              <a:buFont typeface="Arial" panose="020B0604020202020204" pitchFamily="34" charset="0"/>
              <a:buChar char="•"/>
            </a:pPr>
            <a:r>
              <a:rPr lang="en-US" dirty="0" smtClean="0"/>
              <a:t>Obesity</a:t>
            </a:r>
          </a:p>
          <a:p>
            <a:pPr marL="628598" lvl="1" indent="-171450">
              <a:buFont typeface="Arial" panose="020B0604020202020204" pitchFamily="34" charset="0"/>
              <a:buChar char="•"/>
            </a:pPr>
            <a:r>
              <a:rPr lang="en-US" dirty="0" smtClean="0"/>
              <a:t>Irregular sleep</a:t>
            </a:r>
          </a:p>
          <a:p>
            <a:pPr marL="628598" lvl="1" indent="-171450">
              <a:buFont typeface="Arial" panose="020B0604020202020204" pitchFamily="34" charset="0"/>
              <a:buChar char="•"/>
            </a:pPr>
            <a:r>
              <a:rPr lang="en-US" dirty="0" smtClean="0"/>
              <a:t>Behavioral Problems</a:t>
            </a:r>
          </a:p>
          <a:p>
            <a:pPr marL="628598" lvl="1" indent="-171450">
              <a:buFont typeface="Arial" panose="020B0604020202020204" pitchFamily="34" charset="0"/>
              <a:buChar char="•"/>
            </a:pPr>
            <a:r>
              <a:rPr lang="en-US" dirty="0" smtClean="0"/>
              <a:t>Impaired academic performance</a:t>
            </a:r>
          </a:p>
          <a:p>
            <a:pPr marL="628598" lvl="1" indent="-171450">
              <a:buFont typeface="Arial" panose="020B0604020202020204" pitchFamily="34" charset="0"/>
              <a:buChar char="•"/>
            </a:pPr>
            <a:r>
              <a:rPr lang="en-US" dirty="0" smtClean="0"/>
              <a:t>Violence</a:t>
            </a:r>
          </a:p>
          <a:p>
            <a:pPr marL="628598" lvl="1" indent="-171450">
              <a:buFont typeface="Arial" panose="020B0604020202020204" pitchFamily="34" charset="0"/>
              <a:buChar char="•"/>
            </a:pPr>
            <a:r>
              <a:rPr lang="en-US" dirty="0" smtClean="0"/>
              <a:t>Less time for play</a:t>
            </a:r>
          </a:p>
          <a:p>
            <a:pPr marL="171450" indent="-171450">
              <a:buFont typeface="Arial" panose="020B0604020202020204" pitchFamily="34" charset="0"/>
              <a:buChar char="•"/>
            </a:pPr>
            <a:r>
              <a:rPr lang="en-US" dirty="0" smtClean="0"/>
              <a:t>American Academy of Pediatrics recommendations for screen time and why</a:t>
            </a:r>
          </a:p>
          <a:p>
            <a:pPr marL="628598" lvl="1" indent="-171450">
              <a:buFont typeface="Arial" panose="020B0604020202020204" pitchFamily="34" charset="0"/>
              <a:buChar char="•"/>
            </a:pPr>
            <a:r>
              <a:rPr lang="en-US" dirty="0" smtClean="0"/>
              <a:t>No more than 2 hours per day</a:t>
            </a:r>
          </a:p>
        </p:txBody>
      </p:sp>
      <p:sp>
        <p:nvSpPr>
          <p:cNvPr id="4" name="Slide Number Placeholder 3"/>
          <p:cNvSpPr>
            <a:spLocks noGrp="1"/>
          </p:cNvSpPr>
          <p:nvPr>
            <p:ph type="sldNum" sz="quarter" idx="10"/>
          </p:nvPr>
        </p:nvSpPr>
        <p:spPr/>
        <p:txBody>
          <a:bodyPr/>
          <a:lstStyle/>
          <a:p>
            <a:fld id="{75115322-16FA-F946-85A5-C38FA9752892}" type="slidenum">
              <a:rPr lang="en-US" smtClean="0"/>
              <a:t>33</a:t>
            </a:fld>
            <a:endParaRPr lang="en-US"/>
          </a:p>
        </p:txBody>
      </p:sp>
    </p:spTree>
    <p:extLst>
      <p:ext uri="{BB962C8B-B14F-4D97-AF65-F5344CB8AC3E}">
        <p14:creationId xmlns:p14="http://schemas.microsoft.com/office/powerpoint/2010/main" val="31508070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I have a lot </a:t>
            </a:r>
            <a:r>
              <a:rPr lang="en-US" dirty="0" err="1" smtClean="0"/>
              <a:t>Dr’s</a:t>
            </a:r>
            <a:r>
              <a:rPr lang="en-US" dirty="0" smtClean="0"/>
              <a:t> in my family and I don’t trust</a:t>
            </a:r>
            <a:r>
              <a:rPr lang="en-US" baseline="0" dirty="0" smtClean="0"/>
              <a:t> any advice as far as technology is concerned</a:t>
            </a:r>
          </a:p>
          <a:p>
            <a:pPr marL="171450" indent="-171450">
              <a:buFont typeface="Arial" panose="020B0604020202020204" pitchFamily="34" charset="0"/>
              <a:buChar char="•"/>
            </a:pPr>
            <a:r>
              <a:rPr lang="en-US" baseline="0" dirty="0" smtClean="0"/>
              <a:t>As I would hope they would not advice from me on medical issues</a:t>
            </a:r>
          </a:p>
          <a:p>
            <a:pPr marL="171450" indent="-171450">
              <a:buFont typeface="Arial" panose="020B0604020202020204" pitchFamily="34" charset="0"/>
              <a:buChar char="•"/>
            </a:pPr>
            <a:r>
              <a:rPr lang="en-US" baseline="0" dirty="0" smtClean="0"/>
              <a:t>I want to ensure my kid has a leg up by having access to technology</a:t>
            </a:r>
          </a:p>
          <a:p>
            <a:pPr marL="628598" lvl="1" indent="-171450">
              <a:buFont typeface="Arial" panose="020B0604020202020204" pitchFamily="34" charset="0"/>
              <a:buChar char="•"/>
            </a:pPr>
            <a:r>
              <a:rPr lang="en-US" baseline="0" dirty="0" smtClean="0"/>
              <a:t>Can you imagine what we would know now, if we had the technology we have today when we were kids?</a:t>
            </a:r>
          </a:p>
          <a:p>
            <a:pPr marL="628598"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34</a:t>
            </a:fld>
            <a:endParaRPr lang="en-US"/>
          </a:p>
        </p:txBody>
      </p:sp>
    </p:spTree>
    <p:extLst>
      <p:ext uri="{BB962C8B-B14F-4D97-AF65-F5344CB8AC3E}">
        <p14:creationId xmlns:p14="http://schemas.microsoft.com/office/powerpoint/2010/main" val="15529187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There is an</a:t>
            </a:r>
            <a:r>
              <a:rPr lang="en-US" baseline="0" dirty="0" smtClean="0"/>
              <a:t> interesting article “Steve Jobs Was a Low-Tech Parent” in the New York Times by Nick </a:t>
            </a:r>
            <a:r>
              <a:rPr lang="en-US" baseline="0" dirty="0" err="1" smtClean="0"/>
              <a:t>Bilton</a:t>
            </a:r>
            <a:r>
              <a:rPr lang="en-US" baseline="0" dirty="0" smtClean="0"/>
              <a:t>, who assumingly asked Steve Jobs, “So your kids must love the iPad?” Jobs responded: “They haven’t used it. We limit how much technology our kids use at home.”</a:t>
            </a:r>
          </a:p>
          <a:p>
            <a:pPr marL="628598" lvl="1" indent="-171450">
              <a:buFont typeface="Arial" panose="020B0604020202020204" pitchFamily="34" charset="0"/>
              <a:buChar char="•"/>
            </a:pPr>
            <a:r>
              <a:rPr lang="en-US" baseline="0" dirty="0" smtClean="0"/>
              <a:t>Ok admittedly Steve Jobs could be a bit of an odd duck.</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35</a:t>
            </a:fld>
            <a:endParaRPr lang="en-US"/>
          </a:p>
        </p:txBody>
      </p:sp>
    </p:spTree>
    <p:extLst>
      <p:ext uri="{BB962C8B-B14F-4D97-AF65-F5344CB8AC3E}">
        <p14:creationId xmlns:p14="http://schemas.microsoft.com/office/powerpoint/2010/main" val="25551382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a:t>
            </a:r>
            <a:r>
              <a:rPr lang="en-US" baseline="0" dirty="0" smtClean="0"/>
              <a:t> Anderson</a:t>
            </a:r>
          </a:p>
          <a:p>
            <a:r>
              <a:rPr lang="en-US" dirty="0" smtClean="0"/>
              <a:t>“My kids accuse me and my wife of being fascists and overly concerned about tech, and they say that none of their friends have the same rules,” he said of his five children, 6 to 17. “That’s because we have seen the dangers of technology firsthand. I’ve seen it in myself, I don’t want to see that happen to my kids.”</a:t>
            </a:r>
          </a:p>
          <a:p>
            <a:r>
              <a:rPr lang="en-US" dirty="0" smtClean="0"/>
              <a:t>“This is rule No. 1: There are no screens in the bedroom. Period. Ever,”</a:t>
            </a:r>
          </a:p>
          <a:p>
            <a:endParaRPr lang="en-US" dirty="0" smtClean="0"/>
          </a:p>
          <a:p>
            <a:r>
              <a:rPr lang="en-US" dirty="0" smtClean="0"/>
              <a:t>Alex Constantinople</a:t>
            </a:r>
          </a:p>
          <a:p>
            <a:r>
              <a:rPr lang="en-US" dirty="0" smtClean="0"/>
              <a:t>said her youngest son, who is 5, is never allowed to use gadgets during the week, and her older children, 10 to 13, are allowed only 30 minutes a day on school nights.</a:t>
            </a:r>
          </a:p>
          <a:p>
            <a:endParaRPr lang="en-US" dirty="0" smtClean="0"/>
          </a:p>
          <a:p>
            <a:r>
              <a:rPr lang="en-US" dirty="0" smtClean="0"/>
              <a:t>Evan Williams</a:t>
            </a:r>
            <a:br>
              <a:rPr lang="en-US" dirty="0" smtClean="0"/>
            </a:br>
            <a:r>
              <a:rPr lang="en-US" dirty="0" smtClean="0"/>
              <a:t> a founder of Blogger, Twitter and Medium, and his wife, Sara Williams, said that in lieu of iPads, their two young boys have hundreds of books (yes, physical ones) that they can pick up and read anytime.</a:t>
            </a:r>
          </a:p>
          <a:p>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36</a:t>
            </a:fld>
            <a:endParaRPr lang="en-US"/>
          </a:p>
        </p:txBody>
      </p:sp>
    </p:spTree>
    <p:extLst>
      <p:ext uri="{BB962C8B-B14F-4D97-AF65-F5344CB8AC3E}">
        <p14:creationId xmlns:p14="http://schemas.microsoft.com/office/powerpoint/2010/main" val="11629509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Ali </a:t>
            </a:r>
            <a:r>
              <a:rPr lang="en-US" dirty="0" err="1" smtClean="0"/>
              <a:t>Partovi</a:t>
            </a:r>
            <a:endParaRPr lang="en-US" dirty="0" smtClean="0"/>
          </a:p>
          <a:p>
            <a:r>
              <a:rPr lang="en-US" dirty="0" smtClean="0"/>
              <a:t>, a founder of </a:t>
            </a:r>
            <a:r>
              <a:rPr lang="en-US" dirty="0" err="1" smtClean="0"/>
              <a:t>iLike</a:t>
            </a:r>
            <a:r>
              <a:rPr lang="en-US" dirty="0" smtClean="0"/>
              <a:t> and adviser to Facebook, Dropbox and Zappos, said there should be a strong distinction between time spent “consuming,” like watching YouTube or playing video games, and time spent “creating” on screens.</a:t>
            </a:r>
          </a:p>
          <a:p>
            <a:endParaRPr lang="en-US" dirty="0" smtClean="0"/>
          </a:p>
          <a:p>
            <a:endParaRPr lang="en-US" dirty="0" smtClean="0"/>
          </a:p>
          <a:p>
            <a:r>
              <a:rPr lang="en-US" dirty="0" smtClean="0"/>
              <a:t>Dick </a:t>
            </a:r>
            <a:r>
              <a:rPr lang="en-US" dirty="0" err="1" smtClean="0"/>
              <a:t>Costolo</a:t>
            </a:r>
            <a:endParaRPr lang="en-US" dirty="0" smtClean="0"/>
          </a:p>
          <a:p>
            <a:r>
              <a:rPr lang="en-US" dirty="0" smtClean="0"/>
              <a:t>The</a:t>
            </a:r>
            <a:r>
              <a:rPr lang="en-US" baseline="0" dirty="0" smtClean="0"/>
              <a:t> </a:t>
            </a:r>
            <a:r>
              <a:rPr lang="en-US" dirty="0" smtClean="0"/>
              <a:t>chief executive of Twitter, told me he and his wife approved of unlimited gadget use as long as their two teenage children were in the living room. They believe that too many time limits could have adverse effects on their children.</a:t>
            </a:r>
          </a:p>
          <a:p>
            <a:endParaRPr lang="en-US" dirty="0" smtClean="0"/>
          </a:p>
          <a:p>
            <a:r>
              <a:rPr lang="en-US" dirty="0" smtClean="0"/>
              <a:t>Others said that outright bans could backfire and create a digital monster.</a:t>
            </a:r>
          </a:p>
          <a:p>
            <a:endParaRPr lang="en-US" dirty="0" smtClean="0"/>
          </a:p>
          <a:p>
            <a:endParaRPr lang="en-US" dirty="0" smtClean="0"/>
          </a:p>
          <a:p>
            <a:r>
              <a:rPr lang="en-US" dirty="0" smtClean="0"/>
              <a:t>Bill Gates</a:t>
            </a:r>
          </a:p>
          <a:p>
            <a:r>
              <a:rPr lang="en-US" dirty="0" smtClean="0"/>
              <a:t>Gates said he and his wife Melinda decided to set a limit of 45 minutes a day of total screen time for games and an hour a day on weekends, plus what time she needs for homework.</a:t>
            </a:r>
          </a:p>
          <a:p>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37</a:t>
            </a:fld>
            <a:endParaRPr lang="en-US"/>
          </a:p>
        </p:txBody>
      </p:sp>
    </p:spTree>
    <p:extLst>
      <p:ext uri="{BB962C8B-B14F-4D97-AF65-F5344CB8AC3E}">
        <p14:creationId xmlns:p14="http://schemas.microsoft.com/office/powerpoint/2010/main" val="30392173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Why so</a:t>
            </a:r>
            <a:r>
              <a:rPr lang="en-US" baseline="0" dirty="0" smtClean="0"/>
              <a:t> many concerns from these industry leaders?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38</a:t>
            </a:fld>
            <a:endParaRPr lang="en-US"/>
          </a:p>
        </p:txBody>
      </p:sp>
    </p:spTree>
    <p:extLst>
      <p:ext uri="{BB962C8B-B14F-4D97-AF65-F5344CB8AC3E}">
        <p14:creationId xmlns:p14="http://schemas.microsoft.com/office/powerpoint/2010/main" val="9755682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Children’s Access to mobile media</a:t>
            </a:r>
            <a:r>
              <a:rPr lang="en-US" baseline="0" dirty="0" smtClean="0"/>
              <a:t> is dramatically higher in 2 years</a:t>
            </a:r>
          </a:p>
          <a:p>
            <a:pPr marL="171450" indent="-171450">
              <a:buFont typeface="Arial" panose="020B0604020202020204" pitchFamily="34" charset="0"/>
              <a:buChar char="•"/>
            </a:pPr>
            <a:r>
              <a:rPr lang="en-US" baseline="0" dirty="0" smtClean="0"/>
              <a:t>Almost twice as many children have used mobile media compared to 2 years prior</a:t>
            </a:r>
          </a:p>
          <a:p>
            <a:pPr marL="171450" indent="-171450">
              <a:buFont typeface="Arial" panose="020B0604020202020204" pitchFamily="34" charset="0"/>
              <a:buChar char="•"/>
            </a:pPr>
            <a:r>
              <a:rPr lang="en-US" baseline="0" dirty="0" smtClean="0"/>
              <a:t>Common Sense Media’s Report “Zero to Eight: Children’s Media Use in America 2013”</a:t>
            </a:r>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39</a:t>
            </a:fld>
            <a:endParaRPr lang="en-US"/>
          </a:p>
        </p:txBody>
      </p:sp>
    </p:spTree>
    <p:extLst>
      <p:ext uri="{BB962C8B-B14F-4D97-AF65-F5344CB8AC3E}">
        <p14:creationId xmlns:p14="http://schemas.microsoft.com/office/powerpoint/2010/main" val="35801043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See a large increase</a:t>
            </a:r>
            <a:r>
              <a:rPr lang="en-US" baseline="0" dirty="0" smtClean="0"/>
              <a:t> in the use of mobile devices</a:t>
            </a:r>
          </a:p>
          <a:p>
            <a:pPr marL="171450" indent="-171450">
              <a:buFont typeface="Arial" panose="020B0604020202020204" pitchFamily="34" charset="0"/>
              <a:buChar char="•"/>
            </a:pPr>
            <a:r>
              <a:rPr lang="en-US" baseline="0" dirty="0" smtClean="0"/>
              <a:t>A full third of children have TVs in their bedroom</a:t>
            </a:r>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40</a:t>
            </a:fld>
            <a:endParaRPr lang="en-US"/>
          </a:p>
        </p:txBody>
      </p:sp>
    </p:spTree>
    <p:extLst>
      <p:ext uri="{BB962C8B-B14F-4D97-AF65-F5344CB8AC3E}">
        <p14:creationId xmlns:p14="http://schemas.microsoft.com/office/powerpoint/2010/main" val="32384151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41</a:t>
            </a:fld>
            <a:endParaRPr lang="en-US"/>
          </a:p>
        </p:txBody>
      </p:sp>
    </p:spTree>
    <p:extLst>
      <p:ext uri="{BB962C8B-B14F-4D97-AF65-F5344CB8AC3E}">
        <p14:creationId xmlns:p14="http://schemas.microsoft.com/office/powerpoint/2010/main" val="3443594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the title bar movement</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6</a:t>
            </a:fld>
            <a:endParaRPr lang="en-US"/>
          </a:p>
        </p:txBody>
      </p:sp>
    </p:spTree>
    <p:extLst>
      <p:ext uri="{BB962C8B-B14F-4D97-AF65-F5344CB8AC3E}">
        <p14:creationId xmlns:p14="http://schemas.microsoft.com/office/powerpoint/2010/main" val="9703031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Why so</a:t>
            </a:r>
            <a:r>
              <a:rPr lang="en-US" baseline="0" dirty="0" smtClean="0"/>
              <a:t> many concerns from these industry leaders?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42</a:t>
            </a:fld>
            <a:endParaRPr lang="en-US"/>
          </a:p>
        </p:txBody>
      </p:sp>
    </p:spTree>
    <p:extLst>
      <p:ext uri="{BB962C8B-B14F-4D97-AF65-F5344CB8AC3E}">
        <p14:creationId xmlns:p14="http://schemas.microsoft.com/office/powerpoint/2010/main" val="38699750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Previously</a:t>
            </a:r>
            <a:r>
              <a:rPr lang="en-US" baseline="0" dirty="0" smtClean="0"/>
              <a:t> mentioned side effects noted by AAP</a:t>
            </a:r>
          </a:p>
          <a:p>
            <a:pPr marL="628598" lvl="1" indent="-171450">
              <a:buFont typeface="Arial" panose="020B0604020202020204" pitchFamily="34" charset="0"/>
              <a:buChar char="•"/>
            </a:pPr>
            <a:r>
              <a:rPr lang="en-US" baseline="0" dirty="0" smtClean="0"/>
              <a:t>Obesity</a:t>
            </a:r>
          </a:p>
          <a:p>
            <a:pPr marL="1085746" lvl="2" indent="-171450">
              <a:buFont typeface="Arial" panose="020B0604020202020204" pitchFamily="34" charset="0"/>
              <a:buChar char="•"/>
            </a:pPr>
            <a:r>
              <a:rPr lang="en-US" baseline="0" dirty="0" smtClean="0"/>
              <a:t>Exposure to more food marketing</a:t>
            </a:r>
          </a:p>
          <a:p>
            <a:pPr marL="1085746" lvl="2" indent="-171450">
              <a:buFont typeface="Arial" panose="020B0604020202020204" pitchFamily="34" charset="0"/>
              <a:buChar char="•"/>
            </a:pPr>
            <a:r>
              <a:rPr lang="en-US" baseline="0" dirty="0" smtClean="0"/>
              <a:t>Lack of movement</a:t>
            </a:r>
          </a:p>
          <a:p>
            <a:pPr marL="628598" lvl="1" indent="-171450">
              <a:buFont typeface="Arial" panose="020B0604020202020204" pitchFamily="34" charset="0"/>
              <a:buChar char="•"/>
            </a:pPr>
            <a:r>
              <a:rPr lang="en-US" baseline="0" dirty="0" smtClean="0"/>
              <a:t>Behavioral Problems</a:t>
            </a:r>
          </a:p>
          <a:p>
            <a:pPr marL="628598" lvl="1" indent="-171450">
              <a:buFont typeface="Arial" panose="020B0604020202020204" pitchFamily="34" charset="0"/>
              <a:buChar char="•"/>
            </a:pPr>
            <a:r>
              <a:rPr lang="en-US" baseline="0" dirty="0" smtClean="0"/>
              <a:t>Violence – due to desensitization</a:t>
            </a:r>
          </a:p>
          <a:p>
            <a:pPr marL="628598" lvl="1" indent="-171450">
              <a:buFont typeface="Arial" panose="020B0604020202020204" pitchFamily="34" charset="0"/>
              <a:buChar char="•"/>
            </a:pPr>
            <a:r>
              <a:rPr lang="en-US" baseline="0" dirty="0" smtClean="0"/>
              <a:t>Irregular Sleep</a:t>
            </a:r>
          </a:p>
          <a:p>
            <a:pPr marL="1085746" marR="0" lvl="2"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I certainly</a:t>
            </a:r>
            <a:r>
              <a:rPr lang="en-US" baseline="0" dirty="0" smtClean="0"/>
              <a:t> don’t want to contribute to a lack of sleep.</a:t>
            </a:r>
          </a:p>
          <a:p>
            <a:pPr marL="628598" lvl="1" indent="-171450">
              <a:buFont typeface="Arial" panose="020B0604020202020204" pitchFamily="34" charset="0"/>
              <a:buChar char="•"/>
            </a:pPr>
            <a:r>
              <a:rPr lang="en-US" baseline="0" dirty="0" smtClean="0"/>
              <a:t>Poor Academic Performance</a:t>
            </a:r>
          </a:p>
          <a:p>
            <a:pPr marL="628598" lvl="1" indent="-171450">
              <a:buFont typeface="Arial" panose="020B0604020202020204" pitchFamily="34" charset="0"/>
              <a:buChar char="•"/>
            </a:pPr>
            <a:r>
              <a:rPr lang="en-US" baseline="0" dirty="0" smtClean="0"/>
              <a:t>Less time for Active or Creative Play</a:t>
            </a:r>
          </a:p>
          <a:p>
            <a:pPr marL="171450" lvl="0" indent="-171450">
              <a:buFont typeface="Arial" panose="020B0604020202020204" pitchFamily="34" charset="0"/>
              <a:buChar char="•"/>
            </a:pPr>
            <a:r>
              <a:rPr lang="en-US" baseline="0" dirty="0" smtClean="0"/>
              <a:t>Limit exposure to harmful content</a:t>
            </a:r>
          </a:p>
          <a:p>
            <a:pPr marL="628598" lvl="1" indent="-171450">
              <a:buFont typeface="Arial" panose="020B0604020202020204" pitchFamily="34" charset="0"/>
              <a:buChar char="•"/>
            </a:pPr>
            <a:r>
              <a:rPr lang="en-US" baseline="0" dirty="0" smtClean="0"/>
              <a:t>Think adult content</a:t>
            </a:r>
          </a:p>
          <a:p>
            <a:pPr marL="171450" lvl="0" indent="-171450">
              <a:buFont typeface="Arial" panose="020B0604020202020204" pitchFamily="34" charset="0"/>
              <a:buChar char="•"/>
            </a:pPr>
            <a:r>
              <a:rPr lang="en-US" baseline="0" dirty="0" smtClean="0"/>
              <a:t>Bullying from other kids</a:t>
            </a:r>
          </a:p>
          <a:p>
            <a:pPr marL="171450" lvl="0" indent="-171450">
              <a:buFont typeface="Arial" panose="020B0604020202020204" pitchFamily="34" charset="0"/>
              <a:buChar char="•"/>
            </a:pPr>
            <a:r>
              <a:rPr lang="en-US" baseline="0" dirty="0" smtClean="0"/>
              <a:t>Addiction to Devices</a:t>
            </a:r>
          </a:p>
          <a:p>
            <a:pPr marL="171450" lvl="0" indent="-171450">
              <a:buFont typeface="Arial" panose="020B0604020202020204" pitchFamily="34" charset="0"/>
              <a:buChar char="•"/>
            </a:pPr>
            <a:r>
              <a:rPr lang="en-US" baseline="0" dirty="0" smtClean="0"/>
              <a:t>Reduction in fine motor skills, due to too much time with touch devices</a:t>
            </a:r>
          </a:p>
          <a:p>
            <a:pPr marL="628598" lvl="1" indent="-171450">
              <a:buFont typeface="Arial" panose="020B0604020202020204" pitchFamily="34" charset="0"/>
              <a:buChar char="•"/>
            </a:pPr>
            <a:r>
              <a:rPr lang="en-US" baseline="0" dirty="0" smtClean="0"/>
              <a:t>Preschool teacher story</a:t>
            </a:r>
          </a:p>
          <a:p>
            <a:pPr marL="171450" lvl="0" indent="-171450">
              <a:buFont typeface="Arial" panose="020B0604020202020204" pitchFamily="34" charset="0"/>
              <a:buChar char="•"/>
            </a:pPr>
            <a:r>
              <a:rPr lang="en-US" baseline="0" dirty="0" smtClean="0"/>
              <a:t>Be wary of complete removal of devices, it may cause a binge behavior when they do not have limits</a:t>
            </a:r>
          </a:p>
          <a:p>
            <a:pPr marL="171450" lvl="0" indent="-171450">
              <a:buFont typeface="Arial" panose="020B0604020202020204" pitchFamily="34" charset="0"/>
              <a:buChar char="•"/>
            </a:pPr>
            <a:r>
              <a:rPr lang="en-US" baseline="0" dirty="0" smtClean="0"/>
              <a:t>Increase creativity </a:t>
            </a:r>
          </a:p>
          <a:p>
            <a:pPr marL="171450" indent="-171450">
              <a:buFont typeface="Arial" panose="020B0604020202020204" pitchFamily="34" charset="0"/>
              <a:buChar char="•"/>
            </a:pPr>
            <a:r>
              <a:rPr lang="en-US" dirty="0" smtClean="0"/>
              <a:t>They may not need to drive their own cars, but they will need to interact with other humans</a:t>
            </a:r>
          </a:p>
          <a:p>
            <a:pPr marL="628598" lvl="1" indent="-171450">
              <a:buFont typeface="Arial" panose="020B0604020202020204" pitchFamily="34" charset="0"/>
              <a:buChar char="•"/>
            </a:pPr>
            <a:r>
              <a:rPr lang="en-US" dirty="0" smtClean="0"/>
              <a:t>Software teams are a lot about team dynamics and social skills, how can we ensure our kids are social</a:t>
            </a:r>
          </a:p>
          <a:p>
            <a:pPr marL="171450" lvl="0" indent="-171450">
              <a:buFont typeface="Arial" panose="020B0604020202020204" pitchFamily="34" charset="0"/>
              <a:buChar char="•"/>
            </a:pPr>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43</a:t>
            </a:fld>
            <a:endParaRPr lang="en-US"/>
          </a:p>
        </p:txBody>
      </p:sp>
    </p:spTree>
    <p:extLst>
      <p:ext uri="{BB962C8B-B14F-4D97-AF65-F5344CB8AC3E}">
        <p14:creationId xmlns:p14="http://schemas.microsoft.com/office/powerpoint/2010/main" val="27727296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What strategies</a:t>
            </a:r>
            <a:r>
              <a:rPr lang="en-US" baseline="0" dirty="0" smtClean="0"/>
              <a:t> can we use to reduce screen time and mitigate concerns?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44</a:t>
            </a:fld>
            <a:endParaRPr lang="en-US"/>
          </a:p>
        </p:txBody>
      </p:sp>
    </p:spTree>
    <p:extLst>
      <p:ext uri="{BB962C8B-B14F-4D97-AF65-F5344CB8AC3E}">
        <p14:creationId xmlns:p14="http://schemas.microsoft.com/office/powerpoint/2010/main" val="38008384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kern="1200" dirty="0" smtClean="0">
                <a:solidFill>
                  <a:schemeClr val="tx1"/>
                </a:solidFill>
                <a:effectLst/>
                <a:latin typeface="+mn-lt"/>
                <a:ea typeface="+mn-ea"/>
                <a:cs typeface="+mn-cs"/>
              </a:rPr>
              <a:t>Keep out of the bedroom</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Kids with TV’s in their bedroom watch</a:t>
            </a:r>
            <a:r>
              <a:rPr lang="en-US" baseline="0" dirty="0" smtClean="0"/>
              <a:t> </a:t>
            </a:r>
            <a:r>
              <a:rPr lang="en-US" dirty="0" smtClean="0"/>
              <a:t>more TV than kids who don’t. Monitor your child's screen time and websites by keeping TVs and computers in a common area in your house.</a:t>
            </a: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smtClean="0">
                <a:solidFill>
                  <a:schemeClr val="tx1"/>
                </a:solidFill>
                <a:effectLst/>
                <a:latin typeface="+mn-lt"/>
                <a:ea typeface="+mn-ea"/>
                <a:cs typeface="+mn-cs"/>
              </a:rPr>
              <a:t>Don’t Eat in Front</a:t>
            </a:r>
            <a:r>
              <a:rPr lang="en-US" sz="1200" b="1" kern="1200" baseline="0" dirty="0" smtClean="0">
                <a:solidFill>
                  <a:schemeClr val="tx1"/>
                </a:solidFill>
                <a:effectLst/>
                <a:latin typeface="+mn-lt"/>
                <a:ea typeface="+mn-ea"/>
                <a:cs typeface="+mn-cs"/>
              </a:rPr>
              <a:t> of TV</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solidFill>
                  <a:schemeClr val="tx2">
                    <a:lumMod val="50000"/>
                  </a:schemeClr>
                </a:solidFill>
                <a:latin typeface="Roboto Light"/>
                <a:cs typeface="Roboto Light"/>
              </a:rPr>
              <a:t>Allowing your child to eat or snack in front of the TV increases his or her screen time. The habit also encourages mindless munching, which can lead to weight gain.</a:t>
            </a: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smtClean="0">
                <a:solidFill>
                  <a:schemeClr val="tx1"/>
                </a:solidFill>
                <a:effectLst/>
                <a:latin typeface="+mn-lt"/>
                <a:ea typeface="+mn-ea"/>
                <a:cs typeface="+mn-cs"/>
              </a:rPr>
              <a:t>Set School Day Rules</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solidFill>
                  <a:schemeClr val="tx2">
                    <a:lumMod val="50000"/>
                  </a:schemeClr>
                </a:solidFill>
                <a:latin typeface="Roboto Light"/>
                <a:cs typeface="Roboto Light"/>
              </a:rPr>
              <a:t>Most children have limited free time during the school week. Don't let your child spend all of it in front of a screen. Also, avoid using screen time as a reward or punishment. This can make screen time seem even more important to children.</a:t>
            </a: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smtClean="0">
                <a:solidFill>
                  <a:schemeClr val="tx1"/>
                </a:solidFill>
                <a:effectLst/>
                <a:latin typeface="+mn-lt"/>
                <a:ea typeface="+mn-ea"/>
                <a:cs typeface="+mn-cs"/>
              </a:rPr>
              <a:t>Suggest</a:t>
            </a:r>
            <a:r>
              <a:rPr lang="en-US" sz="1200" b="1" kern="1200" baseline="0" dirty="0" smtClean="0">
                <a:solidFill>
                  <a:schemeClr val="tx1"/>
                </a:solidFill>
                <a:effectLst/>
                <a:latin typeface="+mn-lt"/>
                <a:ea typeface="+mn-ea"/>
                <a:cs typeface="+mn-cs"/>
              </a:rPr>
              <a:t> Other Activities</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Rather than relying on screen time for entertainment, help your child find other things to do, such as reading, playing a sport, helping with cooking or trying a board game.</a:t>
            </a: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smtClean="0">
                <a:solidFill>
                  <a:schemeClr val="tx1"/>
                </a:solidFill>
                <a:effectLst/>
                <a:latin typeface="+mn-lt"/>
                <a:ea typeface="+mn-ea"/>
                <a:cs typeface="+mn-cs"/>
              </a:rPr>
              <a:t>Set a Good Example</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Be a good role model by limiting your own screen time.</a:t>
            </a: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smtClean="0">
                <a:solidFill>
                  <a:schemeClr val="tx1"/>
                </a:solidFill>
                <a:effectLst/>
                <a:latin typeface="+mn-lt"/>
                <a:ea typeface="+mn-ea"/>
                <a:cs typeface="+mn-cs"/>
              </a:rPr>
              <a:t>Unplug</a:t>
            </a:r>
            <a:r>
              <a:rPr lang="en-US" sz="1200" b="1" kern="1200" baseline="0" dirty="0" smtClean="0">
                <a:solidFill>
                  <a:schemeClr val="tx1"/>
                </a:solidFill>
                <a:effectLst/>
                <a:latin typeface="+mn-lt"/>
                <a:ea typeface="+mn-ea"/>
                <a:cs typeface="+mn-cs"/>
              </a:rPr>
              <a:t> it</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 If screen time is becoming a source of tension in your family, unplug the TV, Computers, and devices for a while. You might designate one day a week or month as a screen-free day for the whole family.</a:t>
            </a:r>
            <a:endParaRPr lang="en-US" sz="1200" b="1" kern="1200" dirty="0" smtClean="0">
              <a:solidFill>
                <a:schemeClr val="tx1"/>
              </a:solidFill>
              <a:effectLst/>
              <a:latin typeface="+mn-lt"/>
              <a:ea typeface="+mn-ea"/>
              <a:cs typeface="+mn-cs"/>
            </a:endParaRP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No gadgets during the week and only 30 min to 2 hours on weekend</a:t>
            </a: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Differentiate passive consumption from creation time, which is similar to playing piano or writing</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smtClean="0"/>
              <a:t>Ali </a:t>
            </a:r>
            <a:r>
              <a:rPr lang="en-US" sz="1200" b="0" dirty="0" err="1" smtClean="0"/>
              <a:t>Partovi</a:t>
            </a:r>
            <a:endParaRPr lang="en-US" sz="1200" kern="1200" dirty="0" smtClean="0">
              <a:solidFill>
                <a:schemeClr val="tx1"/>
              </a:solidFill>
              <a:effectLst/>
              <a:latin typeface="+mn-lt"/>
              <a:ea typeface="+mn-ea"/>
              <a:cs typeface="+mn-cs"/>
            </a:endParaRP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Provide other habits, family exercise, reading physical books</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encourage active screen time, jumping jacks on commercial</a:t>
            </a: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Don't use screen time as reward or punishment, b/c makes devices seem more important</a:t>
            </a: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45</a:t>
            </a:fld>
            <a:endParaRPr lang="en-US"/>
          </a:p>
        </p:txBody>
      </p:sp>
    </p:spTree>
    <p:extLst>
      <p:ext uri="{BB962C8B-B14F-4D97-AF65-F5344CB8AC3E}">
        <p14:creationId xmlns:p14="http://schemas.microsoft.com/office/powerpoint/2010/main" val="19830197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You</a:t>
            </a:r>
            <a:r>
              <a:rPr lang="en-US" baseline="0" dirty="0" smtClean="0"/>
              <a:t> will need to give your children access to technology, for school work, to socialize</a:t>
            </a:r>
          </a:p>
          <a:p>
            <a:pPr marL="628598" lvl="1" indent="-171450">
              <a:buFont typeface="Arial" panose="020B0604020202020204" pitchFamily="34" charset="0"/>
              <a:buChar char="•"/>
            </a:pPr>
            <a:r>
              <a:rPr lang="en-US" baseline="0" dirty="0" smtClean="0"/>
              <a:t>How can you help guide your kids in the right direction with the use of technology?</a:t>
            </a:r>
          </a:p>
        </p:txBody>
      </p:sp>
      <p:sp>
        <p:nvSpPr>
          <p:cNvPr id="4" name="Slide Number Placeholder 3"/>
          <p:cNvSpPr>
            <a:spLocks noGrp="1"/>
          </p:cNvSpPr>
          <p:nvPr>
            <p:ph type="sldNum" sz="quarter" idx="10"/>
          </p:nvPr>
        </p:nvSpPr>
        <p:spPr/>
        <p:txBody>
          <a:bodyPr/>
          <a:lstStyle/>
          <a:p>
            <a:fld id="{75115322-16FA-F946-85A5-C38FA9752892}" type="slidenum">
              <a:rPr lang="en-US" smtClean="0"/>
              <a:t>46</a:t>
            </a:fld>
            <a:endParaRPr lang="en-US"/>
          </a:p>
        </p:txBody>
      </p:sp>
    </p:spTree>
    <p:extLst>
      <p:ext uri="{BB962C8B-B14F-4D97-AF65-F5344CB8AC3E}">
        <p14:creationId xmlns:p14="http://schemas.microsoft.com/office/powerpoint/2010/main" val="2503850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As a parent you are responsible for protecting your child’s “digital footprint” and digital identity</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How do we manage our </a:t>
            </a:r>
            <a:r>
              <a:rPr lang="en-US" dirty="0" smtClean="0"/>
              <a:t>children's digital persona?</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It is important to think about your child’s privacy rights when posting about them online</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Too much sharing of your child’s information could lead to identity theft, child’s date of birth, full name, location, and other info</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Marketer’s could use this information</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Get permission before posting pictures of other peoples kids</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Ensure you have your privacy settings set correctly on your social media applications</a:t>
            </a:r>
          </a:p>
          <a:p>
            <a:pPr marL="171450" indent="-171450">
              <a:buFont typeface="Arial" panose="020B0604020202020204" pitchFamily="34" charset="0"/>
              <a:buChar char="•"/>
            </a:pPr>
            <a:r>
              <a:rPr lang="en-US" dirty="0" smtClean="0"/>
              <a:t>As developers</a:t>
            </a:r>
            <a:r>
              <a:rPr lang="en-US" baseline="0" dirty="0" smtClean="0"/>
              <a:t> we need to ensure our software provides opportunity for differing levels of security and privacy</a:t>
            </a:r>
            <a:endParaRPr lang="en-US" dirty="0" smtClean="0"/>
          </a:p>
          <a:p>
            <a:pPr marL="171450" indent="-171450">
              <a:buFont typeface="Arial" panose="020B0604020202020204" pitchFamily="34" charset="0"/>
              <a:buChar char="•"/>
            </a:pPr>
            <a:r>
              <a:rPr lang="en-US" dirty="0" smtClean="0"/>
              <a:t>Ephemeral</a:t>
            </a:r>
            <a:r>
              <a:rPr lang="en-US" baseline="0" dirty="0" smtClean="0"/>
              <a:t> Social Media apps</a:t>
            </a:r>
          </a:p>
          <a:p>
            <a:pPr marL="628598" lvl="1" indent="-171450">
              <a:buFont typeface="Arial" panose="020B0604020202020204" pitchFamily="34" charset="0"/>
              <a:buChar char="•"/>
            </a:pPr>
            <a:r>
              <a:rPr lang="en-US" baseline="0" dirty="0" smtClean="0"/>
              <a:t>Snapchat</a:t>
            </a:r>
          </a:p>
          <a:p>
            <a:pPr marL="628598" lvl="1" indent="-171450">
              <a:buFont typeface="Arial" panose="020B0604020202020204" pitchFamily="34" charset="0"/>
              <a:buChar char="•"/>
            </a:pPr>
            <a:r>
              <a:rPr lang="en-US" baseline="0" dirty="0" smtClean="0"/>
              <a:t>Facebook tried with Poke App but pulled it</a:t>
            </a:r>
          </a:p>
          <a:p>
            <a:pPr marL="628598" lvl="1" indent="-171450">
              <a:buFont typeface="Arial" panose="020B0604020202020204" pitchFamily="34" charset="0"/>
              <a:buChar char="•"/>
            </a:pPr>
            <a:r>
              <a:rPr lang="en-US" baseline="0" dirty="0" smtClean="0"/>
              <a:t>Some parent’s forbid usage of other social media apps b/c </a:t>
            </a:r>
            <a:r>
              <a:rPr lang="en-US" baseline="0" dirty="0" err="1" smtClean="0"/>
              <a:t>SnapChat</a:t>
            </a:r>
            <a:r>
              <a:rPr lang="en-US" baseline="0" dirty="0" smtClean="0"/>
              <a:t> deletes messages</a:t>
            </a:r>
          </a:p>
          <a:p>
            <a:pPr marL="171450" lvl="0" indent="-171450">
              <a:buFont typeface="Arial" panose="020B0604020202020204" pitchFamily="34" charset="0"/>
              <a:buChar char="•"/>
            </a:pPr>
            <a:r>
              <a:rPr lang="en-US" baseline="0" dirty="0" smtClean="0"/>
              <a:t>Geo Location concerns</a:t>
            </a:r>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endParaRPr lang="en-US" dirty="0" smtClean="0"/>
          </a:p>
          <a:p>
            <a:r>
              <a:rPr lang="en-US" dirty="0" smtClean="0"/>
              <a:t>- Do you reserve digital domains for your children?</a:t>
            </a:r>
          </a:p>
          <a:p>
            <a:r>
              <a:rPr lang="en-US" dirty="0" smtClean="0"/>
              <a:t>    - Can we give our children a leg up on creating an easily identifiable digital persona?</a:t>
            </a:r>
          </a:p>
          <a:p>
            <a:pPr marL="171450" lvl="0" indent="-171450">
              <a:buFont typeface="Arial" panose="020B0604020202020204" pitchFamily="34" charset="0"/>
              <a:buChar char="•"/>
            </a:pPr>
            <a:r>
              <a:rPr lang="en-US" baseline="0" dirty="0" smtClean="0"/>
              <a:t>“Told work they could use a picture of my child “G” in newsletter, but not to use his name”</a:t>
            </a:r>
          </a:p>
          <a:p>
            <a:pPr marL="171450" lvl="0" indent="-171450">
              <a:buFont typeface="Arial" panose="020B0604020202020204" pitchFamily="34" charset="0"/>
              <a:buChar char="•"/>
            </a:pPr>
            <a:endParaRPr lang="en-US" baseline="0" dirty="0" smtClean="0"/>
          </a:p>
          <a:p>
            <a:pPr marL="171450" lvl="0" indent="-171450">
              <a:buFont typeface="Arial" panose="020B0604020202020204"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47</a:t>
            </a:fld>
            <a:endParaRPr lang="en-US"/>
          </a:p>
        </p:txBody>
      </p:sp>
    </p:spTree>
    <p:extLst>
      <p:ext uri="{BB962C8B-B14F-4D97-AF65-F5344CB8AC3E}">
        <p14:creationId xmlns:p14="http://schemas.microsoft.com/office/powerpoint/2010/main" val="10531509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b="1" kern="1200" dirty="0" smtClean="0">
                <a:solidFill>
                  <a:schemeClr val="tx1"/>
                </a:solidFill>
                <a:effectLst/>
                <a:latin typeface="+mn-lt"/>
                <a:ea typeface="+mn-ea"/>
                <a:cs typeface="+mn-cs"/>
              </a:rPr>
              <a:t>Be reasonable and try to set reasonable expectations</a:t>
            </a:r>
            <a:r>
              <a:rPr lang="en-US" sz="1200" kern="1200" dirty="0" smtClean="0">
                <a:solidFill>
                  <a:schemeClr val="tx1"/>
                </a:solidFill>
                <a:effectLst/>
                <a:latin typeface="+mn-lt"/>
                <a:ea typeface="+mn-ea"/>
                <a:cs typeface="+mn-cs"/>
              </a:rPr>
              <a:t>. </a:t>
            </a:r>
          </a:p>
          <a:p>
            <a:pPr marL="628598" lvl="1" indent="-171450">
              <a:buFont typeface="Arial" panose="020B0604020202020204" pitchFamily="34" charset="0"/>
              <a:buChar char="•"/>
            </a:pPr>
            <a:r>
              <a:rPr lang="en-US" kern="1200" baseline="0" dirty="0" smtClean="0">
                <a:solidFill>
                  <a:schemeClr val="tx1"/>
                </a:solidFill>
                <a:effectLst/>
                <a:latin typeface="+mn-lt"/>
                <a:ea typeface="+mn-ea"/>
                <a:cs typeface="+mn-cs"/>
              </a:rPr>
              <a:t>Pulling plug on favorite social site like killing social life</a:t>
            </a:r>
          </a:p>
          <a:p>
            <a:pPr marL="171450" lvl="0" indent="-171450">
              <a:buFont typeface="Arial" panose="020B0604020202020204" pitchFamily="34" charset="0"/>
              <a:buChar char="•"/>
            </a:pPr>
            <a:r>
              <a:rPr lang="en-US" sz="1200" b="1" kern="1200" dirty="0" smtClean="0">
                <a:solidFill>
                  <a:schemeClr val="tx1"/>
                </a:solidFill>
                <a:effectLst/>
                <a:latin typeface="+mn-lt"/>
                <a:ea typeface="+mn-ea"/>
                <a:cs typeface="+mn-cs"/>
              </a:rPr>
              <a:t>talk with your kids about how they use the services</a:t>
            </a:r>
          </a:p>
          <a:p>
            <a:pPr marL="628598" lvl="1" indent="-171450">
              <a:buFont typeface="Arial" panose="020B0604020202020204" pitchFamily="34" charset="0"/>
              <a:buChar char="•"/>
            </a:pPr>
            <a:r>
              <a:rPr lang="en-US" b="0" kern="1200" baseline="0" dirty="0" smtClean="0">
                <a:solidFill>
                  <a:schemeClr val="tx1"/>
                </a:solidFill>
                <a:effectLst/>
                <a:latin typeface="+mn-lt"/>
                <a:ea typeface="+mn-ea"/>
                <a:cs typeface="+mn-cs"/>
              </a:rPr>
              <a:t>Online safety, keep things private (passwords) personal information</a:t>
            </a:r>
          </a:p>
          <a:p>
            <a:pPr marL="628598" lvl="1" indent="-171450">
              <a:buFont typeface="Arial" panose="020B0604020202020204" pitchFamily="34" charset="0"/>
              <a:buChar char="•"/>
            </a:pPr>
            <a:r>
              <a:rPr lang="en-US" b="0" kern="1200" baseline="0" dirty="0" smtClean="0">
                <a:solidFill>
                  <a:schemeClr val="tx1"/>
                </a:solidFill>
                <a:effectLst/>
                <a:latin typeface="+mn-lt"/>
                <a:ea typeface="+mn-ea"/>
                <a:cs typeface="+mn-cs"/>
              </a:rPr>
              <a:t>Don’t every meet anyone you don’t know in real life</a:t>
            </a:r>
          </a:p>
          <a:p>
            <a:pPr marL="171450" lvl="0" indent="-171450">
              <a:buFont typeface="Arial" panose="020B0604020202020204" pitchFamily="34" charset="0"/>
              <a:buChar char="•"/>
            </a:pPr>
            <a:r>
              <a:rPr lang="en-US" sz="1200" b="1" kern="1200" dirty="0" smtClean="0">
                <a:solidFill>
                  <a:schemeClr val="tx1"/>
                </a:solidFill>
                <a:effectLst/>
                <a:latin typeface="+mn-lt"/>
                <a:ea typeface="+mn-ea"/>
                <a:cs typeface="+mn-cs"/>
              </a:rPr>
              <a:t>Support critical thinking and civil behavior</a:t>
            </a:r>
          </a:p>
          <a:p>
            <a:pPr marL="628598" lvl="1" indent="-171450">
              <a:buFont typeface="Arial" panose="020B0604020202020204" pitchFamily="34" charset="0"/>
              <a:buChar char="•"/>
            </a:pPr>
            <a:r>
              <a:rPr lang="en-US" b="0" kern="1200" baseline="0" dirty="0" smtClean="0">
                <a:solidFill>
                  <a:schemeClr val="tx1"/>
                </a:solidFill>
                <a:effectLst/>
                <a:latin typeface="+mn-lt"/>
                <a:ea typeface="+mn-ea"/>
                <a:cs typeface="+mn-cs"/>
              </a:rPr>
              <a:t>Help child develop good sense about safety and relationships</a:t>
            </a:r>
          </a:p>
          <a:p>
            <a:pPr marL="628598" lvl="1" indent="-171450">
              <a:buFont typeface="Arial" panose="020B0604020202020204" pitchFamily="34" charset="0"/>
              <a:buChar char="•"/>
            </a:pPr>
            <a:r>
              <a:rPr lang="en-US" b="0" kern="1200" baseline="0" dirty="0" smtClean="0">
                <a:solidFill>
                  <a:schemeClr val="tx1"/>
                </a:solidFill>
                <a:effectLst/>
                <a:latin typeface="+mn-lt"/>
                <a:ea typeface="+mn-ea"/>
                <a:cs typeface="+mn-cs"/>
              </a:rPr>
              <a:t>Be good citizens online</a:t>
            </a:r>
          </a:p>
          <a:p>
            <a:pPr marL="171450" lvl="0" indent="-171450">
              <a:buFont typeface="Arial" panose="020B0604020202020204" pitchFamily="34" charset="0"/>
              <a:buChar char="•"/>
            </a:pPr>
            <a:r>
              <a:rPr lang="en-US" sz="1200" b="1" kern="1200" dirty="0" smtClean="0">
                <a:solidFill>
                  <a:schemeClr val="tx1"/>
                </a:solidFill>
                <a:effectLst/>
                <a:latin typeface="+mn-lt"/>
                <a:ea typeface="+mn-ea"/>
                <a:cs typeface="+mn-cs"/>
              </a:rPr>
              <a:t>Consider requiring Internet use in a high-traffic place in your home</a:t>
            </a:r>
          </a:p>
          <a:p>
            <a:pPr marL="628598" lvl="1" indent="-171450">
              <a:buFont typeface="Arial" panose="020B0604020202020204" pitchFamily="34" charset="0"/>
              <a:buChar char="•"/>
            </a:pPr>
            <a:r>
              <a:rPr lang="en-US" b="0" kern="1200" baseline="0" dirty="0" smtClean="0">
                <a:solidFill>
                  <a:schemeClr val="tx1"/>
                </a:solidFill>
                <a:effectLst/>
                <a:latin typeface="+mn-lt"/>
                <a:ea typeface="+mn-ea"/>
                <a:cs typeface="+mn-cs"/>
              </a:rPr>
              <a:t>Not allow in their room alone</a:t>
            </a:r>
          </a:p>
          <a:p>
            <a:pPr marL="171450" lvl="0" indent="-171450">
              <a:buFont typeface="Arial" panose="020B0604020202020204" pitchFamily="34" charset="0"/>
              <a:buChar char="•"/>
            </a:pPr>
            <a:r>
              <a:rPr lang="en-US" sz="1200" b="1" kern="1200" dirty="0" smtClean="0">
                <a:solidFill>
                  <a:schemeClr val="tx1"/>
                </a:solidFill>
                <a:effectLst/>
                <a:latin typeface="+mn-lt"/>
                <a:ea typeface="+mn-ea"/>
                <a:cs typeface="+mn-cs"/>
              </a:rPr>
              <a:t>Try to get your kids to share their profiles and blogs with you</a:t>
            </a:r>
          </a:p>
          <a:p>
            <a:pPr marL="628598" lvl="1" indent="-171450">
              <a:buFont typeface="Arial" panose="020B0604020202020204" pitchFamily="34" charset="0"/>
              <a:buChar char="•"/>
            </a:pPr>
            <a:r>
              <a:rPr lang="en-US" b="0" kern="1200" baseline="0" dirty="0" smtClean="0">
                <a:solidFill>
                  <a:schemeClr val="tx1"/>
                </a:solidFill>
                <a:effectLst/>
                <a:latin typeface="+mn-lt"/>
                <a:ea typeface="+mn-ea"/>
                <a:cs typeface="+mn-cs"/>
              </a:rPr>
              <a:t>Be aware your kids could sign up a new profile</a:t>
            </a:r>
          </a:p>
          <a:p>
            <a:pPr marL="628598" lvl="1" indent="-171450">
              <a:buFont typeface="Arial" panose="020B0604020202020204" pitchFamily="34" charset="0"/>
              <a:buChar char="•"/>
            </a:pPr>
            <a:r>
              <a:rPr lang="en-US" b="0" kern="1200" baseline="0" dirty="0" smtClean="0">
                <a:solidFill>
                  <a:schemeClr val="tx1"/>
                </a:solidFill>
                <a:effectLst/>
                <a:latin typeface="+mn-lt"/>
                <a:ea typeface="+mn-ea"/>
                <a:cs typeface="+mn-cs"/>
              </a:rPr>
              <a:t>Google info about your kids every once in a while</a:t>
            </a:r>
            <a:endParaRPr lang="en-US" b="0" baseline="0"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48</a:t>
            </a:fld>
            <a:endParaRPr lang="en-US"/>
          </a:p>
        </p:txBody>
      </p:sp>
    </p:spTree>
    <p:extLst>
      <p:ext uri="{BB962C8B-B14F-4D97-AF65-F5344CB8AC3E}">
        <p14:creationId xmlns:p14="http://schemas.microsoft.com/office/powerpoint/2010/main" val="8117165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49</a:t>
            </a:fld>
            <a:endParaRPr lang="en-US"/>
          </a:p>
        </p:txBody>
      </p:sp>
    </p:spTree>
    <p:extLst>
      <p:ext uri="{BB962C8B-B14F-4D97-AF65-F5344CB8AC3E}">
        <p14:creationId xmlns:p14="http://schemas.microsoft.com/office/powerpoint/2010/main" val="37256797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What</a:t>
            </a:r>
            <a:r>
              <a:rPr lang="en-US" baseline="0" dirty="0" smtClean="0"/>
              <a:t> applications do we let our children use and what do we hope it will teach them?</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50</a:t>
            </a:fld>
            <a:endParaRPr lang="en-US"/>
          </a:p>
        </p:txBody>
      </p:sp>
    </p:spTree>
    <p:extLst>
      <p:ext uri="{BB962C8B-B14F-4D97-AF65-F5344CB8AC3E}">
        <p14:creationId xmlns:p14="http://schemas.microsoft.com/office/powerpoint/2010/main" val="36321125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51</a:t>
            </a:fld>
            <a:endParaRPr lang="en-US"/>
          </a:p>
        </p:txBody>
      </p:sp>
    </p:spTree>
    <p:extLst>
      <p:ext uri="{BB962C8B-B14F-4D97-AF65-F5344CB8AC3E}">
        <p14:creationId xmlns:p14="http://schemas.microsoft.com/office/powerpoint/2010/main" val="163524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7</a:t>
            </a:fld>
            <a:endParaRPr lang="en-US"/>
          </a:p>
        </p:txBody>
      </p:sp>
    </p:spTree>
    <p:extLst>
      <p:ext uri="{BB962C8B-B14F-4D97-AF65-F5344CB8AC3E}">
        <p14:creationId xmlns:p14="http://schemas.microsoft.com/office/powerpoint/2010/main" val="30070054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Note Scratch</a:t>
            </a:r>
            <a:r>
              <a:rPr lang="en-US" baseline="0" dirty="0" smtClean="0"/>
              <a:t> does not have IOS or Android App only Scratch</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52</a:t>
            </a:fld>
            <a:endParaRPr lang="en-US"/>
          </a:p>
        </p:txBody>
      </p:sp>
    </p:spTree>
    <p:extLst>
      <p:ext uri="{BB962C8B-B14F-4D97-AF65-F5344CB8AC3E}">
        <p14:creationId xmlns:p14="http://schemas.microsoft.com/office/powerpoint/2010/main" val="24213928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53</a:t>
            </a:fld>
            <a:endParaRPr lang="en-US"/>
          </a:p>
        </p:txBody>
      </p:sp>
    </p:spTree>
    <p:extLst>
      <p:ext uri="{BB962C8B-B14F-4D97-AF65-F5344CB8AC3E}">
        <p14:creationId xmlns:p14="http://schemas.microsoft.com/office/powerpoint/2010/main" val="37024929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54</a:t>
            </a:fld>
            <a:endParaRPr lang="en-US"/>
          </a:p>
        </p:txBody>
      </p:sp>
    </p:spTree>
    <p:extLst>
      <p:ext uri="{BB962C8B-B14F-4D97-AF65-F5344CB8AC3E}">
        <p14:creationId xmlns:p14="http://schemas.microsoft.com/office/powerpoint/2010/main" val="42041727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58</a:t>
            </a:fld>
            <a:endParaRPr lang="en-US"/>
          </a:p>
        </p:txBody>
      </p:sp>
    </p:spTree>
    <p:extLst>
      <p:ext uri="{BB962C8B-B14F-4D97-AF65-F5344CB8AC3E}">
        <p14:creationId xmlns:p14="http://schemas.microsoft.com/office/powerpoint/2010/main" val="2100537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Worked in fortune 50 company </a:t>
            </a:r>
          </a:p>
          <a:p>
            <a:pPr marL="171450" indent="-171450">
              <a:buFont typeface="Arial" panose="020B0604020202020204" pitchFamily="34" charset="0"/>
              <a:buChar char="•"/>
            </a:pPr>
            <a:r>
              <a:rPr lang="en-US" dirty="0"/>
              <a:t>C</a:t>
            </a:r>
            <a:r>
              <a:rPr lang="en-US" dirty="0" smtClean="0"/>
              <a:t>onsulting</a:t>
            </a:r>
          </a:p>
          <a:p>
            <a:pPr marL="171450" indent="-171450">
              <a:buFont typeface="Arial" panose="020B0604020202020204" pitchFamily="34" charset="0"/>
              <a:buChar char="•"/>
            </a:pPr>
            <a:r>
              <a:rPr lang="en-US" dirty="0" smtClean="0"/>
              <a:t>Federal Government</a:t>
            </a:r>
          </a:p>
          <a:p>
            <a:pPr marL="171450" indent="-171450">
              <a:buFont typeface="Arial" panose="020B0604020202020204" pitchFamily="34" charset="0"/>
              <a:buChar char="•"/>
            </a:pPr>
            <a:r>
              <a:rPr lang="en-US" dirty="0" smtClean="0"/>
              <a:t>Local Government</a:t>
            </a:r>
          </a:p>
          <a:p>
            <a:pPr marL="171450" indent="-171450">
              <a:buFont typeface="Arial" panose="020B0604020202020204" pitchFamily="34" charset="0"/>
              <a:buChar char="•"/>
            </a:pPr>
            <a:r>
              <a:rPr lang="en-US" dirty="0" smtClean="0"/>
              <a:t>Small business</a:t>
            </a:r>
          </a:p>
          <a:p>
            <a:pPr marL="171450" indent="-171450">
              <a:buFont typeface="Arial" panose="020B0604020202020204" pitchFamily="34" charset="0"/>
              <a:buChar char="•"/>
            </a:pPr>
            <a:r>
              <a:rPr lang="en-US" dirty="0" smtClean="0"/>
              <a:t>I prefer to work for a company where I am not a cost center, but a revenue generator.</a:t>
            </a:r>
          </a:p>
          <a:p>
            <a:pPr marL="628598" lvl="1" indent="-171450">
              <a:buFont typeface="Arial" panose="020B0604020202020204" pitchFamily="34" charset="0"/>
              <a:buChar char="•"/>
            </a:pPr>
            <a:r>
              <a:rPr lang="en-US" dirty="0" smtClean="0"/>
              <a:t>I believe this changes how developers interact with business</a:t>
            </a:r>
          </a:p>
          <a:p>
            <a:pPr marL="628598" lvl="1" indent="-171450">
              <a:buFont typeface="Arial" panose="020B0604020202020204" pitchFamily="34" charset="0"/>
              <a:buChar char="•"/>
            </a:pPr>
            <a:r>
              <a:rPr lang="en-US" dirty="0" smtClean="0"/>
              <a:t>Many companies have not come to the conclusion that their core competencies are in technology</a:t>
            </a:r>
          </a:p>
          <a:p>
            <a:pPr marL="628598" lvl="1" indent="-171450">
              <a:buFont typeface="Arial" panose="020B0604020202020204" pitchFamily="34" charset="0"/>
              <a:buChar char="•"/>
            </a:pPr>
            <a:r>
              <a:rPr lang="en-US" dirty="0" smtClean="0"/>
              <a:t>I enjoy working for HMB, if you have questions about HMB or its culture please feel free to talk to me or the (recruiter) sitting down in the front.</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8</a:t>
            </a:fld>
            <a:endParaRPr lang="en-US"/>
          </a:p>
        </p:txBody>
      </p:sp>
    </p:spTree>
    <p:extLst>
      <p:ext uri="{BB962C8B-B14F-4D97-AF65-F5344CB8AC3E}">
        <p14:creationId xmlns:p14="http://schemas.microsoft.com/office/powerpoint/2010/main" val="471122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Wife – understanding one</a:t>
            </a:r>
          </a:p>
          <a:p>
            <a:r>
              <a:rPr lang="en-US" dirty="0" smtClean="0"/>
              <a:t>Big Brother – 4 years old, really likes </a:t>
            </a:r>
            <a:r>
              <a:rPr lang="en-US" dirty="0" err="1" smtClean="0"/>
              <a:t>ipad</a:t>
            </a:r>
            <a:r>
              <a:rPr lang="en-US" dirty="0"/>
              <a:t> </a:t>
            </a:r>
            <a:r>
              <a:rPr lang="en-US" dirty="0" smtClean="0"/>
              <a:t>games, movies, and electronics</a:t>
            </a:r>
          </a:p>
          <a:p>
            <a:r>
              <a:rPr lang="en-US" dirty="0" smtClean="0"/>
              <a:t>The Baby – 5 months, keep the wife and I up all night</a:t>
            </a:r>
          </a:p>
          <a:p>
            <a:endParaRPr lang="en-US" dirty="0"/>
          </a:p>
          <a:p>
            <a:endParaRPr lang="en-US" dirty="0" smtClean="0"/>
          </a:p>
          <a:p>
            <a:r>
              <a:rPr lang="en-US" dirty="0" smtClean="0"/>
              <a:t>Note: I am not naming the children with their full names this is something we will dive into during the children with technology section </a:t>
            </a:r>
          </a:p>
          <a:p>
            <a:endParaRPr lang="en-US" dirty="0"/>
          </a:p>
          <a:p>
            <a:endParaRPr lang="en-US" strike="sngStrike" dirty="0" smtClean="0"/>
          </a:p>
          <a:p>
            <a:r>
              <a:rPr lang="en-US" strike="sngStrike" dirty="0" smtClean="0"/>
              <a:t>our when we talk about on exposure of children to digital world, and being the steward of your children’s online presence.</a:t>
            </a:r>
            <a:endParaRPr lang="en-US" strike="sngStrike" dirty="0"/>
          </a:p>
        </p:txBody>
      </p:sp>
      <p:sp>
        <p:nvSpPr>
          <p:cNvPr id="4" name="Slide Number Placeholder 3"/>
          <p:cNvSpPr>
            <a:spLocks noGrp="1"/>
          </p:cNvSpPr>
          <p:nvPr>
            <p:ph type="sldNum" sz="quarter" idx="10"/>
          </p:nvPr>
        </p:nvSpPr>
        <p:spPr/>
        <p:txBody>
          <a:bodyPr/>
          <a:lstStyle/>
          <a:p>
            <a:fld id="{75115322-16FA-F946-85A5-C38FA9752892}" type="slidenum">
              <a:rPr lang="en-US" smtClean="0"/>
              <a:t>9</a:t>
            </a:fld>
            <a:endParaRPr lang="en-US"/>
          </a:p>
        </p:txBody>
      </p:sp>
    </p:spTree>
    <p:extLst>
      <p:ext uri="{BB962C8B-B14F-4D97-AF65-F5344CB8AC3E}">
        <p14:creationId xmlns:p14="http://schemas.microsoft.com/office/powerpoint/2010/main" val="2317698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Roboto Light" panose="02000000000000000000" pitchFamily="2" charset="0"/>
                <a:ea typeface="Roboto Light" panose="02000000000000000000" pitchFamily="2" charset="0"/>
              </a:rPr>
              <a:t>You and your spouse created a tiny human. Despite all the software you have written, the child will be your greatest creation.</a:t>
            </a:r>
          </a:p>
          <a:p>
            <a:endParaRPr lang="en-US" dirty="0" smtClean="0">
              <a:latin typeface="Roboto Light" panose="02000000000000000000" pitchFamily="2" charset="0"/>
              <a:ea typeface="Roboto Light" panose="02000000000000000000" pitchFamily="2" charset="0"/>
            </a:endParaRPr>
          </a:p>
          <a:p>
            <a:r>
              <a:rPr lang="en-US" dirty="0" smtClean="0">
                <a:latin typeface="Roboto Light" panose="02000000000000000000" pitchFamily="2" charset="0"/>
                <a:ea typeface="Roboto Light" panose="02000000000000000000" pitchFamily="2" charset="0"/>
              </a:rPr>
              <a:t>Sections</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Pregnancy</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Reducing project impact</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the Delivery</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Early Days with the  baby</a:t>
            </a:r>
            <a:endParaRPr lang="en-US" dirty="0">
              <a:latin typeface="Roboto Light" panose="02000000000000000000" pitchFamily="2" charset="0"/>
              <a:ea typeface="Roboto Light" panose="02000000000000000000" pitchFamily="2" charset="0"/>
            </a:endParaRPr>
          </a:p>
        </p:txBody>
      </p:sp>
      <p:sp>
        <p:nvSpPr>
          <p:cNvPr id="4" name="Slide Number Placeholder 3"/>
          <p:cNvSpPr>
            <a:spLocks noGrp="1"/>
          </p:cNvSpPr>
          <p:nvPr>
            <p:ph type="sldNum" sz="quarter" idx="10"/>
          </p:nvPr>
        </p:nvSpPr>
        <p:spPr/>
        <p:txBody>
          <a:bodyPr/>
          <a:lstStyle/>
          <a:p>
            <a:fld id="{75115322-16FA-F946-85A5-C38FA9752892}" type="slidenum">
              <a:rPr lang="en-US" smtClean="0"/>
              <a:t>10</a:t>
            </a:fld>
            <a:endParaRPr lang="en-US"/>
          </a:p>
        </p:txBody>
      </p:sp>
    </p:spTree>
    <p:extLst>
      <p:ext uri="{BB962C8B-B14F-4D97-AF65-F5344CB8AC3E}">
        <p14:creationId xmlns:p14="http://schemas.microsoft.com/office/powerpoint/2010/main" val="27041512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 real sense of accomplishment knowing you created life.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11</a:t>
            </a:fld>
            <a:endParaRPr lang="en-US"/>
          </a:p>
        </p:txBody>
      </p:sp>
    </p:spTree>
    <p:extLst>
      <p:ext uri="{BB962C8B-B14F-4D97-AF65-F5344CB8AC3E}">
        <p14:creationId xmlns:p14="http://schemas.microsoft.com/office/powerpoint/2010/main" val="2345038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677334" y="2914650"/>
            <a:ext cx="7095067" cy="1314450"/>
          </a:xfrm>
        </p:spPr>
        <p:txBody>
          <a:bodyPr/>
          <a:lstStyle>
            <a:lvl1pPr marL="0" indent="0" algn="l">
              <a:buNone/>
              <a:defRPr>
                <a:solidFill>
                  <a:schemeClr val="tx1">
                    <a:tint val="75000"/>
                  </a:schemeClr>
                </a:solidFill>
              </a:defRPr>
            </a:lvl1pPr>
            <a:lvl2pPr marL="457148" indent="0" algn="ctr">
              <a:buNone/>
              <a:defRPr>
                <a:solidFill>
                  <a:schemeClr val="tx1">
                    <a:tint val="75000"/>
                  </a:schemeClr>
                </a:solidFill>
              </a:defRPr>
            </a:lvl2pPr>
            <a:lvl3pPr marL="914296" indent="0" algn="ctr">
              <a:buNone/>
              <a:defRPr>
                <a:solidFill>
                  <a:schemeClr val="tx1">
                    <a:tint val="75000"/>
                  </a:schemeClr>
                </a:solidFill>
              </a:defRPr>
            </a:lvl3pPr>
            <a:lvl4pPr marL="1371444" indent="0" algn="ctr">
              <a:buNone/>
              <a:defRPr>
                <a:solidFill>
                  <a:schemeClr val="tx1">
                    <a:tint val="75000"/>
                  </a:schemeClr>
                </a:solidFill>
              </a:defRPr>
            </a:lvl4pPr>
            <a:lvl5pPr marL="1828592" indent="0" algn="ctr">
              <a:buNone/>
              <a:defRPr>
                <a:solidFill>
                  <a:schemeClr val="tx1">
                    <a:tint val="75000"/>
                  </a:schemeClr>
                </a:solidFill>
              </a:defRPr>
            </a:lvl5pPr>
            <a:lvl6pPr marL="2285740" indent="0" algn="ctr">
              <a:buNone/>
              <a:defRPr>
                <a:solidFill>
                  <a:schemeClr val="tx1">
                    <a:tint val="75000"/>
                  </a:schemeClr>
                </a:solidFill>
              </a:defRPr>
            </a:lvl6pPr>
            <a:lvl7pPr marL="2742888" indent="0" algn="ctr">
              <a:buNone/>
              <a:defRPr>
                <a:solidFill>
                  <a:schemeClr val="tx1">
                    <a:tint val="75000"/>
                  </a:schemeClr>
                </a:solidFill>
              </a:defRPr>
            </a:lvl7pPr>
            <a:lvl8pPr marL="3200036" indent="0" algn="ctr">
              <a:buNone/>
              <a:defRPr>
                <a:solidFill>
                  <a:schemeClr val="tx1">
                    <a:tint val="75000"/>
                  </a:schemeClr>
                </a:solidFill>
              </a:defRPr>
            </a:lvl8pPr>
            <a:lvl9pPr marL="3657184" indent="0" algn="ctr">
              <a:buNone/>
              <a:defRPr>
                <a:solidFill>
                  <a:schemeClr val="tx1">
                    <a:tint val="75000"/>
                  </a:schemeClr>
                </a:solidFill>
              </a:defRPr>
            </a:lvl9pPr>
          </a:lstStyle>
          <a:p>
            <a:r>
              <a:rPr lang="en-US" dirty="0" smtClean="0"/>
              <a:t>Click to edit Master subtitle style</a:t>
            </a:r>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172835148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343927"/>
            <a:ext cx="5486400" cy="425054"/>
          </a:xfrm>
        </p:spPr>
        <p:txBody>
          <a:bodyPr anchor="b"/>
          <a:lstStyle>
            <a:lvl1pPr algn="l">
              <a:defRPr sz="2000" b="0"/>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459582"/>
            <a:ext cx="5486400" cy="2860232"/>
          </a:xfrm>
        </p:spPr>
        <p:txBody>
          <a:bodyPr/>
          <a:lstStyle>
            <a:lvl1pPr marL="0" indent="0">
              <a:buNone/>
              <a:defRPr sz="3200"/>
            </a:lvl1pPr>
            <a:lvl2pPr marL="457148" indent="0">
              <a:buNone/>
              <a:defRPr sz="2800"/>
            </a:lvl2pPr>
            <a:lvl3pPr marL="914296" indent="0">
              <a:buNone/>
              <a:defRPr sz="2400"/>
            </a:lvl3pPr>
            <a:lvl4pPr marL="1371444" indent="0">
              <a:buNone/>
              <a:defRPr sz="2000"/>
            </a:lvl4pPr>
            <a:lvl5pPr marL="1828592" indent="0">
              <a:buNone/>
              <a:defRPr sz="2000"/>
            </a:lvl5pPr>
            <a:lvl6pPr marL="2285740" indent="0">
              <a:buNone/>
              <a:defRPr sz="2000"/>
            </a:lvl6pPr>
            <a:lvl7pPr marL="2742888" indent="0">
              <a:buNone/>
              <a:defRPr sz="2000"/>
            </a:lvl7pPr>
            <a:lvl8pPr marL="3200036" indent="0">
              <a:buNone/>
              <a:defRPr sz="2000"/>
            </a:lvl8pPr>
            <a:lvl9pPr marL="3657184" indent="0">
              <a:buNone/>
              <a:defRPr sz="2000"/>
            </a:lvl9pPr>
          </a:lstStyle>
          <a:p>
            <a:endParaRPr lang="en-US" dirty="0"/>
          </a:p>
        </p:txBody>
      </p:sp>
      <p:sp>
        <p:nvSpPr>
          <p:cNvPr id="4" name="Text Placeholder 3"/>
          <p:cNvSpPr>
            <a:spLocks noGrp="1"/>
          </p:cNvSpPr>
          <p:nvPr>
            <p:ph type="body" sz="half" idx="2"/>
          </p:nvPr>
        </p:nvSpPr>
        <p:spPr>
          <a:xfrm>
            <a:off x="1792288" y="3768981"/>
            <a:ext cx="5486400" cy="603647"/>
          </a:xfrm>
        </p:spPr>
        <p:txBody>
          <a:bodyPr>
            <a:normAutofit/>
          </a:bodyPr>
          <a:lstStyle>
            <a:lvl1pPr marL="0" indent="0">
              <a:buNone/>
              <a:defRPr sz="1000"/>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61598310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72331729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057444" y="205980"/>
            <a:ext cx="629356" cy="4174888"/>
          </a:xfrm>
        </p:spPr>
        <p:txBody>
          <a:bodyPr vert="eaVert"/>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7200" y="205980"/>
            <a:ext cx="7536744" cy="4174888"/>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1799648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1148389"/>
            <a:ext cx="2555729" cy="2947940"/>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5" name="Text Placeholder 13"/>
          <p:cNvSpPr>
            <a:spLocks noGrp="1"/>
          </p:cNvSpPr>
          <p:nvPr>
            <p:ph type="body" sz="quarter" idx="12"/>
          </p:nvPr>
        </p:nvSpPr>
        <p:spPr>
          <a:xfrm>
            <a:off x="3292430" y="1148389"/>
            <a:ext cx="2555729" cy="2947940"/>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6" name="Text Placeholder 13"/>
          <p:cNvSpPr>
            <a:spLocks noGrp="1"/>
          </p:cNvSpPr>
          <p:nvPr>
            <p:ph type="body" sz="quarter" idx="13"/>
          </p:nvPr>
        </p:nvSpPr>
        <p:spPr>
          <a:xfrm>
            <a:off x="6138769" y="1148389"/>
            <a:ext cx="2555729" cy="2947940"/>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Tree>
    <p:extLst>
      <p:ext uri="{BB962C8B-B14F-4D97-AF65-F5344CB8AC3E}">
        <p14:creationId xmlns:p14="http://schemas.microsoft.com/office/powerpoint/2010/main" val="424392534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3 column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2971031"/>
            <a:ext cx="2555729" cy="1156085"/>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7" name="Text Placeholder 3"/>
          <p:cNvSpPr>
            <a:spLocks noGrp="1"/>
          </p:cNvSpPr>
          <p:nvPr>
            <p:ph type="body" sz="half" idx="2"/>
          </p:nvPr>
        </p:nvSpPr>
        <p:spPr>
          <a:xfrm>
            <a:off x="449505" y="2561841"/>
            <a:ext cx="2552313" cy="30143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5" name="Picture Placeholder 4"/>
          <p:cNvSpPr>
            <a:spLocks noGrp="1"/>
          </p:cNvSpPr>
          <p:nvPr>
            <p:ph type="pic" sz="quarter" idx="14"/>
          </p:nvPr>
        </p:nvSpPr>
        <p:spPr>
          <a:xfrm>
            <a:off x="446425" y="1100860"/>
            <a:ext cx="2555539" cy="1416050"/>
          </a:xfrm>
        </p:spPr>
        <p:txBody>
          <a:bodyPr/>
          <a:lstStyle/>
          <a:p>
            <a:endParaRPr lang="en-US"/>
          </a:p>
        </p:txBody>
      </p:sp>
      <p:cxnSp>
        <p:nvCxnSpPr>
          <p:cNvPr id="10" name="Straight Connector 9"/>
          <p:cNvCxnSpPr/>
          <p:nvPr userDrawn="1"/>
        </p:nvCxnSpPr>
        <p:spPr>
          <a:xfrm>
            <a:off x="438727" y="2894060"/>
            <a:ext cx="2570788"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3" name="Text Placeholder 13"/>
          <p:cNvSpPr>
            <a:spLocks noGrp="1"/>
          </p:cNvSpPr>
          <p:nvPr>
            <p:ph type="body" sz="quarter" idx="15"/>
          </p:nvPr>
        </p:nvSpPr>
        <p:spPr>
          <a:xfrm>
            <a:off x="3284731" y="2969492"/>
            <a:ext cx="2555729" cy="1156085"/>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7" name="Text Placeholder 3"/>
          <p:cNvSpPr>
            <a:spLocks noGrp="1"/>
          </p:cNvSpPr>
          <p:nvPr>
            <p:ph type="body" sz="half" idx="16"/>
          </p:nvPr>
        </p:nvSpPr>
        <p:spPr>
          <a:xfrm>
            <a:off x="3288148" y="2560302"/>
            <a:ext cx="2552313" cy="30143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18" name="Picture Placeholder 4"/>
          <p:cNvSpPr>
            <a:spLocks noGrp="1"/>
          </p:cNvSpPr>
          <p:nvPr>
            <p:ph type="pic" sz="quarter" idx="17"/>
          </p:nvPr>
        </p:nvSpPr>
        <p:spPr>
          <a:xfrm>
            <a:off x="3285067" y="1099321"/>
            <a:ext cx="2555539" cy="1416050"/>
          </a:xfrm>
        </p:spPr>
        <p:txBody>
          <a:bodyPr/>
          <a:lstStyle/>
          <a:p>
            <a:endParaRPr lang="en-US"/>
          </a:p>
        </p:txBody>
      </p:sp>
      <p:cxnSp>
        <p:nvCxnSpPr>
          <p:cNvPr id="19" name="Straight Connector 18"/>
          <p:cNvCxnSpPr/>
          <p:nvPr userDrawn="1"/>
        </p:nvCxnSpPr>
        <p:spPr>
          <a:xfrm>
            <a:off x="3277369" y="2892521"/>
            <a:ext cx="2570788"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3"/>
          <p:cNvSpPr>
            <a:spLocks noGrp="1"/>
          </p:cNvSpPr>
          <p:nvPr>
            <p:ph type="body" sz="quarter" idx="18"/>
          </p:nvPr>
        </p:nvSpPr>
        <p:spPr>
          <a:xfrm>
            <a:off x="6138769" y="2967953"/>
            <a:ext cx="2555729" cy="1156085"/>
          </a:xfrm>
        </p:spPr>
        <p:txBody>
          <a:bodyPr/>
          <a:lstStyle>
            <a:lvl1pPr marL="0" indent="0">
              <a:buNone/>
              <a:defRPr/>
            </a:lvl1pPr>
            <a:lvl2pPr marL="457148" indent="0">
              <a:buNone/>
              <a:defRPr/>
            </a:lvl2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21" name="Text Placeholder 3"/>
          <p:cNvSpPr>
            <a:spLocks noGrp="1"/>
          </p:cNvSpPr>
          <p:nvPr>
            <p:ph type="body" sz="half" idx="19"/>
          </p:nvPr>
        </p:nvSpPr>
        <p:spPr>
          <a:xfrm>
            <a:off x="6142184" y="2558763"/>
            <a:ext cx="2552313" cy="30143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22" name="Picture Placeholder 4"/>
          <p:cNvSpPr>
            <a:spLocks noGrp="1"/>
          </p:cNvSpPr>
          <p:nvPr>
            <p:ph type="pic" sz="quarter" idx="20"/>
          </p:nvPr>
        </p:nvSpPr>
        <p:spPr>
          <a:xfrm>
            <a:off x="6139104" y="1097782"/>
            <a:ext cx="2555539" cy="1416050"/>
          </a:xfrm>
        </p:spPr>
        <p:txBody>
          <a:bodyPr/>
          <a:lstStyle/>
          <a:p>
            <a:endParaRPr lang="en-US"/>
          </a:p>
        </p:txBody>
      </p:sp>
      <p:cxnSp>
        <p:nvCxnSpPr>
          <p:cNvPr id="23" name="Straight Connector 22"/>
          <p:cNvCxnSpPr/>
          <p:nvPr userDrawn="1"/>
        </p:nvCxnSpPr>
        <p:spPr>
          <a:xfrm>
            <a:off x="6131406" y="2890982"/>
            <a:ext cx="2570788"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004374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4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3" name="Text Placeholder 13"/>
          <p:cNvSpPr>
            <a:spLocks noGrp="1"/>
          </p:cNvSpPr>
          <p:nvPr>
            <p:ph type="body" sz="quarter" idx="12"/>
          </p:nvPr>
        </p:nvSpPr>
        <p:spPr>
          <a:xfrm>
            <a:off x="2582255"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7" name="Text Placeholder 13"/>
          <p:cNvSpPr>
            <a:spLocks noGrp="1"/>
          </p:cNvSpPr>
          <p:nvPr>
            <p:ph type="body" sz="quarter" idx="13"/>
          </p:nvPr>
        </p:nvSpPr>
        <p:spPr>
          <a:xfrm>
            <a:off x="4718421"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8" name="Text Placeholder 13"/>
          <p:cNvSpPr>
            <a:spLocks noGrp="1"/>
          </p:cNvSpPr>
          <p:nvPr>
            <p:ph type="body" sz="quarter" idx="14"/>
          </p:nvPr>
        </p:nvSpPr>
        <p:spPr>
          <a:xfrm>
            <a:off x="6854588"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Tree>
    <p:extLst>
      <p:ext uri="{BB962C8B-B14F-4D97-AF65-F5344CB8AC3E}">
        <p14:creationId xmlns:p14="http://schemas.microsoft.com/office/powerpoint/2010/main" val="93436087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4 column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3124970"/>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8" name="Text Placeholder 3"/>
          <p:cNvSpPr>
            <a:spLocks noGrp="1"/>
          </p:cNvSpPr>
          <p:nvPr>
            <p:ph type="body" sz="half" idx="2"/>
          </p:nvPr>
        </p:nvSpPr>
        <p:spPr>
          <a:xfrm>
            <a:off x="449506" y="2584932"/>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9" name="Picture Placeholder 4"/>
          <p:cNvSpPr>
            <a:spLocks noGrp="1"/>
          </p:cNvSpPr>
          <p:nvPr>
            <p:ph type="pic" sz="quarter" idx="15"/>
          </p:nvPr>
        </p:nvSpPr>
        <p:spPr>
          <a:xfrm>
            <a:off x="446425" y="1100860"/>
            <a:ext cx="1854970" cy="1416050"/>
          </a:xfrm>
        </p:spPr>
        <p:txBody>
          <a:bodyPr/>
          <a:lstStyle/>
          <a:p>
            <a:endParaRPr lang="en-US"/>
          </a:p>
        </p:txBody>
      </p:sp>
      <p:cxnSp>
        <p:nvCxnSpPr>
          <p:cNvPr id="10" name="Straight Connector 9"/>
          <p:cNvCxnSpPr/>
          <p:nvPr userDrawn="1"/>
        </p:nvCxnSpPr>
        <p:spPr>
          <a:xfrm>
            <a:off x="438728" y="3063154"/>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2" name="Text Placeholder 13"/>
          <p:cNvSpPr>
            <a:spLocks noGrp="1"/>
          </p:cNvSpPr>
          <p:nvPr>
            <p:ph type="body" sz="quarter" idx="16"/>
          </p:nvPr>
        </p:nvSpPr>
        <p:spPr>
          <a:xfrm>
            <a:off x="2584307"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15" name="Text Placeholder 3"/>
          <p:cNvSpPr>
            <a:spLocks noGrp="1"/>
          </p:cNvSpPr>
          <p:nvPr>
            <p:ph type="body" sz="half" idx="17"/>
          </p:nvPr>
        </p:nvSpPr>
        <p:spPr>
          <a:xfrm>
            <a:off x="2587724"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16" name="Picture Placeholder 4"/>
          <p:cNvSpPr>
            <a:spLocks noGrp="1"/>
          </p:cNvSpPr>
          <p:nvPr>
            <p:ph type="pic" sz="quarter" idx="18"/>
          </p:nvPr>
        </p:nvSpPr>
        <p:spPr>
          <a:xfrm>
            <a:off x="2584644" y="1099321"/>
            <a:ext cx="1854970" cy="1416050"/>
          </a:xfrm>
        </p:spPr>
        <p:txBody>
          <a:bodyPr/>
          <a:lstStyle/>
          <a:p>
            <a:endParaRPr lang="en-US"/>
          </a:p>
        </p:txBody>
      </p:sp>
      <p:cxnSp>
        <p:nvCxnSpPr>
          <p:cNvPr id="19" name="Straight Connector 18"/>
          <p:cNvCxnSpPr/>
          <p:nvPr userDrawn="1"/>
        </p:nvCxnSpPr>
        <p:spPr>
          <a:xfrm>
            <a:off x="2576946"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3"/>
          <p:cNvSpPr>
            <a:spLocks noGrp="1"/>
          </p:cNvSpPr>
          <p:nvPr>
            <p:ph type="body" sz="quarter" idx="19"/>
          </p:nvPr>
        </p:nvSpPr>
        <p:spPr>
          <a:xfrm>
            <a:off x="4716368"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21" name="Text Placeholder 3"/>
          <p:cNvSpPr>
            <a:spLocks noGrp="1"/>
          </p:cNvSpPr>
          <p:nvPr>
            <p:ph type="body" sz="half" idx="20"/>
          </p:nvPr>
        </p:nvSpPr>
        <p:spPr>
          <a:xfrm>
            <a:off x="4719785"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22" name="Picture Placeholder 4"/>
          <p:cNvSpPr>
            <a:spLocks noGrp="1"/>
          </p:cNvSpPr>
          <p:nvPr>
            <p:ph type="pic" sz="quarter" idx="21"/>
          </p:nvPr>
        </p:nvSpPr>
        <p:spPr>
          <a:xfrm>
            <a:off x="4716705" y="1099321"/>
            <a:ext cx="1854970" cy="1416050"/>
          </a:xfrm>
        </p:spPr>
        <p:txBody>
          <a:bodyPr/>
          <a:lstStyle/>
          <a:p>
            <a:endParaRPr lang="en-US"/>
          </a:p>
        </p:txBody>
      </p:sp>
      <p:cxnSp>
        <p:nvCxnSpPr>
          <p:cNvPr id="23" name="Straight Connector 22"/>
          <p:cNvCxnSpPr/>
          <p:nvPr userDrawn="1"/>
        </p:nvCxnSpPr>
        <p:spPr>
          <a:xfrm>
            <a:off x="4709007"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4" name="Text Placeholder 13"/>
          <p:cNvSpPr>
            <a:spLocks noGrp="1"/>
          </p:cNvSpPr>
          <p:nvPr>
            <p:ph type="body" sz="quarter" idx="22"/>
          </p:nvPr>
        </p:nvSpPr>
        <p:spPr>
          <a:xfrm>
            <a:off x="6856125"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25" name="Text Placeholder 3"/>
          <p:cNvSpPr>
            <a:spLocks noGrp="1"/>
          </p:cNvSpPr>
          <p:nvPr>
            <p:ph type="body" sz="half" idx="23"/>
          </p:nvPr>
        </p:nvSpPr>
        <p:spPr>
          <a:xfrm>
            <a:off x="6859542"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26" name="Picture Placeholder 4"/>
          <p:cNvSpPr>
            <a:spLocks noGrp="1"/>
          </p:cNvSpPr>
          <p:nvPr>
            <p:ph type="pic" sz="quarter" idx="24"/>
          </p:nvPr>
        </p:nvSpPr>
        <p:spPr>
          <a:xfrm>
            <a:off x="6856462" y="1099321"/>
            <a:ext cx="1854970" cy="1416050"/>
          </a:xfrm>
        </p:spPr>
        <p:txBody>
          <a:bodyPr/>
          <a:lstStyle/>
          <a:p>
            <a:endParaRPr lang="en-US"/>
          </a:p>
        </p:txBody>
      </p:sp>
      <p:cxnSp>
        <p:nvCxnSpPr>
          <p:cNvPr id="27" name="Straight Connector 26"/>
          <p:cNvCxnSpPr/>
          <p:nvPr userDrawn="1"/>
        </p:nvCxnSpPr>
        <p:spPr>
          <a:xfrm>
            <a:off x="6848764"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89428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4 column with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3124970"/>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8" name="Text Placeholder 3"/>
          <p:cNvSpPr>
            <a:spLocks noGrp="1"/>
          </p:cNvSpPr>
          <p:nvPr>
            <p:ph type="body" sz="half" idx="2"/>
          </p:nvPr>
        </p:nvSpPr>
        <p:spPr>
          <a:xfrm>
            <a:off x="449506" y="2584932"/>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10" name="Straight Connector 9"/>
          <p:cNvCxnSpPr/>
          <p:nvPr userDrawn="1"/>
        </p:nvCxnSpPr>
        <p:spPr>
          <a:xfrm>
            <a:off x="438728" y="3063154"/>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5" name="Chart Placeholder 4"/>
          <p:cNvSpPr>
            <a:spLocks noGrp="1"/>
          </p:cNvSpPr>
          <p:nvPr>
            <p:ph type="chart" sz="quarter" idx="25"/>
          </p:nvPr>
        </p:nvSpPr>
        <p:spPr>
          <a:xfrm>
            <a:off x="446425" y="1100043"/>
            <a:ext cx="1854970" cy="1432261"/>
          </a:xfrm>
        </p:spPr>
        <p:txBody>
          <a:bodyPr/>
          <a:lstStyle/>
          <a:p>
            <a:endParaRPr lang="en-US"/>
          </a:p>
        </p:txBody>
      </p:sp>
      <p:sp>
        <p:nvSpPr>
          <p:cNvPr id="28" name="Text Placeholder 13"/>
          <p:cNvSpPr>
            <a:spLocks noGrp="1"/>
          </p:cNvSpPr>
          <p:nvPr>
            <p:ph type="body" sz="quarter" idx="26"/>
          </p:nvPr>
        </p:nvSpPr>
        <p:spPr>
          <a:xfrm>
            <a:off x="2584306"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29" name="Text Placeholder 3"/>
          <p:cNvSpPr>
            <a:spLocks noGrp="1"/>
          </p:cNvSpPr>
          <p:nvPr>
            <p:ph type="body" sz="half" idx="27"/>
          </p:nvPr>
        </p:nvSpPr>
        <p:spPr>
          <a:xfrm>
            <a:off x="2587723"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30" name="Straight Connector 29"/>
          <p:cNvCxnSpPr/>
          <p:nvPr userDrawn="1"/>
        </p:nvCxnSpPr>
        <p:spPr>
          <a:xfrm>
            <a:off x="2576945"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1" name="Chart Placeholder 4"/>
          <p:cNvSpPr>
            <a:spLocks noGrp="1"/>
          </p:cNvSpPr>
          <p:nvPr>
            <p:ph type="chart" sz="quarter" idx="28"/>
          </p:nvPr>
        </p:nvSpPr>
        <p:spPr>
          <a:xfrm>
            <a:off x="2584642" y="1098504"/>
            <a:ext cx="1854970" cy="1432261"/>
          </a:xfrm>
        </p:spPr>
        <p:txBody>
          <a:bodyPr/>
          <a:lstStyle/>
          <a:p>
            <a:endParaRPr lang="en-US"/>
          </a:p>
        </p:txBody>
      </p:sp>
      <p:sp>
        <p:nvSpPr>
          <p:cNvPr id="32" name="Text Placeholder 13"/>
          <p:cNvSpPr>
            <a:spLocks noGrp="1"/>
          </p:cNvSpPr>
          <p:nvPr>
            <p:ph type="body" sz="quarter" idx="29"/>
          </p:nvPr>
        </p:nvSpPr>
        <p:spPr>
          <a:xfrm>
            <a:off x="4714829" y="3121892"/>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33" name="Text Placeholder 3"/>
          <p:cNvSpPr>
            <a:spLocks noGrp="1"/>
          </p:cNvSpPr>
          <p:nvPr>
            <p:ph type="body" sz="half" idx="30"/>
          </p:nvPr>
        </p:nvSpPr>
        <p:spPr>
          <a:xfrm>
            <a:off x="4718245" y="2581854"/>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34" name="Straight Connector 33"/>
          <p:cNvCxnSpPr/>
          <p:nvPr userDrawn="1"/>
        </p:nvCxnSpPr>
        <p:spPr>
          <a:xfrm>
            <a:off x="4707467" y="3060076"/>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5" name="Chart Placeholder 4"/>
          <p:cNvSpPr>
            <a:spLocks noGrp="1"/>
          </p:cNvSpPr>
          <p:nvPr>
            <p:ph type="chart" sz="quarter" idx="31"/>
          </p:nvPr>
        </p:nvSpPr>
        <p:spPr>
          <a:xfrm>
            <a:off x="4715163" y="1096965"/>
            <a:ext cx="1854970" cy="1432261"/>
          </a:xfrm>
        </p:spPr>
        <p:txBody>
          <a:bodyPr/>
          <a:lstStyle/>
          <a:p>
            <a:endParaRPr lang="en-US"/>
          </a:p>
        </p:txBody>
      </p:sp>
      <p:sp>
        <p:nvSpPr>
          <p:cNvPr id="36" name="Text Placeholder 13"/>
          <p:cNvSpPr>
            <a:spLocks noGrp="1"/>
          </p:cNvSpPr>
          <p:nvPr>
            <p:ph type="body" sz="quarter" idx="32"/>
          </p:nvPr>
        </p:nvSpPr>
        <p:spPr>
          <a:xfrm>
            <a:off x="6860743" y="3128050"/>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37" name="Text Placeholder 3"/>
          <p:cNvSpPr>
            <a:spLocks noGrp="1"/>
          </p:cNvSpPr>
          <p:nvPr>
            <p:ph type="body" sz="half" idx="33"/>
          </p:nvPr>
        </p:nvSpPr>
        <p:spPr>
          <a:xfrm>
            <a:off x="6864160" y="2588012"/>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38" name="Straight Connector 37"/>
          <p:cNvCxnSpPr/>
          <p:nvPr userDrawn="1"/>
        </p:nvCxnSpPr>
        <p:spPr>
          <a:xfrm>
            <a:off x="6853382" y="3066234"/>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9" name="Chart Placeholder 4"/>
          <p:cNvSpPr>
            <a:spLocks noGrp="1"/>
          </p:cNvSpPr>
          <p:nvPr>
            <p:ph type="chart" sz="quarter" idx="34"/>
          </p:nvPr>
        </p:nvSpPr>
        <p:spPr>
          <a:xfrm>
            <a:off x="6861078" y="1103123"/>
            <a:ext cx="1854970" cy="1432261"/>
          </a:xfrm>
        </p:spPr>
        <p:txBody>
          <a:bodyPr/>
          <a:lstStyle/>
          <a:p>
            <a:endParaRPr lang="en-US"/>
          </a:p>
        </p:txBody>
      </p:sp>
    </p:spTree>
    <p:extLst>
      <p:ext uri="{BB962C8B-B14F-4D97-AF65-F5344CB8AC3E}">
        <p14:creationId xmlns:p14="http://schemas.microsoft.com/office/powerpoint/2010/main" val="2388513127"/>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full photo">
    <p:spTree>
      <p:nvGrpSpPr>
        <p:cNvPr id="1" name=""/>
        <p:cNvGrpSpPr/>
        <p:nvPr/>
      </p:nvGrpSpPr>
      <p:grpSpPr>
        <a:xfrm>
          <a:off x="0" y="0"/>
          <a:ext cx="0" cy="0"/>
          <a:chOff x="0" y="0"/>
          <a:chExt cx="0" cy="0"/>
        </a:xfrm>
      </p:grpSpPr>
      <p:sp>
        <p:nvSpPr>
          <p:cNvPr id="2" name="Title 1"/>
          <p:cNvSpPr>
            <a:spLocks noGrp="1"/>
          </p:cNvSpPr>
          <p:nvPr>
            <p:ph type="title"/>
          </p:nvPr>
        </p:nvSpPr>
        <p:spPr>
          <a:xfrm>
            <a:off x="457201" y="2763213"/>
            <a:ext cx="8309648" cy="422542"/>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89" y="3232727"/>
            <a:ext cx="8320759"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6" name="Picture Placeholder 5"/>
          <p:cNvSpPr>
            <a:spLocks noGrp="1"/>
          </p:cNvSpPr>
          <p:nvPr>
            <p:ph type="pic" sz="quarter" idx="12"/>
          </p:nvPr>
        </p:nvSpPr>
        <p:spPr>
          <a:xfrm>
            <a:off x="0" y="1"/>
            <a:ext cx="9144000" cy="2424545"/>
          </a:xfrm>
        </p:spPr>
        <p:txBody>
          <a:bodyPr/>
          <a:lstStyle/>
          <a:p>
            <a:endParaRPr lang="en-US"/>
          </a:p>
        </p:txBody>
      </p:sp>
    </p:spTree>
    <p:extLst>
      <p:ext uri="{BB962C8B-B14F-4D97-AF65-F5344CB8AC3E}">
        <p14:creationId xmlns:p14="http://schemas.microsoft.com/office/powerpoint/2010/main" val="343102298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allery (4 photo) &amp; text">
    <p:spTree>
      <p:nvGrpSpPr>
        <p:cNvPr id="1" name=""/>
        <p:cNvGrpSpPr/>
        <p:nvPr/>
      </p:nvGrpSpPr>
      <p:grpSpPr>
        <a:xfrm>
          <a:off x="0" y="0"/>
          <a:ext cx="0" cy="0"/>
          <a:chOff x="0" y="0"/>
          <a:chExt cx="0" cy="0"/>
        </a:xfrm>
      </p:grpSpPr>
      <p:sp>
        <p:nvSpPr>
          <p:cNvPr id="2" name="Title 1"/>
          <p:cNvSpPr>
            <a:spLocks noGrp="1"/>
          </p:cNvSpPr>
          <p:nvPr>
            <p:ph type="title"/>
          </p:nvPr>
        </p:nvSpPr>
        <p:spPr>
          <a:xfrm>
            <a:off x="457201" y="2763213"/>
            <a:ext cx="8309648" cy="422542"/>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89" y="3232727"/>
            <a:ext cx="8320759"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1" name="Picture Placeholder 10"/>
          <p:cNvSpPr>
            <a:spLocks noGrp="1"/>
          </p:cNvSpPr>
          <p:nvPr>
            <p:ph type="pic" sz="quarter" idx="12"/>
          </p:nvPr>
        </p:nvSpPr>
        <p:spPr>
          <a:xfrm>
            <a:off x="0" y="1"/>
            <a:ext cx="2286000" cy="2386013"/>
          </a:xfrm>
        </p:spPr>
        <p:txBody>
          <a:bodyPr/>
          <a:lstStyle/>
          <a:p>
            <a:endParaRPr lang="en-US"/>
          </a:p>
        </p:txBody>
      </p:sp>
      <p:sp>
        <p:nvSpPr>
          <p:cNvPr id="13" name="Picture Placeholder 10"/>
          <p:cNvSpPr>
            <a:spLocks noGrp="1"/>
          </p:cNvSpPr>
          <p:nvPr>
            <p:ph type="pic" sz="quarter" idx="13"/>
          </p:nvPr>
        </p:nvSpPr>
        <p:spPr>
          <a:xfrm>
            <a:off x="2292158" y="1"/>
            <a:ext cx="2286000" cy="2386013"/>
          </a:xfrm>
        </p:spPr>
        <p:txBody>
          <a:bodyPr/>
          <a:lstStyle/>
          <a:p>
            <a:endParaRPr lang="en-US"/>
          </a:p>
        </p:txBody>
      </p:sp>
      <p:sp>
        <p:nvSpPr>
          <p:cNvPr id="15" name="Picture Placeholder 10"/>
          <p:cNvSpPr>
            <a:spLocks noGrp="1"/>
          </p:cNvSpPr>
          <p:nvPr>
            <p:ph type="pic" sz="quarter" idx="14"/>
          </p:nvPr>
        </p:nvSpPr>
        <p:spPr>
          <a:xfrm>
            <a:off x="4588933" y="1"/>
            <a:ext cx="2286000" cy="2386013"/>
          </a:xfrm>
        </p:spPr>
        <p:txBody>
          <a:bodyPr/>
          <a:lstStyle/>
          <a:p>
            <a:endParaRPr lang="en-US"/>
          </a:p>
        </p:txBody>
      </p:sp>
      <p:sp>
        <p:nvSpPr>
          <p:cNvPr id="16" name="Picture Placeholder 10"/>
          <p:cNvSpPr>
            <a:spLocks noGrp="1"/>
          </p:cNvSpPr>
          <p:nvPr>
            <p:ph type="pic" sz="quarter" idx="15"/>
          </p:nvPr>
        </p:nvSpPr>
        <p:spPr>
          <a:xfrm>
            <a:off x="6881091" y="1"/>
            <a:ext cx="2286000" cy="2386013"/>
          </a:xfrm>
        </p:spPr>
        <p:txBody>
          <a:bodyPr/>
          <a:lstStyle/>
          <a:p>
            <a:endParaRPr lang="en-US"/>
          </a:p>
        </p:txBody>
      </p:sp>
    </p:spTree>
    <p:extLst>
      <p:ext uri="{BB962C8B-B14F-4D97-AF65-F5344CB8AC3E}">
        <p14:creationId xmlns:p14="http://schemas.microsoft.com/office/powerpoint/2010/main" val="843539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71600" y="408818"/>
            <a:ext cx="7315200" cy="422542"/>
          </a:xfrm>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allery (4 photo) &amp; text 2 column">
    <p:spTree>
      <p:nvGrpSpPr>
        <p:cNvPr id="1" name=""/>
        <p:cNvGrpSpPr/>
        <p:nvPr/>
      </p:nvGrpSpPr>
      <p:grpSpPr>
        <a:xfrm>
          <a:off x="0" y="0"/>
          <a:ext cx="0" cy="0"/>
          <a:chOff x="0" y="0"/>
          <a:chExt cx="0" cy="0"/>
        </a:xfrm>
      </p:grpSpPr>
      <p:sp>
        <p:nvSpPr>
          <p:cNvPr id="2" name="Title 1"/>
          <p:cNvSpPr>
            <a:spLocks noGrp="1"/>
          </p:cNvSpPr>
          <p:nvPr>
            <p:ph type="title"/>
          </p:nvPr>
        </p:nvSpPr>
        <p:spPr>
          <a:xfrm>
            <a:off x="457201" y="2763213"/>
            <a:ext cx="8309648" cy="422542"/>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3232727"/>
            <a:ext cx="4034814"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1" name="Picture Placeholder 10"/>
          <p:cNvSpPr>
            <a:spLocks noGrp="1"/>
          </p:cNvSpPr>
          <p:nvPr>
            <p:ph type="pic" sz="quarter" idx="12"/>
          </p:nvPr>
        </p:nvSpPr>
        <p:spPr>
          <a:xfrm>
            <a:off x="0" y="1"/>
            <a:ext cx="2286000" cy="2386013"/>
          </a:xfrm>
        </p:spPr>
        <p:txBody>
          <a:bodyPr/>
          <a:lstStyle/>
          <a:p>
            <a:endParaRPr lang="en-US"/>
          </a:p>
        </p:txBody>
      </p:sp>
      <p:sp>
        <p:nvSpPr>
          <p:cNvPr id="13" name="Picture Placeholder 10"/>
          <p:cNvSpPr>
            <a:spLocks noGrp="1"/>
          </p:cNvSpPr>
          <p:nvPr>
            <p:ph type="pic" sz="quarter" idx="13"/>
          </p:nvPr>
        </p:nvSpPr>
        <p:spPr>
          <a:xfrm>
            <a:off x="2292158" y="1"/>
            <a:ext cx="2286000" cy="2386013"/>
          </a:xfrm>
        </p:spPr>
        <p:txBody>
          <a:bodyPr/>
          <a:lstStyle/>
          <a:p>
            <a:endParaRPr lang="en-US"/>
          </a:p>
        </p:txBody>
      </p:sp>
      <p:sp>
        <p:nvSpPr>
          <p:cNvPr id="15" name="Picture Placeholder 10"/>
          <p:cNvSpPr>
            <a:spLocks noGrp="1"/>
          </p:cNvSpPr>
          <p:nvPr>
            <p:ph type="pic" sz="quarter" idx="14"/>
          </p:nvPr>
        </p:nvSpPr>
        <p:spPr>
          <a:xfrm>
            <a:off x="4588933" y="1"/>
            <a:ext cx="2286000" cy="2386013"/>
          </a:xfrm>
        </p:spPr>
        <p:txBody>
          <a:bodyPr/>
          <a:lstStyle/>
          <a:p>
            <a:endParaRPr lang="en-US"/>
          </a:p>
        </p:txBody>
      </p:sp>
      <p:sp>
        <p:nvSpPr>
          <p:cNvPr id="16" name="Picture Placeholder 10"/>
          <p:cNvSpPr>
            <a:spLocks noGrp="1"/>
          </p:cNvSpPr>
          <p:nvPr>
            <p:ph type="pic" sz="quarter" idx="15"/>
          </p:nvPr>
        </p:nvSpPr>
        <p:spPr>
          <a:xfrm>
            <a:off x="6881091" y="1"/>
            <a:ext cx="2286000" cy="2386013"/>
          </a:xfrm>
        </p:spPr>
        <p:txBody>
          <a:bodyPr/>
          <a:lstStyle/>
          <a:p>
            <a:endParaRPr lang="en-US"/>
          </a:p>
        </p:txBody>
      </p:sp>
      <p:sp>
        <p:nvSpPr>
          <p:cNvPr id="17" name="Text Placeholder 13"/>
          <p:cNvSpPr>
            <a:spLocks noGrp="1"/>
          </p:cNvSpPr>
          <p:nvPr>
            <p:ph type="body" sz="quarter" idx="16"/>
          </p:nvPr>
        </p:nvSpPr>
        <p:spPr>
          <a:xfrm>
            <a:off x="4725989" y="3229904"/>
            <a:ext cx="4034814"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Tree>
    <p:extLst>
      <p:ext uri="{BB962C8B-B14F-4D97-AF65-F5344CB8AC3E}">
        <p14:creationId xmlns:p14="http://schemas.microsoft.com/office/powerpoint/2010/main" val="363206715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allery footer (4 photo) &amp; text">
    <p:spTree>
      <p:nvGrpSpPr>
        <p:cNvPr id="1" name=""/>
        <p:cNvGrpSpPr/>
        <p:nvPr/>
      </p:nvGrpSpPr>
      <p:grpSpPr>
        <a:xfrm>
          <a:off x="0" y="0"/>
          <a:ext cx="0" cy="0"/>
          <a:chOff x="0" y="0"/>
          <a:chExt cx="0" cy="0"/>
        </a:xfrm>
      </p:grpSpPr>
      <p:sp>
        <p:nvSpPr>
          <p:cNvPr id="14" name="Text Placeholder 13"/>
          <p:cNvSpPr>
            <a:spLocks noGrp="1"/>
          </p:cNvSpPr>
          <p:nvPr>
            <p:ph type="body" sz="quarter" idx="11"/>
          </p:nvPr>
        </p:nvSpPr>
        <p:spPr>
          <a:xfrm>
            <a:off x="446089" y="989061"/>
            <a:ext cx="8320759" cy="1536829"/>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1" name="Picture Placeholder 10"/>
          <p:cNvSpPr>
            <a:spLocks noGrp="1"/>
          </p:cNvSpPr>
          <p:nvPr>
            <p:ph type="pic" sz="quarter" idx="12"/>
          </p:nvPr>
        </p:nvSpPr>
        <p:spPr>
          <a:xfrm>
            <a:off x="0" y="2757488"/>
            <a:ext cx="2286000" cy="2386013"/>
          </a:xfrm>
        </p:spPr>
        <p:txBody>
          <a:bodyPr/>
          <a:lstStyle/>
          <a:p>
            <a:endParaRPr lang="en-US"/>
          </a:p>
        </p:txBody>
      </p:sp>
      <p:sp>
        <p:nvSpPr>
          <p:cNvPr id="13" name="Picture Placeholder 10"/>
          <p:cNvSpPr>
            <a:spLocks noGrp="1"/>
          </p:cNvSpPr>
          <p:nvPr>
            <p:ph type="pic" sz="quarter" idx="13"/>
          </p:nvPr>
        </p:nvSpPr>
        <p:spPr>
          <a:xfrm>
            <a:off x="2292158" y="2757488"/>
            <a:ext cx="2286000" cy="2386013"/>
          </a:xfrm>
        </p:spPr>
        <p:txBody>
          <a:bodyPr/>
          <a:lstStyle/>
          <a:p>
            <a:endParaRPr lang="en-US"/>
          </a:p>
        </p:txBody>
      </p:sp>
      <p:sp>
        <p:nvSpPr>
          <p:cNvPr id="15" name="Picture Placeholder 10"/>
          <p:cNvSpPr>
            <a:spLocks noGrp="1"/>
          </p:cNvSpPr>
          <p:nvPr>
            <p:ph type="pic" sz="quarter" idx="14"/>
          </p:nvPr>
        </p:nvSpPr>
        <p:spPr>
          <a:xfrm>
            <a:off x="4588933" y="2757488"/>
            <a:ext cx="2286000" cy="2386013"/>
          </a:xfrm>
        </p:spPr>
        <p:txBody>
          <a:bodyPr/>
          <a:lstStyle/>
          <a:p>
            <a:endParaRPr lang="en-US"/>
          </a:p>
        </p:txBody>
      </p:sp>
      <p:sp>
        <p:nvSpPr>
          <p:cNvPr id="16" name="Picture Placeholder 10"/>
          <p:cNvSpPr>
            <a:spLocks noGrp="1"/>
          </p:cNvSpPr>
          <p:nvPr>
            <p:ph type="pic" sz="quarter" idx="15"/>
          </p:nvPr>
        </p:nvSpPr>
        <p:spPr>
          <a:xfrm>
            <a:off x="6881091" y="2757488"/>
            <a:ext cx="2286000" cy="2386013"/>
          </a:xfrm>
        </p:spPr>
        <p:txBody>
          <a:bodyPr/>
          <a:lstStyle/>
          <a:p>
            <a:endParaRPr lang="en-US"/>
          </a:p>
        </p:txBody>
      </p:sp>
      <p:sp>
        <p:nvSpPr>
          <p:cNvPr id="9" name="Title 1"/>
          <p:cNvSpPr>
            <a:spLocks noGrp="1"/>
          </p:cNvSpPr>
          <p:nvPr>
            <p:ph type="title"/>
          </p:nvPr>
        </p:nvSpPr>
        <p:spPr>
          <a:xfrm>
            <a:off x="457200" y="423333"/>
            <a:ext cx="8312856" cy="422542"/>
          </a:xfrm>
        </p:spPr>
        <p:txBody>
          <a:bodyPr/>
          <a:lstStyle/>
          <a:p>
            <a:r>
              <a:rPr lang="en-US" smtClean="0"/>
              <a:t>Click to edit Master title style</a:t>
            </a:r>
            <a:endParaRPr lang="en-US"/>
          </a:p>
        </p:txBody>
      </p:sp>
    </p:spTree>
    <p:extLst>
      <p:ext uri="{BB962C8B-B14F-4D97-AF65-F5344CB8AC3E}">
        <p14:creationId xmlns:p14="http://schemas.microsoft.com/office/powerpoint/2010/main" val="2203891188"/>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allery full slide (8 photo)">
    <p:spTree>
      <p:nvGrpSpPr>
        <p:cNvPr id="1" name=""/>
        <p:cNvGrpSpPr/>
        <p:nvPr/>
      </p:nvGrpSpPr>
      <p:grpSpPr>
        <a:xfrm>
          <a:off x="0" y="0"/>
          <a:ext cx="0" cy="0"/>
          <a:chOff x="0" y="0"/>
          <a:chExt cx="0" cy="0"/>
        </a:xfrm>
      </p:grpSpPr>
      <p:sp>
        <p:nvSpPr>
          <p:cNvPr id="11" name="Picture Placeholder 10"/>
          <p:cNvSpPr>
            <a:spLocks noGrp="1"/>
          </p:cNvSpPr>
          <p:nvPr>
            <p:ph type="pic" sz="quarter" idx="12"/>
          </p:nvPr>
        </p:nvSpPr>
        <p:spPr>
          <a:xfrm>
            <a:off x="0" y="1"/>
            <a:ext cx="2286000" cy="2573867"/>
          </a:xfrm>
        </p:spPr>
        <p:txBody>
          <a:bodyPr/>
          <a:lstStyle/>
          <a:p>
            <a:endParaRPr lang="en-US"/>
          </a:p>
        </p:txBody>
      </p:sp>
      <p:sp>
        <p:nvSpPr>
          <p:cNvPr id="19" name="Picture Placeholder 10"/>
          <p:cNvSpPr>
            <a:spLocks noGrp="1"/>
          </p:cNvSpPr>
          <p:nvPr>
            <p:ph type="pic" sz="quarter" idx="13"/>
          </p:nvPr>
        </p:nvSpPr>
        <p:spPr>
          <a:xfrm>
            <a:off x="2283177" y="1"/>
            <a:ext cx="2286000" cy="2573867"/>
          </a:xfrm>
        </p:spPr>
        <p:txBody>
          <a:bodyPr/>
          <a:lstStyle/>
          <a:p>
            <a:endParaRPr lang="en-US"/>
          </a:p>
        </p:txBody>
      </p:sp>
      <p:sp>
        <p:nvSpPr>
          <p:cNvPr id="20" name="Picture Placeholder 10"/>
          <p:cNvSpPr>
            <a:spLocks noGrp="1"/>
          </p:cNvSpPr>
          <p:nvPr>
            <p:ph type="pic" sz="quarter" idx="14"/>
          </p:nvPr>
        </p:nvSpPr>
        <p:spPr>
          <a:xfrm>
            <a:off x="4574823" y="1"/>
            <a:ext cx="2286000" cy="2573867"/>
          </a:xfrm>
        </p:spPr>
        <p:txBody>
          <a:bodyPr/>
          <a:lstStyle/>
          <a:p>
            <a:endParaRPr lang="en-US"/>
          </a:p>
        </p:txBody>
      </p:sp>
      <p:sp>
        <p:nvSpPr>
          <p:cNvPr id="21" name="Picture Placeholder 10"/>
          <p:cNvSpPr>
            <a:spLocks noGrp="1"/>
          </p:cNvSpPr>
          <p:nvPr>
            <p:ph type="pic" sz="quarter" idx="15"/>
          </p:nvPr>
        </p:nvSpPr>
        <p:spPr>
          <a:xfrm>
            <a:off x="6858000" y="1"/>
            <a:ext cx="2286000" cy="2573867"/>
          </a:xfrm>
        </p:spPr>
        <p:txBody>
          <a:bodyPr/>
          <a:lstStyle/>
          <a:p>
            <a:endParaRPr lang="en-US"/>
          </a:p>
        </p:txBody>
      </p:sp>
      <p:sp>
        <p:nvSpPr>
          <p:cNvPr id="22" name="Picture Placeholder 10"/>
          <p:cNvSpPr>
            <a:spLocks noGrp="1"/>
          </p:cNvSpPr>
          <p:nvPr>
            <p:ph type="pic" sz="quarter" idx="16"/>
          </p:nvPr>
        </p:nvSpPr>
        <p:spPr>
          <a:xfrm>
            <a:off x="0" y="2576690"/>
            <a:ext cx="2286000" cy="2573867"/>
          </a:xfrm>
        </p:spPr>
        <p:txBody>
          <a:bodyPr/>
          <a:lstStyle/>
          <a:p>
            <a:endParaRPr lang="en-US"/>
          </a:p>
        </p:txBody>
      </p:sp>
      <p:sp>
        <p:nvSpPr>
          <p:cNvPr id="23" name="Picture Placeholder 10"/>
          <p:cNvSpPr>
            <a:spLocks noGrp="1"/>
          </p:cNvSpPr>
          <p:nvPr>
            <p:ph type="pic" sz="quarter" idx="17"/>
          </p:nvPr>
        </p:nvSpPr>
        <p:spPr>
          <a:xfrm>
            <a:off x="2283177" y="2576690"/>
            <a:ext cx="2286000" cy="2573867"/>
          </a:xfrm>
        </p:spPr>
        <p:txBody>
          <a:bodyPr/>
          <a:lstStyle/>
          <a:p>
            <a:endParaRPr lang="en-US"/>
          </a:p>
        </p:txBody>
      </p:sp>
      <p:sp>
        <p:nvSpPr>
          <p:cNvPr id="24" name="Picture Placeholder 10"/>
          <p:cNvSpPr>
            <a:spLocks noGrp="1"/>
          </p:cNvSpPr>
          <p:nvPr>
            <p:ph type="pic" sz="quarter" idx="18"/>
          </p:nvPr>
        </p:nvSpPr>
        <p:spPr>
          <a:xfrm>
            <a:off x="4574823" y="2576690"/>
            <a:ext cx="2286000" cy="2573867"/>
          </a:xfrm>
        </p:spPr>
        <p:txBody>
          <a:bodyPr/>
          <a:lstStyle/>
          <a:p>
            <a:endParaRPr lang="en-US"/>
          </a:p>
        </p:txBody>
      </p:sp>
      <p:sp>
        <p:nvSpPr>
          <p:cNvPr id="25" name="Picture Placeholder 10"/>
          <p:cNvSpPr>
            <a:spLocks noGrp="1"/>
          </p:cNvSpPr>
          <p:nvPr>
            <p:ph type="pic" sz="quarter" idx="19"/>
          </p:nvPr>
        </p:nvSpPr>
        <p:spPr>
          <a:xfrm>
            <a:off x="6858000" y="2576690"/>
            <a:ext cx="2286000" cy="2573867"/>
          </a:xfrm>
        </p:spPr>
        <p:txBody>
          <a:bodyPr/>
          <a:lstStyle/>
          <a:p>
            <a:endParaRPr lang="en-US"/>
          </a:p>
        </p:txBody>
      </p:sp>
    </p:spTree>
    <p:extLst>
      <p:ext uri="{BB962C8B-B14F-4D97-AF65-F5344CB8AC3E}">
        <p14:creationId xmlns:p14="http://schemas.microsoft.com/office/powerpoint/2010/main" val="199116872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180716"/>
          </a:xfrm>
        </p:spPr>
        <p:txBody>
          <a:bodyPr>
            <a:normAutofit/>
          </a:bodyPr>
          <a:lstStyle>
            <a:lvl1pPr>
              <a:defRPr sz="1000">
                <a:solidFill>
                  <a:schemeClr val="tx2"/>
                </a:solidFill>
              </a:defRPr>
            </a:lvl1pPr>
            <a:lvl2pPr>
              <a:defRPr sz="1000">
                <a:solidFill>
                  <a:schemeClr val="tx2"/>
                </a:solidFill>
              </a:defRPr>
            </a:lvl2pPr>
            <a:lvl3pPr>
              <a:defRPr sz="1000">
                <a:solidFill>
                  <a:schemeClr val="tx2"/>
                </a:solidFill>
              </a:defRPr>
            </a:lvl3pPr>
            <a:lvl4pPr>
              <a:defRPr sz="1000">
                <a:solidFill>
                  <a:schemeClr val="tx2"/>
                </a:solidFill>
              </a:defRPr>
            </a:lvl4pPr>
            <a:lvl5pPr>
              <a:defRPr sz="1000">
                <a:solidFill>
                  <a:schemeClr val="tx2"/>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200151"/>
            <a:ext cx="4038600" cy="3180716"/>
          </a:xfrm>
        </p:spPr>
        <p:txBody>
          <a:bodyPr>
            <a:normAutofit/>
          </a:bodyPr>
          <a:lstStyle>
            <a:lvl1pPr>
              <a:defRPr sz="1000">
                <a:solidFill>
                  <a:schemeClr val="tx2"/>
                </a:solidFill>
              </a:defRPr>
            </a:lvl1pPr>
            <a:lvl2pPr>
              <a:defRPr sz="1000">
                <a:solidFill>
                  <a:schemeClr val="tx2"/>
                </a:solidFill>
              </a:defRPr>
            </a:lvl2pPr>
            <a:lvl3pPr>
              <a:defRPr sz="1000">
                <a:solidFill>
                  <a:schemeClr val="tx2"/>
                </a:solidFill>
              </a:defRPr>
            </a:lvl3pPr>
            <a:lvl4pPr>
              <a:defRPr sz="1000">
                <a:solidFill>
                  <a:schemeClr val="tx2"/>
                </a:solidFill>
              </a:defRPr>
            </a:lvl4pPr>
            <a:lvl5pPr>
              <a:defRPr sz="1000">
                <a:solidFill>
                  <a:schemeClr val="tx2"/>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6059461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200" b="0">
                <a:solidFill>
                  <a:schemeClr val="tx1"/>
                </a:solidFill>
              </a:defRPr>
            </a:lvl1pPr>
            <a:lvl2pPr marL="457148" indent="0">
              <a:buNone/>
              <a:defRPr sz="2000" b="1"/>
            </a:lvl2pPr>
            <a:lvl3pPr marL="914296" indent="0">
              <a:buNone/>
              <a:defRPr sz="1800" b="1"/>
            </a:lvl3pPr>
            <a:lvl4pPr marL="1371444" indent="0">
              <a:buNone/>
              <a:defRPr sz="1600" b="1"/>
            </a:lvl4pPr>
            <a:lvl5pPr marL="1828592" indent="0">
              <a:buNone/>
              <a:defRPr sz="1600" b="1"/>
            </a:lvl5pPr>
            <a:lvl6pPr marL="2285740" indent="0">
              <a:buNone/>
              <a:defRPr sz="1600" b="1"/>
            </a:lvl6pPr>
            <a:lvl7pPr marL="2742888" indent="0">
              <a:buNone/>
              <a:defRPr sz="1600" b="1"/>
            </a:lvl7pPr>
            <a:lvl8pPr marL="3200036" indent="0">
              <a:buNone/>
              <a:defRPr sz="1600" b="1"/>
            </a:lvl8pPr>
            <a:lvl9pPr marL="3657184"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1631157"/>
            <a:ext cx="4040188" cy="2749711"/>
          </a:xfrm>
        </p:spPr>
        <p:txBody>
          <a:bodyPr>
            <a:normAutofit/>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7" y="1151335"/>
            <a:ext cx="4041775" cy="479822"/>
          </a:xfrm>
        </p:spPr>
        <p:txBody>
          <a:bodyPr anchor="b">
            <a:normAutofit/>
          </a:bodyPr>
          <a:lstStyle>
            <a:lvl1pPr marL="0" indent="0">
              <a:buNone/>
              <a:defRPr sz="1200" b="0">
                <a:solidFill>
                  <a:schemeClr val="tx1"/>
                </a:solidFill>
              </a:defRPr>
            </a:lvl1pPr>
            <a:lvl2pPr marL="457148" indent="0">
              <a:buNone/>
              <a:defRPr sz="2000" b="1"/>
            </a:lvl2pPr>
            <a:lvl3pPr marL="914296" indent="0">
              <a:buNone/>
              <a:defRPr sz="1800" b="1"/>
            </a:lvl3pPr>
            <a:lvl4pPr marL="1371444" indent="0">
              <a:buNone/>
              <a:defRPr sz="1600" b="1"/>
            </a:lvl4pPr>
            <a:lvl5pPr marL="1828592" indent="0">
              <a:buNone/>
              <a:defRPr sz="1600" b="1"/>
            </a:lvl5pPr>
            <a:lvl6pPr marL="2285740" indent="0">
              <a:buNone/>
              <a:defRPr sz="1600" b="1"/>
            </a:lvl6pPr>
            <a:lvl7pPr marL="2742888" indent="0">
              <a:buNone/>
              <a:defRPr sz="1600" b="1"/>
            </a:lvl7pPr>
            <a:lvl8pPr marL="3200036" indent="0">
              <a:buNone/>
              <a:defRPr sz="1600" b="1"/>
            </a:lvl8pPr>
            <a:lvl9pPr marL="365718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1631157"/>
            <a:ext cx="4041775" cy="2749711"/>
          </a:xfrm>
        </p:spPr>
        <p:txBody>
          <a:bodyPr>
            <a:normAutofit/>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8682443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0"/>
            </a:lvl1pPr>
          </a:lstStyle>
          <a:p>
            <a:r>
              <a:rPr lang="en-US" dirty="0" smtClean="0"/>
              <a:t>Click to edit Master title style</a:t>
            </a:r>
            <a:endParaRPr lang="en-US" dirty="0"/>
          </a:p>
        </p:txBody>
      </p:sp>
      <p:sp>
        <p:nvSpPr>
          <p:cNvPr id="3" name="Content Placeholder 2"/>
          <p:cNvSpPr>
            <a:spLocks noGrp="1"/>
          </p:cNvSpPr>
          <p:nvPr>
            <p:ph idx="1"/>
          </p:nvPr>
        </p:nvSpPr>
        <p:spPr>
          <a:xfrm>
            <a:off x="3575051" y="204788"/>
            <a:ext cx="5111750" cy="4168041"/>
          </a:xfrm>
        </p:spPr>
        <p:txBody>
          <a:bodyPr>
            <a:normAutofit/>
          </a:bodyPr>
          <a:lstStyle>
            <a:lvl1pPr>
              <a:defRPr sz="1000"/>
            </a:lvl1pPr>
            <a:lvl2pPr>
              <a:defRPr sz="1000"/>
            </a:lvl2pPr>
            <a:lvl3pPr>
              <a:defRPr sz="1000"/>
            </a:lvl3pPr>
            <a:lvl4pPr>
              <a:defRPr sz="1000"/>
            </a:lvl4pPr>
            <a:lvl5pPr>
              <a:defRPr sz="1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2" y="1076327"/>
            <a:ext cx="3008313" cy="329650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chart">
    <p:spTree>
      <p:nvGrpSpPr>
        <p:cNvPr id="1" name=""/>
        <p:cNvGrpSpPr/>
        <p:nvPr/>
      </p:nvGrpSpPr>
      <p:grpSpPr>
        <a:xfrm>
          <a:off x="0" y="0"/>
          <a:ext cx="0" cy="0"/>
          <a:chOff x="0" y="0"/>
          <a:chExt cx="0" cy="0"/>
        </a:xfrm>
      </p:grpSpPr>
      <p:sp>
        <p:nvSpPr>
          <p:cNvPr id="3" name="Content Placeholder 2"/>
          <p:cNvSpPr>
            <a:spLocks noGrp="1"/>
          </p:cNvSpPr>
          <p:nvPr>
            <p:ph idx="1"/>
          </p:nvPr>
        </p:nvSpPr>
        <p:spPr>
          <a:xfrm>
            <a:off x="4035779" y="959564"/>
            <a:ext cx="4651022" cy="3245555"/>
          </a:xfrm>
        </p:spPr>
        <p:txBody>
          <a:bodyPr>
            <a:normAutofit/>
          </a:bodyPr>
          <a:lstStyle>
            <a:lvl1pPr>
              <a:defRPr sz="1000"/>
            </a:lvl1pPr>
            <a:lvl2pPr>
              <a:defRPr sz="1000"/>
            </a:lvl2pPr>
            <a:lvl3pPr>
              <a:defRPr sz="1000"/>
            </a:lvl3pPr>
            <a:lvl4pPr>
              <a:defRPr sz="1000"/>
            </a:lvl4pPr>
            <a:lvl5pPr>
              <a:defRPr sz="1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6" name="Title 1"/>
          <p:cNvSpPr>
            <a:spLocks noGrp="1"/>
          </p:cNvSpPr>
          <p:nvPr>
            <p:ph type="title"/>
          </p:nvPr>
        </p:nvSpPr>
        <p:spPr>
          <a:xfrm>
            <a:off x="457200" y="423333"/>
            <a:ext cx="8229600" cy="422542"/>
          </a:xfrm>
        </p:spPr>
        <p:txBody>
          <a:bodyPr/>
          <a:lstStyle/>
          <a:p>
            <a:r>
              <a:rPr lang="en-US" smtClean="0"/>
              <a:t>Click to edit Master title style</a:t>
            </a:r>
            <a:endParaRPr lang="en-US"/>
          </a:p>
        </p:txBody>
      </p:sp>
      <p:sp>
        <p:nvSpPr>
          <p:cNvPr id="8" name="Text Placeholder 7"/>
          <p:cNvSpPr>
            <a:spLocks noGrp="1"/>
          </p:cNvSpPr>
          <p:nvPr>
            <p:ph type="body" sz="quarter" idx="13"/>
          </p:nvPr>
        </p:nvSpPr>
        <p:spPr>
          <a:xfrm>
            <a:off x="458611" y="959034"/>
            <a:ext cx="3569758" cy="323902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2934598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Title, text, char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12" y="959564"/>
            <a:ext cx="4651022" cy="3245555"/>
          </a:xfrm>
        </p:spPr>
        <p:txBody>
          <a:bodyPr>
            <a:normAutofit/>
          </a:bodyPr>
          <a:lstStyle>
            <a:lvl1pPr>
              <a:defRPr sz="1000"/>
            </a:lvl1pPr>
            <a:lvl2pPr>
              <a:defRPr sz="1000"/>
            </a:lvl2pPr>
            <a:lvl3pPr>
              <a:defRPr sz="1000"/>
            </a:lvl3pPr>
            <a:lvl4pPr>
              <a:defRPr sz="1000"/>
            </a:lvl4pPr>
            <a:lvl5pPr>
              <a:defRPr sz="1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6" name="Title 1"/>
          <p:cNvSpPr>
            <a:spLocks noGrp="1"/>
          </p:cNvSpPr>
          <p:nvPr>
            <p:ph type="title"/>
          </p:nvPr>
        </p:nvSpPr>
        <p:spPr>
          <a:xfrm>
            <a:off x="457200" y="423333"/>
            <a:ext cx="8229600" cy="422542"/>
          </a:xfrm>
        </p:spPr>
        <p:txBody>
          <a:bodyPr/>
          <a:lstStyle>
            <a:lvl1pPr algn="r">
              <a:defRPr/>
            </a:lvl1pPr>
          </a:lstStyle>
          <a:p>
            <a:r>
              <a:rPr lang="en-US" dirty="0" smtClean="0"/>
              <a:t>Click to edit Master title style</a:t>
            </a:r>
            <a:endParaRPr lang="en-US" dirty="0"/>
          </a:p>
        </p:txBody>
      </p:sp>
      <p:sp>
        <p:nvSpPr>
          <p:cNvPr id="8" name="Text Placeholder 7"/>
          <p:cNvSpPr>
            <a:spLocks noGrp="1"/>
          </p:cNvSpPr>
          <p:nvPr>
            <p:ph type="body" sz="quarter" idx="13"/>
          </p:nvPr>
        </p:nvSpPr>
        <p:spPr>
          <a:xfrm>
            <a:off x="5115277" y="959034"/>
            <a:ext cx="3569758" cy="323902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4866209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rgbClr val="F4F4F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Placeholder 1"/>
          <p:cNvSpPr>
            <a:spLocks noGrp="1"/>
          </p:cNvSpPr>
          <p:nvPr>
            <p:ph type="title"/>
          </p:nvPr>
        </p:nvSpPr>
        <p:spPr>
          <a:xfrm>
            <a:off x="457200" y="423333"/>
            <a:ext cx="8229600" cy="422542"/>
          </a:xfrm>
          <a:prstGeom prst="rect">
            <a:avLst/>
          </a:prstGeom>
        </p:spPr>
        <p:txBody>
          <a:bodyPr vert="horz" lIns="91430" tIns="45715" rIns="91430" bIns="45715"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2"/>
            <a:ext cx="8229600" cy="2962627"/>
          </a:xfrm>
          <a:prstGeom prst="rect">
            <a:avLst/>
          </a:prstGeom>
        </p:spPr>
        <p:txBody>
          <a:bodyPr vert="horz" lIns="91430" tIns="45715" rIns="91430" bIns="45715"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8185464" y="4584618"/>
            <a:ext cx="377511" cy="273844"/>
          </a:xfrm>
          <a:prstGeom prst="rect">
            <a:avLst/>
          </a:prstGeom>
        </p:spPr>
        <p:txBody>
          <a:bodyPr vert="horz" lIns="91430" tIns="45715" rIns="91430" bIns="45715" rtlCol="0" anchor="ctr"/>
          <a:lstStyle>
            <a:lvl1pPr algn="ctr">
              <a:defRPr sz="1000">
                <a:solidFill>
                  <a:srgbClr val="8F9092"/>
                </a:solidFill>
                <a:latin typeface="Roboto Regular"/>
                <a:cs typeface="Roboto Regular"/>
              </a:defRPr>
            </a:lvl1pPr>
          </a:lstStyle>
          <a:p>
            <a:fld id="{2066355A-084C-D24E-9AD2-7E4FC41EA627}" type="slidenum">
              <a:rPr lang="en-US" smtClean="0"/>
              <a:pPr/>
              <a:t>‹#›</a:t>
            </a:fld>
            <a:endParaRPr lang="en-US" dirty="0"/>
          </a:p>
        </p:txBody>
      </p:sp>
      <p:sp>
        <p:nvSpPr>
          <p:cNvPr id="19" name="Shape 32"/>
          <p:cNvSpPr/>
          <p:nvPr/>
        </p:nvSpPr>
        <p:spPr>
          <a:xfrm>
            <a:off x="524755" y="4544734"/>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20" name="Shape 33"/>
          <p:cNvSpPr/>
          <p:nvPr/>
        </p:nvSpPr>
        <p:spPr>
          <a:xfrm>
            <a:off x="515290" y="4539754"/>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 name="Shape 35"/>
          <p:cNvSpPr/>
          <p:nvPr/>
        </p:nvSpPr>
        <p:spPr>
          <a:xfrm rot="7067736">
            <a:off x="615969" y="4724731"/>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8" name="Shape 36"/>
          <p:cNvSpPr/>
          <p:nvPr/>
        </p:nvSpPr>
        <p:spPr>
          <a:xfrm rot="7067736">
            <a:off x="618498" y="4724173"/>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5" name="Shape 38"/>
          <p:cNvSpPr/>
          <p:nvPr/>
        </p:nvSpPr>
        <p:spPr>
          <a:xfrm rot="14195225">
            <a:off x="410802" y="4714948"/>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16" name="Shape 39"/>
          <p:cNvSpPr/>
          <p:nvPr/>
        </p:nvSpPr>
        <p:spPr>
          <a:xfrm rot="14195225">
            <a:off x="403701" y="4722900"/>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22" name="TextBox 21"/>
          <p:cNvSpPr txBox="1"/>
          <p:nvPr userDrawn="1"/>
        </p:nvSpPr>
        <p:spPr>
          <a:xfrm>
            <a:off x="898609" y="4724715"/>
            <a:ext cx="1856865" cy="230822"/>
          </a:xfrm>
          <a:prstGeom prst="rect">
            <a:avLst/>
          </a:prstGeom>
          <a:noFill/>
        </p:spPr>
        <p:txBody>
          <a:bodyPr wrap="square" lIns="91430" tIns="45715" rIns="91430" bIns="45715" rtlCol="0">
            <a:spAutoFit/>
          </a:bodyPr>
          <a:lstStyle/>
          <a:p>
            <a:pPr marL="0" marR="0" indent="0" algn="l" defTabSz="457148" rtl="0" eaLnBrk="1" fontAlgn="auto" latinLnBrk="0" hangingPunct="1">
              <a:lnSpc>
                <a:spcPct val="100000"/>
              </a:lnSpc>
              <a:spcBef>
                <a:spcPts val="0"/>
              </a:spcBef>
              <a:spcAft>
                <a:spcPts val="0"/>
              </a:spcAft>
              <a:buClrTx/>
              <a:buSzTx/>
              <a:buFontTx/>
              <a:buNone/>
              <a:tabLst/>
              <a:defRPr/>
            </a:pPr>
            <a:r>
              <a:rPr lang="en-US" sz="900" dirty="0" smtClean="0">
                <a:solidFill>
                  <a:schemeClr val="tx2"/>
                </a:solidFill>
                <a:latin typeface="Roboto Light"/>
                <a:cs typeface="Roboto Light"/>
              </a:rPr>
              <a:t>Coding</a:t>
            </a:r>
            <a:r>
              <a:rPr lang="en-US" sz="900" baseline="0" dirty="0" smtClean="0">
                <a:solidFill>
                  <a:schemeClr val="tx2"/>
                </a:solidFill>
                <a:latin typeface="Roboto Light"/>
                <a:cs typeface="Roboto Light"/>
              </a:rPr>
              <a:t> With A Baby</a:t>
            </a:r>
            <a:endParaRPr lang="en-US" sz="900" dirty="0" smtClean="0">
              <a:solidFill>
                <a:schemeClr val="tx2"/>
              </a:solidFill>
              <a:latin typeface="Roboto Light"/>
              <a:cs typeface="Roboto Light"/>
            </a:endParaRPr>
          </a:p>
        </p:txBody>
      </p:sp>
      <p:cxnSp>
        <p:nvCxnSpPr>
          <p:cNvPr id="24" name="Straight Connector 23"/>
          <p:cNvCxnSpPr/>
          <p:nvPr userDrawn="1"/>
        </p:nvCxnSpPr>
        <p:spPr>
          <a:xfrm>
            <a:off x="408266" y="4387850"/>
            <a:ext cx="8354734" cy="0"/>
          </a:xfrm>
          <a:prstGeom prst="line">
            <a:avLst/>
          </a:prstGeom>
          <a:ln w="6350" cmpd="sng">
            <a:solidFill>
              <a:schemeClr val="tx2"/>
            </a:solidFill>
            <a:prstDash val="soli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9" r:id="rId3"/>
    <p:sldLayoutId id="2147493460" r:id="rId4"/>
    <p:sldLayoutId id="2147493461" r:id="rId5"/>
    <p:sldLayoutId id="2147493462" r:id="rId6"/>
    <p:sldLayoutId id="2147493463" r:id="rId7"/>
    <p:sldLayoutId id="2147493478" r:id="rId8"/>
    <p:sldLayoutId id="2147493479" r:id="rId9"/>
    <p:sldLayoutId id="2147493464" r:id="rId10"/>
    <p:sldLayoutId id="2147493465" r:id="rId11"/>
    <p:sldLayoutId id="2147493466" r:id="rId12"/>
    <p:sldLayoutId id="2147493467" r:id="rId13"/>
    <p:sldLayoutId id="2147493468" r:id="rId14"/>
    <p:sldLayoutId id="2147493469" r:id="rId15"/>
    <p:sldLayoutId id="2147493471" r:id="rId16"/>
    <p:sldLayoutId id="2147493472" r:id="rId17"/>
    <p:sldLayoutId id="2147493473" r:id="rId18"/>
    <p:sldLayoutId id="2147493474" r:id="rId19"/>
    <p:sldLayoutId id="2147493477" r:id="rId20"/>
    <p:sldLayoutId id="2147493476" r:id="rId21"/>
    <p:sldLayoutId id="2147493475" r:id="rId22"/>
  </p:sldLayoutIdLst>
  <p:timing>
    <p:tnLst>
      <p:par>
        <p:cTn id="1" dur="indefinite" restart="never" nodeType="tmRoot"/>
      </p:par>
    </p:tnLst>
  </p:timing>
  <p:txStyles>
    <p:titleStyle>
      <a:lvl1pPr algn="l" defTabSz="457148" rtl="0" eaLnBrk="1" latinLnBrk="0" hangingPunct="1">
        <a:spcBef>
          <a:spcPct val="0"/>
        </a:spcBef>
        <a:buNone/>
        <a:defRPr sz="2000" kern="1200">
          <a:solidFill>
            <a:schemeClr val="tx1"/>
          </a:solidFill>
          <a:latin typeface="Roboto Light"/>
          <a:ea typeface="+mj-ea"/>
          <a:cs typeface="Roboto Light"/>
        </a:defRPr>
      </a:lvl1pPr>
    </p:titleStyle>
    <p:bodyStyle>
      <a:lvl1pPr marL="342861" indent="-342861" algn="l" defTabSz="457148" rtl="0" eaLnBrk="1" latinLnBrk="0" hangingPunct="1">
        <a:spcBef>
          <a:spcPct val="20000"/>
        </a:spcBef>
        <a:buFont typeface="Arial"/>
        <a:buChar char="•"/>
        <a:defRPr sz="1000" kern="1200">
          <a:solidFill>
            <a:schemeClr val="tx2"/>
          </a:solidFill>
          <a:latin typeface="Roboto Light"/>
          <a:ea typeface="+mn-ea"/>
          <a:cs typeface="Roboto Light"/>
        </a:defRPr>
      </a:lvl1pPr>
      <a:lvl2pPr marL="742865" indent="-285717" algn="l" defTabSz="457148" rtl="0" eaLnBrk="1" latinLnBrk="0" hangingPunct="1">
        <a:spcBef>
          <a:spcPct val="20000"/>
        </a:spcBef>
        <a:buFont typeface="Arial"/>
        <a:buChar char="–"/>
        <a:defRPr sz="1000" kern="1200">
          <a:solidFill>
            <a:schemeClr val="tx2"/>
          </a:solidFill>
          <a:latin typeface="Roboto Light"/>
          <a:ea typeface="+mn-ea"/>
          <a:cs typeface="Roboto Light"/>
        </a:defRPr>
      </a:lvl2pPr>
      <a:lvl3pPr marL="1142870" indent="-228574" algn="l" defTabSz="457148" rtl="0" eaLnBrk="1" latinLnBrk="0" hangingPunct="1">
        <a:spcBef>
          <a:spcPct val="20000"/>
        </a:spcBef>
        <a:buFont typeface="Arial"/>
        <a:buChar char="•"/>
        <a:defRPr sz="1000" kern="1200">
          <a:solidFill>
            <a:schemeClr val="tx2"/>
          </a:solidFill>
          <a:latin typeface="Roboto Light"/>
          <a:ea typeface="+mn-ea"/>
          <a:cs typeface="Roboto Light"/>
        </a:defRPr>
      </a:lvl3pPr>
      <a:lvl4pPr marL="1600018" indent="-228574" algn="l" defTabSz="457148" rtl="0" eaLnBrk="1" latinLnBrk="0" hangingPunct="1">
        <a:spcBef>
          <a:spcPct val="20000"/>
        </a:spcBef>
        <a:buFont typeface="Arial"/>
        <a:buChar char="–"/>
        <a:defRPr sz="1000" kern="1200">
          <a:solidFill>
            <a:schemeClr val="tx2"/>
          </a:solidFill>
          <a:latin typeface="Roboto Light"/>
          <a:ea typeface="+mn-ea"/>
          <a:cs typeface="Roboto Light"/>
        </a:defRPr>
      </a:lvl4pPr>
      <a:lvl5pPr marL="2057166" indent="-228574" algn="l" defTabSz="457148" rtl="0" eaLnBrk="1" latinLnBrk="0" hangingPunct="1">
        <a:spcBef>
          <a:spcPct val="20000"/>
        </a:spcBef>
        <a:buFont typeface="Arial"/>
        <a:buChar char="»"/>
        <a:defRPr sz="1000" kern="1200">
          <a:solidFill>
            <a:schemeClr val="tx2"/>
          </a:solidFill>
          <a:latin typeface="Roboto Light"/>
          <a:ea typeface="+mn-ea"/>
          <a:cs typeface="Roboto Light"/>
        </a:defRPr>
      </a:lvl5pPr>
      <a:lvl6pPr marL="2514314" indent="-228574" algn="l" defTabSz="457148" rtl="0" eaLnBrk="1" latinLnBrk="0" hangingPunct="1">
        <a:spcBef>
          <a:spcPct val="20000"/>
        </a:spcBef>
        <a:buFont typeface="Arial"/>
        <a:buChar char="•"/>
        <a:defRPr sz="2000" kern="1200">
          <a:solidFill>
            <a:schemeClr val="tx1"/>
          </a:solidFill>
          <a:latin typeface="+mn-lt"/>
          <a:ea typeface="+mn-ea"/>
          <a:cs typeface="+mn-cs"/>
        </a:defRPr>
      </a:lvl6pPr>
      <a:lvl7pPr marL="2971462" indent="-228574" algn="l" defTabSz="457148" rtl="0" eaLnBrk="1" latinLnBrk="0" hangingPunct="1">
        <a:spcBef>
          <a:spcPct val="20000"/>
        </a:spcBef>
        <a:buFont typeface="Arial"/>
        <a:buChar char="•"/>
        <a:defRPr sz="2000" kern="1200">
          <a:solidFill>
            <a:schemeClr val="tx1"/>
          </a:solidFill>
          <a:latin typeface="+mn-lt"/>
          <a:ea typeface="+mn-ea"/>
          <a:cs typeface="+mn-cs"/>
        </a:defRPr>
      </a:lvl7pPr>
      <a:lvl8pPr marL="3428610" indent="-228574" algn="l" defTabSz="457148" rtl="0" eaLnBrk="1" latinLnBrk="0" hangingPunct="1">
        <a:spcBef>
          <a:spcPct val="20000"/>
        </a:spcBef>
        <a:buFont typeface="Arial"/>
        <a:buChar char="•"/>
        <a:defRPr sz="2000" kern="1200">
          <a:solidFill>
            <a:schemeClr val="tx1"/>
          </a:solidFill>
          <a:latin typeface="+mn-lt"/>
          <a:ea typeface="+mn-ea"/>
          <a:cs typeface="+mn-cs"/>
        </a:defRPr>
      </a:lvl8pPr>
      <a:lvl9pPr marL="3885758" indent="-228574" algn="l" defTabSz="45714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48" rtl="0" eaLnBrk="1" latinLnBrk="0" hangingPunct="1">
        <a:defRPr sz="1800" kern="1200">
          <a:solidFill>
            <a:schemeClr val="tx1"/>
          </a:solidFill>
          <a:latin typeface="+mn-lt"/>
          <a:ea typeface="+mn-ea"/>
          <a:cs typeface="+mn-cs"/>
        </a:defRPr>
      </a:lvl1pPr>
      <a:lvl2pPr marL="457148" algn="l" defTabSz="457148" rtl="0" eaLnBrk="1" latinLnBrk="0" hangingPunct="1">
        <a:defRPr sz="1800" kern="1200">
          <a:solidFill>
            <a:schemeClr val="tx1"/>
          </a:solidFill>
          <a:latin typeface="+mn-lt"/>
          <a:ea typeface="+mn-ea"/>
          <a:cs typeface="+mn-cs"/>
        </a:defRPr>
      </a:lvl2pPr>
      <a:lvl3pPr marL="914296" algn="l" defTabSz="457148" rtl="0" eaLnBrk="1" latinLnBrk="0" hangingPunct="1">
        <a:defRPr sz="1800" kern="1200">
          <a:solidFill>
            <a:schemeClr val="tx1"/>
          </a:solidFill>
          <a:latin typeface="+mn-lt"/>
          <a:ea typeface="+mn-ea"/>
          <a:cs typeface="+mn-cs"/>
        </a:defRPr>
      </a:lvl3pPr>
      <a:lvl4pPr marL="1371444" algn="l" defTabSz="457148" rtl="0" eaLnBrk="1" latinLnBrk="0" hangingPunct="1">
        <a:defRPr sz="1800" kern="1200">
          <a:solidFill>
            <a:schemeClr val="tx1"/>
          </a:solidFill>
          <a:latin typeface="+mn-lt"/>
          <a:ea typeface="+mn-ea"/>
          <a:cs typeface="+mn-cs"/>
        </a:defRPr>
      </a:lvl4pPr>
      <a:lvl5pPr marL="1828592" algn="l" defTabSz="457148" rtl="0" eaLnBrk="1" latinLnBrk="0" hangingPunct="1">
        <a:defRPr sz="1800" kern="1200">
          <a:solidFill>
            <a:schemeClr val="tx1"/>
          </a:solidFill>
          <a:latin typeface="+mn-lt"/>
          <a:ea typeface="+mn-ea"/>
          <a:cs typeface="+mn-cs"/>
        </a:defRPr>
      </a:lvl5pPr>
      <a:lvl6pPr marL="2285740" algn="l" defTabSz="457148" rtl="0" eaLnBrk="1" latinLnBrk="0" hangingPunct="1">
        <a:defRPr sz="1800" kern="1200">
          <a:solidFill>
            <a:schemeClr val="tx1"/>
          </a:solidFill>
          <a:latin typeface="+mn-lt"/>
          <a:ea typeface="+mn-ea"/>
          <a:cs typeface="+mn-cs"/>
        </a:defRPr>
      </a:lvl6pPr>
      <a:lvl7pPr marL="2742888" algn="l" defTabSz="457148" rtl="0" eaLnBrk="1" latinLnBrk="0" hangingPunct="1">
        <a:defRPr sz="1800" kern="1200">
          <a:solidFill>
            <a:schemeClr val="tx1"/>
          </a:solidFill>
          <a:latin typeface="+mn-lt"/>
          <a:ea typeface="+mn-ea"/>
          <a:cs typeface="+mn-cs"/>
        </a:defRPr>
      </a:lvl7pPr>
      <a:lvl8pPr marL="3200036" algn="l" defTabSz="457148" rtl="0" eaLnBrk="1" latinLnBrk="0" hangingPunct="1">
        <a:defRPr sz="1800" kern="1200">
          <a:solidFill>
            <a:schemeClr val="tx1"/>
          </a:solidFill>
          <a:latin typeface="+mn-lt"/>
          <a:ea typeface="+mn-ea"/>
          <a:cs typeface="+mn-cs"/>
        </a:defRPr>
      </a:lvl8pPr>
      <a:lvl9pPr marL="3657184" algn="l" defTabSz="45714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24.jpg"/><Relationship Id="rId7" Type="http://schemas.openxmlformats.org/officeDocument/2006/relationships/image" Target="../media/image28.jp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7.jpg"/><Relationship Id="rId5" Type="http://schemas.openxmlformats.org/officeDocument/2006/relationships/image" Target="../media/image26.JPG"/><Relationship Id="rId10" Type="http://schemas.openxmlformats.org/officeDocument/2006/relationships/image" Target="../media/image31.jpg"/><Relationship Id="rId4" Type="http://schemas.openxmlformats.org/officeDocument/2006/relationships/image" Target="../media/image25.jpg"/><Relationship Id="rId9" Type="http://schemas.openxmlformats.org/officeDocument/2006/relationships/image" Target="../media/image30.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www.babycenter.com/maternity-leave-checklist"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2.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jp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jpg"/><Relationship Id="rId4" Type="http://schemas.openxmlformats.org/officeDocument/2006/relationships/image" Target="../media/image34.png"/><Relationship Id="rId9" Type="http://schemas.openxmlformats.org/officeDocument/2006/relationships/image" Target="../media/image3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43.jp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8.jpg"/><Relationship Id="rId7" Type="http://schemas.openxmlformats.org/officeDocument/2006/relationships/image" Target="../media/image52.jp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jp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55.jpg"/><Relationship Id="rId4" Type="http://schemas.openxmlformats.org/officeDocument/2006/relationships/image" Target="../media/image54.JP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hyperlink" Target="https://scratch.mit.edu/" TargetMode="External"/><Relationship Id="rId3" Type="http://schemas.openxmlformats.org/officeDocument/2006/relationships/hyperlink" Target="https://www.gethopscotch.com/" TargetMode="External"/><Relationship Id="rId7" Type="http://schemas.openxmlformats.org/officeDocument/2006/relationships/hyperlink" Target="http://www.scratchjr.org/"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hyperlink" Target="https://www.kodable.com/" TargetMode="External"/><Relationship Id="rId10" Type="http://schemas.openxmlformats.org/officeDocument/2006/relationships/image" Target="../media/image60.png"/><Relationship Id="rId4" Type="http://schemas.openxmlformats.org/officeDocument/2006/relationships/image" Target="../media/image57.png"/><Relationship Id="rId9" Type="http://schemas.openxmlformats.org/officeDocument/2006/relationships/image" Target="../media/image59.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github.com/CognitiveBurden/CodingWithABaby" TargetMode="External"/><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hyperlink" Target="mailto:cognitiveburden@gmail.com" TargetMode="External"/><Relationship Id="rId5" Type="http://schemas.openxmlformats.org/officeDocument/2006/relationships/hyperlink" Target="https://github.com/cognitiveburden" TargetMode="External"/><Relationship Id="rId4" Type="http://schemas.openxmlformats.org/officeDocument/2006/relationships/hyperlink" Target="https://twitter.com/CognitiveBurden" TargetMode="External"/></Relationships>
</file>

<file path=ppt/slides/_rels/slide55.xml.rels><?xml version="1.0" encoding="UTF-8" standalone="yes"?>
<Relationships xmlns="http://schemas.openxmlformats.org/package/2006/relationships"><Relationship Id="rId8" Type="http://schemas.openxmlformats.org/officeDocument/2006/relationships/hyperlink" Target="http://www.babybookie.com/" TargetMode="External"/><Relationship Id="rId13" Type="http://schemas.openxmlformats.org/officeDocument/2006/relationships/hyperlink" Target="http://dayoneapp.com/" TargetMode="External"/><Relationship Id="rId18" Type="http://schemas.openxmlformats.org/officeDocument/2006/relationships/hyperlink" Target="https://www.4moms.com/origami" TargetMode="External"/><Relationship Id="rId26" Type="http://schemas.openxmlformats.org/officeDocument/2006/relationships/hyperlink" Target="http://duino4projects.com/interactive-childs-mobile-using-arduino/" TargetMode="External"/><Relationship Id="rId3" Type="http://schemas.openxmlformats.org/officeDocument/2006/relationships/hyperlink" Target="https://itunes.apple.com/us/app/my-pregnancy-today-babycenter/id386022579?mt=8" TargetMode="External"/><Relationship Id="rId21" Type="http://schemas.openxmlformats.org/officeDocument/2006/relationships/hyperlink" Target="https://www.4moms.com/rockaroo" TargetMode="External"/><Relationship Id="rId7" Type="http://schemas.openxmlformats.org/officeDocument/2006/relationships/hyperlink" Target="https://itunes.apple.com/us/app/baby-names!!/id412443566?mt=8" TargetMode="External"/><Relationship Id="rId12" Type="http://schemas.openxmlformats.org/officeDocument/2006/relationships/hyperlink" Target="http://makesafehappen.com/" TargetMode="External"/><Relationship Id="rId17" Type="http://schemas.openxmlformats.org/officeDocument/2006/relationships/hyperlink" Target="http://www.oddee.com/item_98567.aspx" TargetMode="External"/><Relationship Id="rId25" Type="http://schemas.openxmlformats.org/officeDocument/2006/relationships/hyperlink" Target="http://blog.alexwilde.net/make-a-raspberry-pi-baby-monitor/" TargetMode="External"/><Relationship Id="rId2" Type="http://schemas.openxmlformats.org/officeDocument/2006/relationships/hyperlink" Target="http://www.babycenter.com/pregnancy" TargetMode="External"/><Relationship Id="rId16" Type="http://schemas.openxmlformats.org/officeDocument/2006/relationships/hyperlink" Target="http://www.iiamo.com/products/iiamo-go-family/go/" TargetMode="External"/><Relationship Id="rId20" Type="http://schemas.openxmlformats.org/officeDocument/2006/relationships/hyperlink" Target="https://www.owletcare.com/" TargetMode="External"/><Relationship Id="rId1" Type="http://schemas.openxmlformats.org/officeDocument/2006/relationships/slideLayout" Target="../slideLayouts/slideLayout2.xml"/><Relationship Id="rId6" Type="http://schemas.openxmlformats.org/officeDocument/2006/relationships/hyperlink" Target="https://itunes.apple.com/us/app/full-term-labor-contraction/id382013176?mt=8" TargetMode="External"/><Relationship Id="rId11" Type="http://schemas.openxmlformats.org/officeDocument/2006/relationships/hyperlink" Target="http://mammababy.lifenstats.com/" TargetMode="External"/><Relationship Id="rId24" Type="http://schemas.openxmlformats.org/officeDocument/2006/relationships/hyperlink" Target="http://stuffbabiesneed.com/blog/building-raspberry-pi-baby-monitor-part-one/" TargetMode="External"/><Relationship Id="rId5" Type="http://schemas.openxmlformats.org/officeDocument/2006/relationships/hyperlink" Target="https://itunes.apple.com/us/app/happy-pregnancy-ticker/id449267797?mt=8" TargetMode="External"/><Relationship Id="rId15" Type="http://schemas.openxmlformats.org/officeDocument/2006/relationships/hyperlink" Target="http://www.pcmag.com/slideshow/story/308706/11-tech-gadgets-for-new-parents" TargetMode="External"/><Relationship Id="rId23" Type="http://schemas.openxmlformats.org/officeDocument/2006/relationships/hyperlink" Target="http://mattkaar.com/blog/2012/12/01/raspberry-pi-as-a-baby-monitor/" TargetMode="External"/><Relationship Id="rId10" Type="http://schemas.openxmlformats.org/officeDocument/2006/relationships/hyperlink" Target="http://www.birthvillage.com/birth-announcements.php" TargetMode="External"/><Relationship Id="rId19" Type="http://schemas.openxmlformats.org/officeDocument/2006/relationships/hyperlink" Target="http://www.mobisante.com/products/product-overview/" TargetMode="External"/><Relationship Id="rId4" Type="http://schemas.openxmlformats.org/officeDocument/2006/relationships/hyperlink" Target="https://itunes.apple.com/us/app/50-000-baby-names-free/id363724891?mt=8" TargetMode="External"/><Relationship Id="rId9" Type="http://schemas.openxmlformats.org/officeDocument/2006/relationships/hyperlink" Target="https://www.bornyet.com/" TargetMode="External"/><Relationship Id="rId14" Type="http://schemas.openxmlformats.org/officeDocument/2006/relationships/hyperlink" Target="https://www.lifecake.com/" TargetMode="External"/><Relationship Id="rId22" Type="http://schemas.openxmlformats.org/officeDocument/2006/relationships/hyperlink" Target="http://wdc.com/ventito/tech/trending/the-wired-baby-5-innovative-gadgets-for-new-parents" TargetMode="External"/><Relationship Id="rId27" Type="http://schemas.openxmlformats.org/officeDocument/2006/relationships/hyperlink" Target="http://mimobaby.com/" TargetMode="External"/></Relationships>
</file>

<file path=ppt/slides/_rels/slide56.xml.rels><?xml version="1.0" encoding="UTF-8" standalone="yes"?>
<Relationships xmlns="http://schemas.openxmlformats.org/package/2006/relationships"><Relationship Id="rId8" Type="http://schemas.openxmlformats.org/officeDocument/2006/relationships/hyperlink" Target="http://pomodorotechnique.com/" TargetMode="External"/><Relationship Id="rId3" Type="http://schemas.openxmlformats.org/officeDocument/2006/relationships/hyperlink" Target="http://lifehacker.com/how-to-prepare-your-career-before-having-a-baby-1686911785" TargetMode="External"/><Relationship Id="rId7" Type="http://schemas.openxmlformats.org/officeDocument/2006/relationships/hyperlink" Target="https://itunes.apple.com/us/app/microsoft-outlook/id951937596?mt=8" TargetMode="External"/><Relationship Id="rId12" Type="http://schemas.openxmlformats.org/officeDocument/2006/relationships/hyperlink" Target="http://hanselminutes.com/" TargetMode="External"/><Relationship Id="rId2" Type="http://schemas.openxmlformats.org/officeDocument/2006/relationships/hyperlink" Target="http://www.babycenter.com/maternity-leave-checklist" TargetMode="External"/><Relationship Id="rId1" Type="http://schemas.openxmlformats.org/officeDocument/2006/relationships/slideLayout" Target="../slideLayouts/slideLayout2.xml"/><Relationship Id="rId6" Type="http://schemas.openxmlformats.org/officeDocument/2006/relationships/hyperlink" Target="http://3030.binaryhammer.com/" TargetMode="External"/><Relationship Id="rId11" Type="http://schemas.openxmlformats.org/officeDocument/2006/relationships/hyperlink" Target="http://distributedpodcast.com/" TargetMode="External"/><Relationship Id="rId5" Type="http://schemas.openxmlformats.org/officeDocument/2006/relationships/hyperlink" Target="https://calendar.sunrise.am/" TargetMode="External"/><Relationship Id="rId10" Type="http://schemas.openxmlformats.org/officeDocument/2006/relationships/hyperlink" Target="http://dotnetrocks.com/" TargetMode="External"/><Relationship Id="rId4" Type="http://schemas.openxmlformats.org/officeDocument/2006/relationships/hyperlink" Target="https://todoist.com/" TargetMode="External"/><Relationship Id="rId9" Type="http://schemas.openxmlformats.org/officeDocument/2006/relationships/hyperlink" Target="http://mtcb.pwop.com/" TargetMode="External"/></Relationships>
</file>

<file path=ppt/slides/_rels/slide57.xml.rels><?xml version="1.0" encoding="UTF-8" standalone="yes"?>
<Relationships xmlns="http://schemas.openxmlformats.org/package/2006/relationships"><Relationship Id="rId13" Type="http://schemas.openxmlformats.org/officeDocument/2006/relationships/hyperlink" Target="http://www.parentfurther.com/resources/enewsletter/e-parenting" TargetMode="External"/><Relationship Id="rId18" Type="http://schemas.openxmlformats.org/officeDocument/2006/relationships/hyperlink" Target="https://www.commonsensemedia.org/privacy-and-internet-safety/how-do-i-protect-my-kids-privacy-online" TargetMode="External"/><Relationship Id="rId26" Type="http://schemas.openxmlformats.org/officeDocument/2006/relationships/hyperlink" Target="http://www2.ed.gov/policy/gen/guid/fpco/ferpa/index.html" TargetMode="External"/><Relationship Id="rId3" Type="http://schemas.openxmlformats.org/officeDocument/2006/relationships/hyperlink" Target="https://www.aap.org/en-us/advocacy-and-policy/aap-health-initiatives/pages/media-and-children.aspx" TargetMode="External"/><Relationship Id="rId21" Type="http://schemas.openxmlformats.org/officeDocument/2006/relationships/hyperlink" Target="http://www.connectsafely.org/wp-content/uploads/snapchat_parents_guide.pdf" TargetMode="External"/><Relationship Id="rId34" Type="http://schemas.openxmlformats.org/officeDocument/2006/relationships/hyperlink" Target="http://www.scratchjr.org/" TargetMode="External"/><Relationship Id="rId7" Type="http://schemas.openxmlformats.org/officeDocument/2006/relationships/hyperlink" Target="http://waldorfpeninsula.org/" TargetMode="External"/><Relationship Id="rId12" Type="http://schemas.openxmlformats.org/officeDocument/2006/relationships/hyperlink" Target="https://www.commonsensemedia.org/" TargetMode="External"/><Relationship Id="rId17" Type="http://schemas.openxmlformats.org/officeDocument/2006/relationships/hyperlink" Target="https://www.commonsensemedia.org/research/zero-to-eight-childrens-media-use-in-america-2013" TargetMode="External"/><Relationship Id="rId25" Type="http://schemas.openxmlformats.org/officeDocument/2006/relationships/hyperlink" Target="http://www.connectsafely.org/wp-content/uploads/sc_cyberbullying.pdf" TargetMode="External"/><Relationship Id="rId33" Type="http://schemas.openxmlformats.org/officeDocument/2006/relationships/hyperlink" Target="https://www.kodable.com/" TargetMode="External"/><Relationship Id="rId2" Type="http://schemas.openxmlformats.org/officeDocument/2006/relationships/hyperlink" Target="http://lifehacker.com/5946947/how-can-i-kid-proof-my-pc-and-gadgets" TargetMode="External"/><Relationship Id="rId16" Type="http://schemas.openxmlformats.org/officeDocument/2006/relationships/hyperlink" Target="https://itunes.apple.com/us/app/kids-media/id504932051?mt=8" TargetMode="External"/><Relationship Id="rId20" Type="http://schemas.openxmlformats.org/officeDocument/2006/relationships/hyperlink" Target="https://www.snapchat.com/safety" TargetMode="External"/><Relationship Id="rId29" Type="http://schemas.openxmlformats.org/officeDocument/2006/relationships/hyperlink" Target="https://itunes.apple.com/us/app/hopscotch-hd/id617098629?mt=8" TargetMode="External"/><Relationship Id="rId1" Type="http://schemas.openxmlformats.org/officeDocument/2006/relationships/slideLayout" Target="../slideLayouts/slideLayout2.xml"/><Relationship Id="rId6" Type="http://schemas.openxmlformats.org/officeDocument/2006/relationships/hyperlink" Target="http://theunboundedspirit.com/why-steve-jobs-didnt-let-his-kids-use-ipads/" TargetMode="External"/><Relationship Id="rId11" Type="http://schemas.openxmlformats.org/officeDocument/2006/relationships/hyperlink" Target="http://www.nytimes.com/2011/10/25/us/screen-time-higher-than-ever-for-children-study-finds.html" TargetMode="External"/><Relationship Id="rId24" Type="http://schemas.openxmlformats.org/officeDocument/2006/relationships/hyperlink" Target="http://www.connectsafely.org/" TargetMode="External"/><Relationship Id="rId32" Type="http://schemas.openxmlformats.org/officeDocument/2006/relationships/hyperlink" Target="https://www.gethopscotch.com/" TargetMode="External"/><Relationship Id="rId5" Type="http://schemas.openxmlformats.org/officeDocument/2006/relationships/hyperlink" Target="http://www.nytimes.com/2014/09/11/fashion/steve-jobs-apple-was-a-low-tech-parent.html" TargetMode="External"/><Relationship Id="rId15" Type="http://schemas.openxmlformats.org/officeDocument/2006/relationships/hyperlink" Target="https://www.parentmap.com/article/are-kids-watching-less-common-sense-media-study-spotlights-screen-time-trends" TargetMode="External"/><Relationship Id="rId23" Type="http://schemas.openxmlformats.org/officeDocument/2006/relationships/hyperlink" Target="http://www.saferinternet.org.uk/" TargetMode="External"/><Relationship Id="rId28" Type="http://schemas.openxmlformats.org/officeDocument/2006/relationships/hyperlink" Target="https://itunes.apple.com/us/app/kodable/id577673067?mt=8" TargetMode="External"/><Relationship Id="rId10" Type="http://schemas.openxmlformats.org/officeDocument/2006/relationships/hyperlink" Target="http://richardfreed.com/wired-child/" TargetMode="External"/><Relationship Id="rId19" Type="http://schemas.openxmlformats.org/officeDocument/2006/relationships/hyperlink" Target="http://www.coppa.org/" TargetMode="External"/><Relationship Id="rId31" Type="http://schemas.openxmlformats.org/officeDocument/2006/relationships/hyperlink" Target="https://scratch.mit.edu/" TargetMode="External"/><Relationship Id="rId4" Type="http://schemas.openxmlformats.org/officeDocument/2006/relationships/hyperlink" Target="http://www.nhlbi.nih.gov/health/educational/wecan/reduce-screen-time/tips-to-reduce-screen-time.htm" TargetMode="External"/><Relationship Id="rId9" Type="http://schemas.openxmlformats.org/officeDocument/2006/relationships/hyperlink" Target="http://www.sensomotorische-integratie.nl/CrisRowan.pdf" TargetMode="External"/><Relationship Id="rId14" Type="http://schemas.openxmlformats.org/officeDocument/2006/relationships/hyperlink" Target="http://www.bluemanateebooks.com/home/digital_playground_data/screen_time_trends.html" TargetMode="External"/><Relationship Id="rId22" Type="http://schemas.openxmlformats.org/officeDocument/2006/relationships/hyperlink" Target="http://www.ikeepsafe.org/" TargetMode="External"/><Relationship Id="rId27" Type="http://schemas.openxmlformats.org/officeDocument/2006/relationships/hyperlink" Target="http://allthingsd.com/20130506/can-these-ipad-apps-teach-your-kid-to-code/" TargetMode="External"/><Relationship Id="rId30" Type="http://schemas.openxmlformats.org/officeDocument/2006/relationships/hyperlink" Target="http://www.edutopia.org/blog/7-apps-teaching-children-coding-anna-adam" TargetMode="External"/><Relationship Id="rId8" Type="http://schemas.openxmlformats.org/officeDocument/2006/relationships/hyperlink" Target="http://www.telegraph.co.uk/education/educationnews/10767878/Infants-unable-to-use-toy-building-blocks-due-to-iPad-addiction.html"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mailto:cognitiveburden@gmail.com" TargetMode="External"/><Relationship Id="rId5" Type="http://schemas.openxmlformats.org/officeDocument/2006/relationships/hyperlink" Target="https://github.com/cognitiveburden" TargetMode="External"/><Relationship Id="rId4" Type="http://schemas.openxmlformats.org/officeDocument/2006/relationships/hyperlink" Target="https://twitter.com/CognitiveBurde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7.jpg"/><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0"/>
            <a:ext cx="9144000" cy="5143500"/>
            <a:chOff x="0" y="0"/>
            <a:chExt cx="7130214" cy="5143500"/>
          </a:xfrm>
        </p:grpSpPr>
        <p:sp>
          <p:nvSpPr>
            <p:cNvPr id="3" name="Rectangle 2"/>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Round Same Side Corner Rectangle 13"/>
          <p:cNvSpPr/>
          <p:nvPr/>
        </p:nvSpPr>
        <p:spPr>
          <a:xfrm rot="16200000">
            <a:off x="4054982" y="-819867"/>
            <a:ext cx="1906642" cy="8268220"/>
          </a:xfrm>
          <a:prstGeom prst="round2SameRect">
            <a:avLst>
              <a:gd name="adj1" fmla="val 50000"/>
              <a:gd name="adj2" fmla="val 0"/>
            </a:avLst>
          </a:prstGeom>
          <a:solidFill>
            <a:schemeClr val="bg1">
              <a:alpha val="93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318984" y="2834720"/>
            <a:ext cx="6007202" cy="724664"/>
          </a:xfrm>
        </p:spPr>
        <p:txBody>
          <a:bodyPr>
            <a:noAutofit/>
          </a:bodyPr>
          <a:lstStyle/>
          <a:p>
            <a:r>
              <a:rPr lang="en-US" sz="4000" dirty="0" smtClean="0"/>
              <a:t>Coding with a Baby</a:t>
            </a:r>
            <a:endParaRPr lang="en-US" sz="4000" dirty="0"/>
          </a:p>
        </p:txBody>
      </p:sp>
      <p:sp>
        <p:nvSpPr>
          <p:cNvPr id="9" name="TextBox 8"/>
          <p:cNvSpPr txBox="1"/>
          <p:nvPr/>
        </p:nvSpPr>
        <p:spPr>
          <a:xfrm>
            <a:off x="2623324" y="3559384"/>
            <a:ext cx="5398521" cy="307766"/>
          </a:xfrm>
          <a:prstGeom prst="rect">
            <a:avLst/>
          </a:prstGeom>
          <a:noFill/>
        </p:spPr>
        <p:txBody>
          <a:bodyPr wrap="square" lIns="91430" tIns="45715" rIns="91430" bIns="45715" rtlCol="0">
            <a:spAutoFit/>
          </a:bodyPr>
          <a:lstStyle/>
          <a:p>
            <a:r>
              <a:rPr lang="en-US" sz="1400" dirty="0" smtClean="0">
                <a:solidFill>
                  <a:schemeClr val="tx1">
                    <a:lumMod val="50000"/>
                    <a:lumOff val="50000"/>
                  </a:schemeClr>
                </a:solidFill>
                <a:latin typeface="Roboto Light"/>
                <a:cs typeface="Roboto Light"/>
              </a:rPr>
              <a:t>Lessons </a:t>
            </a:r>
            <a:r>
              <a:rPr lang="en-US" sz="1400" dirty="0">
                <a:solidFill>
                  <a:schemeClr val="tx1">
                    <a:lumMod val="50000"/>
                    <a:lumOff val="50000"/>
                  </a:schemeClr>
                </a:solidFill>
                <a:latin typeface="Roboto Light"/>
                <a:cs typeface="Roboto Light"/>
              </a:rPr>
              <a:t>learned from a developer with small </a:t>
            </a:r>
            <a:r>
              <a:rPr lang="en-US" sz="1400" dirty="0" smtClean="0">
                <a:solidFill>
                  <a:schemeClr val="tx1">
                    <a:lumMod val="50000"/>
                    <a:lumOff val="50000"/>
                  </a:schemeClr>
                </a:solidFill>
                <a:latin typeface="Roboto Light"/>
                <a:cs typeface="Roboto Light"/>
              </a:rPr>
              <a:t>children</a:t>
            </a:r>
            <a:endParaRPr lang="en-US" sz="1400" dirty="0">
              <a:solidFill>
                <a:schemeClr val="tx1">
                  <a:lumMod val="50000"/>
                  <a:lumOff val="50000"/>
                </a:schemeClr>
              </a:solidFill>
              <a:latin typeface="Roboto Light"/>
              <a:cs typeface="Roboto Light"/>
            </a:endParaRPr>
          </a:p>
        </p:txBody>
      </p:sp>
    </p:spTree>
    <p:extLst>
      <p:ext uri="{BB962C8B-B14F-4D97-AF65-F5344CB8AC3E}">
        <p14:creationId xmlns:p14="http://schemas.microsoft.com/office/powerpoint/2010/main" val="41539196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551557" y="3058738"/>
            <a:ext cx="5228238" cy="724664"/>
          </a:xfrm>
        </p:spPr>
        <p:txBody>
          <a:bodyPr>
            <a:noAutofit/>
          </a:bodyPr>
          <a:lstStyle/>
          <a:p>
            <a:r>
              <a:rPr lang="en-US" sz="4000" dirty="0" smtClean="0">
                <a:solidFill>
                  <a:schemeClr val="bg1"/>
                </a:solidFill>
              </a:rPr>
              <a:t>Having a Baby</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658819"/>
            <a:ext cx="1658342" cy="2024529"/>
            <a:chOff x="935145" y="1852555"/>
            <a:chExt cx="1658342" cy="2024529"/>
          </a:xfrm>
        </p:grpSpPr>
        <p:sp>
          <p:nvSpPr>
            <p:cNvPr id="5" name="Oval 4"/>
            <p:cNvSpPr/>
            <p:nvPr/>
          </p:nvSpPr>
          <p:spPr>
            <a:xfrm>
              <a:off x="935145" y="2133632"/>
              <a:ext cx="1654748" cy="1654748"/>
            </a:xfrm>
            <a:prstGeom prst="ellipse">
              <a:avLst/>
            </a:prstGeom>
            <a:solidFill>
              <a:schemeClr val="bg1"/>
            </a:solidFill>
            <a:ln w="762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6815" y="1852555"/>
              <a:ext cx="1656672" cy="202452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1500" dirty="0">
                  <a:solidFill>
                    <a:schemeClr val="accent2"/>
                  </a:solidFill>
                  <a:latin typeface="baby icons" panose="02000500000000000000" pitchFamily="2" charset="0"/>
                </a:rPr>
                <a:t>&gt;</a:t>
              </a:r>
              <a:endParaRPr lang="en-US" sz="7200" dirty="0">
                <a:solidFill>
                  <a:schemeClr val="accent2"/>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6542405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Pregnancy</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62487"/>
            <a:ext cx="1656672" cy="242982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3800" dirty="0" smtClean="0">
                <a:solidFill>
                  <a:srgbClr val="F4F4F4"/>
                </a:solidFill>
                <a:latin typeface="baby icons" panose="02000500000000000000" pitchFamily="2" charset="0"/>
              </a:rPr>
              <a:t>r</a:t>
            </a:r>
            <a:endParaRPr lang="en-US" sz="6600" dirty="0">
              <a:solidFill>
                <a:srgbClr val="F4F4F4"/>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4168291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2"/>
          <p:cNvSpPr>
            <a:spLocks noGrp="1"/>
          </p:cNvSpPr>
          <p:nvPr>
            <p:ph type="title"/>
          </p:nvPr>
        </p:nvSpPr>
        <p:spPr>
          <a:xfrm>
            <a:off x="969264" y="274320"/>
            <a:ext cx="6528815" cy="422542"/>
          </a:xfrm>
          <a:solidFill>
            <a:schemeClr val="accent2"/>
          </a:solidFill>
          <a:ln>
            <a:solidFill>
              <a:schemeClr val="accent2"/>
            </a:solidFill>
          </a:ln>
        </p:spPr>
        <p:txBody>
          <a:bodyPr>
            <a:normAutofit/>
          </a:bodyPr>
          <a:lstStyle/>
          <a:p>
            <a:r>
              <a:rPr lang="en-US" dirty="0" smtClean="0">
                <a:solidFill>
                  <a:schemeClr val="bg1"/>
                </a:solidFill>
              </a:rPr>
              <a:t>Pregnancy</a:t>
            </a:r>
            <a:endParaRPr lang="en-US" dirty="0">
              <a:solidFill>
                <a:schemeClr val="bg1"/>
              </a:solidFill>
            </a:endParaRPr>
          </a:p>
        </p:txBody>
      </p:sp>
      <p:sp>
        <p:nvSpPr>
          <p:cNvPr id="19" name="Rectangle 18"/>
          <p:cNvSpPr/>
          <p:nvPr/>
        </p:nvSpPr>
        <p:spPr>
          <a:xfrm>
            <a:off x="0"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7498080"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8046720" y="274320"/>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8595360"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 name="Group 22"/>
          <p:cNvGrpSpPr/>
          <p:nvPr/>
        </p:nvGrpSpPr>
        <p:grpSpPr>
          <a:xfrm>
            <a:off x="548641" y="22967"/>
            <a:ext cx="420624" cy="923330"/>
            <a:chOff x="548641" y="157465"/>
            <a:chExt cx="420624" cy="923330"/>
          </a:xfrm>
        </p:grpSpPr>
        <p:sp>
          <p:nvSpPr>
            <p:cNvPr id="24" name="Rectangle 23"/>
            <p:cNvSpPr/>
            <p:nvPr/>
          </p:nvSpPr>
          <p:spPr>
            <a:xfrm>
              <a:off x="548641" y="344810"/>
              <a:ext cx="420624" cy="548640"/>
            </a:xfrm>
            <a:prstGeom prst="rect">
              <a:avLst/>
            </a:prstGeom>
            <a:solidFill>
              <a:schemeClr val="accent2"/>
            </a:solidFill>
            <a:ln>
              <a:solidFill>
                <a:schemeClr val="accent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5" name="Rectangle 24"/>
            <p:cNvSpPr/>
            <p:nvPr/>
          </p:nvSpPr>
          <p:spPr>
            <a:xfrm>
              <a:off x="580058" y="157465"/>
              <a:ext cx="357790" cy="923330"/>
            </a:xfrm>
            <a:prstGeom prst="rect">
              <a:avLst/>
            </a:prstGeom>
            <a:noFill/>
          </p:spPr>
          <p:txBody>
            <a:bodyPr wrap="none" lIns="91440" tIns="45720" rIns="91440" bIns="45720">
              <a:spAutoFit/>
            </a:bodyPr>
            <a:lstStyle/>
            <a:p>
              <a:pPr algn="ctr"/>
              <a:r>
                <a:rPr lang="en-US" sz="5400" b="0" cap="none" spc="0" dirty="0" smtClean="0">
                  <a:ln w="0"/>
                  <a:solidFill>
                    <a:schemeClr val="bg1"/>
                  </a:solidFill>
                  <a:latin typeface="baby icons" panose="02000500000000000000" pitchFamily="2" charset="0"/>
                </a:rPr>
                <a:t>r</a:t>
              </a:r>
              <a:endParaRPr lang="en-US" sz="5400" b="0" cap="none" spc="0" dirty="0">
                <a:ln w="0"/>
                <a:solidFill>
                  <a:schemeClr val="bg1"/>
                </a:solidFill>
                <a:latin typeface="baby icons" panose="02000500000000000000" pitchFamily="2" charset="0"/>
              </a:endParaRPr>
            </a:p>
          </p:txBody>
        </p:sp>
      </p:grpSp>
      <p:grpSp>
        <p:nvGrpSpPr>
          <p:cNvPr id="9" name="Group 8"/>
          <p:cNvGrpSpPr/>
          <p:nvPr/>
        </p:nvGrpSpPr>
        <p:grpSpPr>
          <a:xfrm>
            <a:off x="2862071" y="1200150"/>
            <a:ext cx="2743200" cy="2362259"/>
            <a:chOff x="696005" y="999727"/>
            <a:chExt cx="2743200" cy="2362259"/>
          </a:xfrm>
        </p:grpSpPr>
        <p:sp>
          <p:nvSpPr>
            <p:cNvPr id="30" name="Title 1"/>
            <p:cNvSpPr txBox="1">
              <a:spLocks/>
            </p:cNvSpPr>
            <p:nvPr/>
          </p:nvSpPr>
          <p:spPr>
            <a:xfrm>
              <a:off x="696005" y="3023318"/>
              <a:ext cx="2743200" cy="338668"/>
            </a:xfrm>
            <a:prstGeom prst="rect">
              <a:avLst/>
            </a:prstGeom>
          </p:spPr>
          <p:txBody>
            <a:bodyPr vert="horz" lIns="91430" tIns="45715" rIns="91430" bIns="45715"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800" b="0" dirty="0" smtClean="0"/>
                <a:t>Debuggin</a:t>
              </a:r>
              <a:r>
                <a:rPr lang="en-US" sz="1800" b="0" dirty="0" smtClean="0"/>
                <a:t>g in Production</a:t>
              </a:r>
              <a:endParaRPr lang="en-US" sz="1800" b="0" dirty="0"/>
            </a:p>
          </p:txBody>
        </p:sp>
        <p:grpSp>
          <p:nvGrpSpPr>
            <p:cNvPr id="8" name="Group 7"/>
            <p:cNvGrpSpPr/>
            <p:nvPr/>
          </p:nvGrpSpPr>
          <p:grpSpPr>
            <a:xfrm>
              <a:off x="1143000" y="999727"/>
              <a:ext cx="1849211" cy="1849211"/>
              <a:chOff x="449489" y="895350"/>
              <a:chExt cx="1849211" cy="1849211"/>
            </a:xfrm>
          </p:grpSpPr>
          <p:sp>
            <p:nvSpPr>
              <p:cNvPr id="3" name="Oval 2"/>
              <p:cNvSpPr/>
              <p:nvPr/>
            </p:nvSpPr>
            <p:spPr>
              <a:xfrm>
                <a:off x="449489" y="895350"/>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3" name="Oval 32"/>
              <p:cNvSpPr/>
              <p:nvPr/>
            </p:nvSpPr>
            <p:spPr>
              <a:xfrm>
                <a:off x="559884" y="1005746"/>
                <a:ext cx="1628420" cy="1628418"/>
              </a:xfrm>
              <a:prstGeom prst="ellipse">
                <a:avLst/>
              </a:prstGeom>
              <a:noFill/>
              <a:ln w="76200" cmpd="sng">
                <a:solidFill>
                  <a:schemeClr val="accent2"/>
                </a:solidFill>
                <a:prstDash val="solid"/>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7" name="Group 6"/>
              <p:cNvGrpSpPr/>
              <p:nvPr/>
            </p:nvGrpSpPr>
            <p:grpSpPr>
              <a:xfrm>
                <a:off x="545758" y="1144981"/>
                <a:ext cx="1656672" cy="1349948"/>
                <a:chOff x="2818438" y="2647950"/>
                <a:chExt cx="1656672" cy="1349948"/>
              </a:xfrm>
            </p:grpSpPr>
            <p:sp>
              <p:nvSpPr>
                <p:cNvPr id="26" name="Oval 25"/>
                <p:cNvSpPr/>
                <p:nvPr/>
              </p:nvSpPr>
              <p:spPr>
                <a:xfrm>
                  <a:off x="2971800" y="2647950"/>
                  <a:ext cx="1349948" cy="134994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7" name="Shape 8841"/>
                <p:cNvSpPr/>
                <p:nvPr/>
              </p:nvSpPr>
              <p:spPr>
                <a:xfrm>
                  <a:off x="2818438" y="2742033"/>
                  <a:ext cx="1656672" cy="116178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bg1"/>
                      </a:solidFill>
                    </a:rPr>
                    <a:t></a:t>
                  </a:r>
                </a:p>
              </p:txBody>
            </p:sp>
          </p:grpSp>
        </p:grpSp>
      </p:grpSp>
    </p:spTree>
    <p:extLst>
      <p:ext uri="{BB962C8B-B14F-4D97-AF65-F5344CB8AC3E}">
        <p14:creationId xmlns:p14="http://schemas.microsoft.com/office/powerpoint/2010/main" val="6130352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69264" y="274320"/>
            <a:ext cx="6528815" cy="422542"/>
          </a:xfrm>
          <a:solidFill>
            <a:schemeClr val="accent2"/>
          </a:solidFill>
          <a:ln>
            <a:solidFill>
              <a:schemeClr val="accent2"/>
            </a:solidFill>
          </a:ln>
        </p:spPr>
        <p:txBody>
          <a:bodyPr>
            <a:normAutofit/>
          </a:bodyPr>
          <a:lstStyle/>
          <a:p>
            <a:r>
              <a:rPr lang="en-US" dirty="0" smtClean="0">
                <a:solidFill>
                  <a:schemeClr val="bg1"/>
                </a:solidFill>
              </a:rPr>
              <a:t>Pregnancy</a:t>
            </a:r>
            <a:endParaRPr lang="en-US" dirty="0">
              <a:solidFill>
                <a:schemeClr val="bg1"/>
              </a:solidFill>
            </a:endParaRPr>
          </a:p>
        </p:txBody>
      </p:sp>
      <p:sp>
        <p:nvSpPr>
          <p:cNvPr id="6" name="Rectangle 5"/>
          <p:cNvSpPr/>
          <p:nvPr/>
        </p:nvSpPr>
        <p:spPr>
          <a:xfrm>
            <a:off x="0"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498080"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8046720" y="274320"/>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8595360"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Group 4"/>
          <p:cNvGrpSpPr/>
          <p:nvPr/>
        </p:nvGrpSpPr>
        <p:grpSpPr>
          <a:xfrm>
            <a:off x="548641" y="22967"/>
            <a:ext cx="420624" cy="923330"/>
            <a:chOff x="548641" y="157465"/>
            <a:chExt cx="420624" cy="923330"/>
          </a:xfrm>
        </p:grpSpPr>
        <p:sp>
          <p:nvSpPr>
            <p:cNvPr id="12" name="Rectangle 11"/>
            <p:cNvSpPr/>
            <p:nvPr/>
          </p:nvSpPr>
          <p:spPr>
            <a:xfrm>
              <a:off x="548641" y="344810"/>
              <a:ext cx="420624" cy="548640"/>
            </a:xfrm>
            <a:prstGeom prst="rect">
              <a:avLst/>
            </a:prstGeom>
            <a:solidFill>
              <a:schemeClr val="accent2"/>
            </a:solidFill>
            <a:ln>
              <a:solidFill>
                <a:schemeClr val="accent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 name="Rectangle 13"/>
            <p:cNvSpPr/>
            <p:nvPr/>
          </p:nvSpPr>
          <p:spPr>
            <a:xfrm>
              <a:off x="580058" y="157465"/>
              <a:ext cx="357790" cy="923330"/>
            </a:xfrm>
            <a:prstGeom prst="rect">
              <a:avLst/>
            </a:prstGeom>
            <a:noFill/>
          </p:spPr>
          <p:txBody>
            <a:bodyPr wrap="none" lIns="91440" tIns="45720" rIns="91440" bIns="45720">
              <a:spAutoFit/>
            </a:bodyPr>
            <a:lstStyle/>
            <a:p>
              <a:pPr algn="ctr"/>
              <a:r>
                <a:rPr lang="en-US" sz="5400" b="0" cap="none" spc="0" dirty="0" smtClean="0">
                  <a:ln w="0"/>
                  <a:solidFill>
                    <a:schemeClr val="bg1"/>
                  </a:solidFill>
                  <a:latin typeface="baby icons" panose="02000500000000000000" pitchFamily="2" charset="0"/>
                </a:rPr>
                <a:t>r</a:t>
              </a:r>
              <a:endParaRPr lang="en-US" sz="5400" b="0" cap="none" spc="0" dirty="0">
                <a:ln w="0"/>
                <a:solidFill>
                  <a:schemeClr val="bg1"/>
                </a:solidFill>
                <a:latin typeface="baby icons" panose="02000500000000000000" pitchFamily="2" charset="0"/>
              </a:endParaRPr>
            </a:p>
          </p:txBody>
        </p:sp>
      </p:grpSp>
      <p:grpSp>
        <p:nvGrpSpPr>
          <p:cNvPr id="109" name="Group 108"/>
          <p:cNvGrpSpPr/>
          <p:nvPr/>
        </p:nvGrpSpPr>
        <p:grpSpPr>
          <a:xfrm>
            <a:off x="714693" y="1114182"/>
            <a:ext cx="1085066" cy="1507699"/>
            <a:chOff x="1276304" y="1114184"/>
            <a:chExt cx="1085066" cy="1507699"/>
          </a:xfrm>
        </p:grpSpPr>
        <p:sp>
          <p:nvSpPr>
            <p:cNvPr id="96" name="TextBox 95"/>
            <p:cNvSpPr txBox="1"/>
            <p:nvPr/>
          </p:nvSpPr>
          <p:spPr>
            <a:xfrm>
              <a:off x="1276304" y="2305689"/>
              <a:ext cx="1085066" cy="316194"/>
            </a:xfrm>
            <a:prstGeom prst="rect">
              <a:avLst/>
            </a:prstGeom>
          </p:spPr>
          <p:txBody>
            <a:bodyPr vert="horz" wrap="square" lIns="91430" tIns="45715" rIns="91430" bIns="45715" rtlCol="0" anchor="ctr">
              <a:noAutofit/>
            </a:bodyPr>
            <a:lstStyle/>
            <a:p>
              <a:pPr algn="ctr"/>
              <a:r>
                <a:rPr lang="en-US" sz="1100" dirty="0" smtClean="0">
                  <a:solidFill>
                    <a:schemeClr val="tx2">
                      <a:lumMod val="50000"/>
                    </a:schemeClr>
                  </a:solidFill>
                  <a:latin typeface="Roboto Light" panose="02000000000000000000" pitchFamily="2" charset="0"/>
                  <a:ea typeface="Roboto Light" panose="02000000000000000000" pitchFamily="2" charset="0"/>
                </a:rPr>
                <a:t>My Pregnancy Today</a:t>
              </a:r>
            </a:p>
          </p:txBody>
        </p:sp>
        <p:grpSp>
          <p:nvGrpSpPr>
            <p:cNvPr id="100" name="Group 99"/>
            <p:cNvGrpSpPr/>
            <p:nvPr/>
          </p:nvGrpSpPr>
          <p:grpSpPr>
            <a:xfrm>
              <a:off x="1288374" y="1114184"/>
              <a:ext cx="1060649" cy="1184197"/>
              <a:chOff x="1288374" y="1114184"/>
              <a:chExt cx="1060649" cy="1184197"/>
            </a:xfrm>
          </p:grpSpPr>
          <p:sp>
            <p:nvSpPr>
              <p:cNvPr id="59" name="Shape 148"/>
              <p:cNvSpPr/>
              <p:nvPr/>
            </p:nvSpPr>
            <p:spPr>
              <a:xfrm>
                <a:off x="1288374" y="1114184"/>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8490" y="1377210"/>
                <a:ext cx="640080" cy="640080"/>
              </a:xfrm>
              <a:prstGeom prst="rect">
                <a:avLst/>
              </a:prstGeom>
            </p:spPr>
          </p:pic>
          <p:sp>
            <p:nvSpPr>
              <p:cNvPr id="62" name="Shape 148"/>
              <p:cNvSpPr/>
              <p:nvPr/>
            </p:nvSpPr>
            <p:spPr>
              <a:xfrm>
                <a:off x="1396605" y="1225436"/>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grpSp>
        <p:nvGrpSpPr>
          <p:cNvPr id="110" name="Group 109"/>
          <p:cNvGrpSpPr/>
          <p:nvPr/>
        </p:nvGrpSpPr>
        <p:grpSpPr>
          <a:xfrm>
            <a:off x="3842202" y="2729588"/>
            <a:ext cx="1085066" cy="1500391"/>
            <a:chOff x="2336771" y="2800991"/>
            <a:chExt cx="1085066" cy="1500391"/>
          </a:xfrm>
        </p:grpSpPr>
        <p:sp>
          <p:nvSpPr>
            <p:cNvPr id="93" name="TextBox 92"/>
            <p:cNvSpPr txBox="1"/>
            <p:nvPr/>
          </p:nvSpPr>
          <p:spPr>
            <a:xfrm>
              <a:off x="2336771" y="3985188"/>
              <a:ext cx="1085066" cy="316194"/>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sz="1100" dirty="0"/>
                <a:t>Baby Names </a:t>
              </a:r>
              <a:r>
                <a:rPr lang="en-US" sz="1100" dirty="0" smtClean="0"/>
                <a:t>!!</a:t>
              </a:r>
              <a:endParaRPr lang="en-US" sz="1100" dirty="0"/>
            </a:p>
          </p:txBody>
        </p:sp>
        <p:grpSp>
          <p:nvGrpSpPr>
            <p:cNvPr id="105" name="Group 104"/>
            <p:cNvGrpSpPr/>
            <p:nvPr/>
          </p:nvGrpSpPr>
          <p:grpSpPr>
            <a:xfrm>
              <a:off x="2349299" y="2800991"/>
              <a:ext cx="1060649" cy="1184197"/>
              <a:chOff x="2349299" y="2800991"/>
              <a:chExt cx="1060649" cy="1184197"/>
            </a:xfrm>
          </p:grpSpPr>
          <p:sp>
            <p:nvSpPr>
              <p:cNvPr id="70" name="Shape 148"/>
              <p:cNvSpPr/>
              <p:nvPr/>
            </p:nvSpPr>
            <p:spPr>
              <a:xfrm>
                <a:off x="2349299" y="2800991"/>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1334" y="3080653"/>
                <a:ext cx="640080" cy="640080"/>
              </a:xfrm>
              <a:prstGeom prst="rect">
                <a:avLst/>
              </a:prstGeom>
            </p:spPr>
          </p:pic>
          <p:sp>
            <p:nvSpPr>
              <p:cNvPr id="69" name="Shape 148"/>
              <p:cNvSpPr/>
              <p:nvPr/>
            </p:nvSpPr>
            <p:spPr>
              <a:xfrm>
                <a:off x="2454033" y="2902481"/>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grpSp>
        <p:nvGrpSpPr>
          <p:cNvPr id="106" name="Group 105"/>
          <p:cNvGrpSpPr/>
          <p:nvPr/>
        </p:nvGrpSpPr>
        <p:grpSpPr>
          <a:xfrm>
            <a:off x="5852795" y="2729588"/>
            <a:ext cx="1466034" cy="1482766"/>
            <a:chOff x="4266038" y="2800260"/>
            <a:chExt cx="1466034" cy="1482766"/>
          </a:xfrm>
        </p:grpSpPr>
        <p:sp>
          <p:nvSpPr>
            <p:cNvPr id="73" name="Shape 148"/>
            <p:cNvSpPr/>
            <p:nvPr/>
          </p:nvSpPr>
          <p:spPr>
            <a:xfrm>
              <a:off x="4468411" y="2800260"/>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94" name="TextBox 93"/>
            <p:cNvSpPr txBox="1"/>
            <p:nvPr/>
          </p:nvSpPr>
          <p:spPr>
            <a:xfrm>
              <a:off x="4266038" y="3978247"/>
              <a:ext cx="1466034" cy="304779"/>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sz="1100" dirty="0" smtClean="0"/>
                <a:t>Baby Bookie</a:t>
              </a:r>
              <a:endParaRPr lang="en-US" sz="1100"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9666" y="3053512"/>
              <a:ext cx="640080" cy="640080"/>
            </a:xfrm>
            <a:prstGeom prst="rect">
              <a:avLst/>
            </a:prstGeom>
          </p:spPr>
        </p:pic>
        <p:sp>
          <p:nvSpPr>
            <p:cNvPr id="75" name="Shape 148"/>
            <p:cNvSpPr/>
            <p:nvPr/>
          </p:nvSpPr>
          <p:spPr>
            <a:xfrm>
              <a:off x="4580287" y="2932921"/>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108" name="Group 107"/>
          <p:cNvGrpSpPr/>
          <p:nvPr/>
        </p:nvGrpSpPr>
        <p:grpSpPr>
          <a:xfrm>
            <a:off x="2600281" y="1114182"/>
            <a:ext cx="1391832" cy="1507700"/>
            <a:chOff x="3241288" y="1114183"/>
            <a:chExt cx="1391832" cy="1507700"/>
          </a:xfrm>
        </p:grpSpPr>
        <p:sp>
          <p:nvSpPr>
            <p:cNvPr id="97" name="TextBox 96"/>
            <p:cNvSpPr txBox="1"/>
            <p:nvPr/>
          </p:nvSpPr>
          <p:spPr>
            <a:xfrm>
              <a:off x="3241288" y="2305689"/>
              <a:ext cx="1391832" cy="316194"/>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sz="1100" dirty="0" smtClean="0"/>
                <a:t>Pregnancy Weight Calculator</a:t>
              </a:r>
              <a:endParaRPr lang="en-US" sz="1100" dirty="0"/>
            </a:p>
          </p:txBody>
        </p:sp>
        <p:grpSp>
          <p:nvGrpSpPr>
            <p:cNvPr id="101" name="Group 100"/>
            <p:cNvGrpSpPr/>
            <p:nvPr/>
          </p:nvGrpSpPr>
          <p:grpSpPr>
            <a:xfrm>
              <a:off x="3407762" y="1114183"/>
              <a:ext cx="1060649" cy="1184197"/>
              <a:chOff x="3407762" y="1114183"/>
              <a:chExt cx="1060649" cy="1184197"/>
            </a:xfrm>
          </p:grpSpPr>
          <p:sp>
            <p:nvSpPr>
              <p:cNvPr id="77" name="Shape 148"/>
              <p:cNvSpPr/>
              <p:nvPr/>
            </p:nvSpPr>
            <p:spPr>
              <a:xfrm>
                <a:off x="3407762" y="1114183"/>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12350" y="1386240"/>
                <a:ext cx="640080" cy="640080"/>
              </a:xfrm>
              <a:prstGeom prst="rect">
                <a:avLst/>
              </a:prstGeom>
            </p:spPr>
          </p:pic>
          <p:sp>
            <p:nvSpPr>
              <p:cNvPr id="79" name="Shape 148"/>
              <p:cNvSpPr/>
              <p:nvPr/>
            </p:nvSpPr>
            <p:spPr>
              <a:xfrm>
                <a:off x="3519638" y="1246844"/>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grpSp>
        <p:nvGrpSpPr>
          <p:cNvPr id="103" name="Group 102"/>
          <p:cNvGrpSpPr/>
          <p:nvPr/>
        </p:nvGrpSpPr>
        <p:grpSpPr>
          <a:xfrm>
            <a:off x="7144534" y="1114182"/>
            <a:ext cx="1085066" cy="1507701"/>
            <a:chOff x="7627976" y="1114182"/>
            <a:chExt cx="1085066" cy="1507701"/>
          </a:xfrm>
        </p:grpSpPr>
        <p:sp>
          <p:nvSpPr>
            <p:cNvPr id="85" name="Shape 148"/>
            <p:cNvSpPr/>
            <p:nvPr/>
          </p:nvSpPr>
          <p:spPr>
            <a:xfrm>
              <a:off x="7645986" y="1114182"/>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99" name="TextBox 98"/>
            <p:cNvSpPr txBox="1"/>
            <p:nvPr/>
          </p:nvSpPr>
          <p:spPr>
            <a:xfrm>
              <a:off x="7627976" y="2305689"/>
              <a:ext cx="1085066" cy="316194"/>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sz="1100" dirty="0" smtClean="0"/>
                <a:t>Baby Kicks Monitor</a:t>
              </a:r>
              <a:endParaRPr lang="en-US" sz="1100" dirty="0"/>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50469" y="1386240"/>
              <a:ext cx="640080" cy="640080"/>
            </a:xfrm>
            <a:prstGeom prst="rect">
              <a:avLst/>
            </a:prstGeom>
          </p:spPr>
        </p:pic>
        <p:sp>
          <p:nvSpPr>
            <p:cNvPr id="86" name="Shape 148"/>
            <p:cNvSpPr/>
            <p:nvPr/>
          </p:nvSpPr>
          <p:spPr>
            <a:xfrm>
              <a:off x="7757862" y="124684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107" name="Group 106"/>
          <p:cNvGrpSpPr/>
          <p:nvPr/>
        </p:nvGrpSpPr>
        <p:grpSpPr>
          <a:xfrm>
            <a:off x="4792635" y="1114182"/>
            <a:ext cx="1551378" cy="1507701"/>
            <a:chOff x="5281509" y="1114182"/>
            <a:chExt cx="1551378" cy="1507701"/>
          </a:xfrm>
        </p:grpSpPr>
        <p:sp>
          <p:nvSpPr>
            <p:cNvPr id="98" name="TextBox 97"/>
            <p:cNvSpPr txBox="1"/>
            <p:nvPr/>
          </p:nvSpPr>
          <p:spPr>
            <a:xfrm>
              <a:off x="5281509" y="2305689"/>
              <a:ext cx="1551378" cy="316194"/>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sz="1100" dirty="0" smtClean="0"/>
                <a:t>Full Term – Labor Contraction Timer</a:t>
              </a:r>
              <a:endParaRPr lang="en-US" sz="1100" dirty="0"/>
            </a:p>
          </p:txBody>
        </p:sp>
        <p:grpSp>
          <p:nvGrpSpPr>
            <p:cNvPr id="102" name="Group 101"/>
            <p:cNvGrpSpPr/>
            <p:nvPr/>
          </p:nvGrpSpPr>
          <p:grpSpPr>
            <a:xfrm>
              <a:off x="5526874" y="1114182"/>
              <a:ext cx="1060649" cy="1184197"/>
              <a:chOff x="5526874" y="1114182"/>
              <a:chExt cx="1060649" cy="1184197"/>
            </a:xfrm>
          </p:grpSpPr>
          <p:sp>
            <p:nvSpPr>
              <p:cNvPr id="89" name="Shape 148"/>
              <p:cNvSpPr/>
              <p:nvPr/>
            </p:nvSpPr>
            <p:spPr>
              <a:xfrm>
                <a:off x="5526874" y="1114182"/>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37158" y="1386240"/>
                <a:ext cx="640080" cy="640080"/>
              </a:xfrm>
              <a:prstGeom prst="rect">
                <a:avLst/>
              </a:prstGeom>
            </p:spPr>
          </p:pic>
          <p:sp>
            <p:nvSpPr>
              <p:cNvPr id="91" name="Shape 148"/>
              <p:cNvSpPr/>
              <p:nvPr/>
            </p:nvSpPr>
            <p:spPr>
              <a:xfrm>
                <a:off x="5635273" y="1235209"/>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grpSp>
        <p:nvGrpSpPr>
          <p:cNvPr id="104" name="Group 103"/>
          <p:cNvGrpSpPr/>
          <p:nvPr/>
        </p:nvGrpSpPr>
        <p:grpSpPr>
          <a:xfrm>
            <a:off x="1831610" y="2729588"/>
            <a:ext cx="1085066" cy="1493449"/>
            <a:chOff x="219239" y="2800992"/>
            <a:chExt cx="1085066" cy="1493449"/>
          </a:xfrm>
        </p:grpSpPr>
        <p:sp>
          <p:nvSpPr>
            <p:cNvPr id="64" name="Shape 148"/>
            <p:cNvSpPr/>
            <p:nvPr/>
          </p:nvSpPr>
          <p:spPr>
            <a:xfrm>
              <a:off x="230187" y="2800992"/>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92" name="TextBox 91"/>
            <p:cNvSpPr txBox="1"/>
            <p:nvPr/>
          </p:nvSpPr>
          <p:spPr>
            <a:xfrm>
              <a:off x="219239" y="3978247"/>
              <a:ext cx="1085066" cy="316194"/>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sz="1100" dirty="0" err="1" smtClean="0"/>
                <a:t>BabyList</a:t>
              </a:r>
              <a:r>
                <a:rPr lang="en-US" sz="1100" dirty="0" smtClean="0"/>
                <a:t> Baby Registry</a:t>
              </a:r>
              <a:endParaRPr lang="en-US" sz="1100" dirty="0"/>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4922" y="3072317"/>
              <a:ext cx="640080" cy="640080"/>
            </a:xfrm>
            <a:prstGeom prst="rect">
              <a:avLst/>
            </a:prstGeom>
          </p:spPr>
        </p:pic>
        <p:sp>
          <p:nvSpPr>
            <p:cNvPr id="66" name="Shape 148"/>
            <p:cNvSpPr/>
            <p:nvPr/>
          </p:nvSpPr>
          <p:spPr>
            <a:xfrm>
              <a:off x="338419" y="2923434"/>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noFill/>
            <a:ln w="76200" cmpd="sng">
              <a:solidFill>
                <a:schemeClr val="tx2"/>
              </a:solidFill>
              <a:prstDash val="solid"/>
              <a:miter lim="400000"/>
            </a:ln>
          </p:spPr>
          <p:txBody>
            <a:bodyPr lIns="0" tIns="0" rIns="0" bIns="0" anchor="ctr"/>
            <a:lstStyle/>
            <a:p>
              <a:pPr lvl="0">
                <a:defRPr sz="2400"/>
              </a:pPr>
              <a:endParaRPr/>
            </a:p>
          </p:txBody>
        </p:sp>
      </p:grpSp>
    </p:spTree>
    <p:extLst>
      <p:ext uri="{BB962C8B-B14F-4D97-AF65-F5344CB8AC3E}">
        <p14:creationId xmlns:p14="http://schemas.microsoft.com/office/powerpoint/2010/main" val="16950581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The Delivery</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31444"/>
            <a:ext cx="1656672" cy="204195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1500" dirty="0">
                <a:solidFill>
                  <a:srgbClr val="F4F4F4"/>
                </a:solidFill>
                <a:latin typeface="baby icons" panose="02000500000000000000" pitchFamily="2" charset="0"/>
              </a:rPr>
              <a:t>t</a:t>
            </a:r>
            <a:endParaRPr lang="en-US" sz="6600" dirty="0">
              <a:solidFill>
                <a:srgbClr val="F4F4F4"/>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TextBox 7"/>
          <p:cNvSpPr txBox="1"/>
          <p:nvPr/>
        </p:nvSpPr>
        <p:spPr>
          <a:xfrm>
            <a:off x="600075" y="3533775"/>
            <a:ext cx="7877175" cy="369332"/>
          </a:xfrm>
          <a:prstGeom prst="rect">
            <a:avLst/>
          </a:prstGeom>
          <a:noFill/>
        </p:spPr>
        <p:txBody>
          <a:bodyPr wrap="square" rtlCol="0">
            <a:spAutoFit/>
          </a:bodyPr>
          <a:lstStyle/>
          <a:p>
            <a:r>
              <a:rPr lang="en-US" dirty="0">
                <a:solidFill>
                  <a:schemeClr val="accent3"/>
                </a:solidFill>
              </a:rPr>
              <a:t>TODO: Find appropriate picture of delivery maybe of me</a:t>
            </a:r>
            <a:r>
              <a:rPr lang="en-US" dirty="0" smtClean="0">
                <a:solidFill>
                  <a:schemeClr val="accent3"/>
                </a:solidFill>
              </a:rPr>
              <a:t>?</a:t>
            </a:r>
            <a:endParaRPr lang="en-US" dirty="0">
              <a:solidFill>
                <a:schemeClr val="accent3"/>
              </a:solidFill>
            </a:endParaRPr>
          </a:p>
        </p:txBody>
      </p:sp>
    </p:spTree>
    <p:extLst>
      <p:ext uri="{BB962C8B-B14F-4D97-AF65-F5344CB8AC3E}">
        <p14:creationId xmlns:p14="http://schemas.microsoft.com/office/powerpoint/2010/main" val="9093215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9" name="Group 138"/>
          <p:cNvGrpSpPr/>
          <p:nvPr/>
        </p:nvGrpSpPr>
        <p:grpSpPr>
          <a:xfrm>
            <a:off x="561801" y="1302038"/>
            <a:ext cx="1177853" cy="2281278"/>
            <a:chOff x="409401" y="1527049"/>
            <a:chExt cx="1177853" cy="2281278"/>
          </a:xfrm>
        </p:grpSpPr>
        <p:grpSp>
          <p:nvGrpSpPr>
            <p:cNvPr id="70" name="Group 69"/>
            <p:cNvGrpSpPr/>
            <p:nvPr/>
          </p:nvGrpSpPr>
          <p:grpSpPr>
            <a:xfrm>
              <a:off x="409401" y="1527049"/>
              <a:ext cx="1177853" cy="2281278"/>
              <a:chOff x="415594" y="1939824"/>
              <a:chExt cx="1177853" cy="2281278"/>
            </a:xfrm>
          </p:grpSpPr>
          <p:grpSp>
            <p:nvGrpSpPr>
              <p:cNvPr id="71" name="Group 70"/>
              <p:cNvGrpSpPr/>
              <p:nvPr/>
            </p:nvGrpSpPr>
            <p:grpSpPr>
              <a:xfrm>
                <a:off x="415594" y="1939824"/>
                <a:ext cx="1177853" cy="2057502"/>
                <a:chOff x="4377817" y="1522633"/>
                <a:chExt cx="4275451" cy="7468459"/>
              </a:xfrm>
            </p:grpSpPr>
            <p:sp>
              <p:nvSpPr>
                <p:cNvPr id="75"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395B"/>
                </a:solidFill>
                <a:ln w="6350" cmpd="sng">
                  <a:noFill/>
                  <a:miter lim="400000"/>
                </a:ln>
              </p:spPr>
              <p:txBody>
                <a:bodyPr lIns="0" tIns="0" rIns="0" bIns="0" anchor="ctr"/>
                <a:lstStyle/>
                <a:p>
                  <a:pPr lvl="0">
                    <a:defRPr sz="2400">
                      <a:solidFill>
                        <a:srgbClr val="FFFFFF"/>
                      </a:solidFill>
                    </a:defRPr>
                  </a:pPr>
                  <a:endParaRPr/>
                </a:p>
              </p:txBody>
            </p:sp>
            <p:grpSp>
              <p:nvGrpSpPr>
                <p:cNvPr id="76" name="Group 75"/>
                <p:cNvGrpSpPr/>
                <p:nvPr/>
              </p:nvGrpSpPr>
              <p:grpSpPr>
                <a:xfrm>
                  <a:off x="4377817" y="1522633"/>
                  <a:ext cx="4275451" cy="7175687"/>
                  <a:chOff x="4377817" y="1522633"/>
                  <a:chExt cx="4275451" cy="7175687"/>
                </a:xfrm>
              </p:grpSpPr>
              <p:sp>
                <p:nvSpPr>
                  <p:cNvPr id="77"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1"/>
                  </a:solidFill>
                  <a:ln w="6350" cmpd="sng">
                    <a:noFill/>
                    <a:miter lim="400000"/>
                  </a:ln>
                </p:spPr>
                <p:txBody>
                  <a:bodyPr lIns="50800" tIns="50800" rIns="50800" bIns="50800" anchor="ctr"/>
                  <a:lstStyle/>
                  <a:p>
                    <a:pPr lvl="0">
                      <a:defRPr sz="2400"/>
                    </a:pPr>
                    <a:endParaRPr/>
                  </a:p>
                </p:txBody>
              </p:sp>
              <p:sp>
                <p:nvSpPr>
                  <p:cNvPr id="7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1"/>
                  </a:solidFill>
                  <a:ln w="6350" cmpd="sng">
                    <a:noFill/>
                    <a:miter lim="400000"/>
                  </a:ln>
                </p:spPr>
                <p:txBody>
                  <a:bodyPr lIns="50800" tIns="50800" rIns="50800" bIns="50800" anchor="ctr"/>
                  <a:lstStyle/>
                  <a:p>
                    <a:pPr lvl="0">
                      <a:defRPr sz="2400"/>
                    </a:pPr>
                    <a:endParaRPr/>
                  </a:p>
                </p:txBody>
              </p:sp>
              <p:sp>
                <p:nvSpPr>
                  <p:cNvPr id="79" name="Shape 929"/>
                  <p:cNvSpPr/>
                  <p:nvPr/>
                </p:nvSpPr>
                <p:spPr>
                  <a:xfrm>
                    <a:off x="5600031" y="6626726"/>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80" name="Shape 930"/>
                  <p:cNvSpPr/>
                  <p:nvPr/>
                </p:nvSpPr>
                <p:spPr>
                  <a:xfrm>
                    <a:off x="5600031" y="7123020"/>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81" name="Shape 931"/>
                  <p:cNvSpPr/>
                  <p:nvPr/>
                </p:nvSpPr>
                <p:spPr>
                  <a:xfrm>
                    <a:off x="5600031" y="7619314"/>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82" name="Shape 932"/>
                  <p:cNvSpPr/>
                  <p:nvPr/>
                </p:nvSpPr>
                <p:spPr>
                  <a:xfrm>
                    <a:off x="5865436" y="8109953"/>
                    <a:ext cx="1273928" cy="588367"/>
                  </a:xfrm>
                  <a:prstGeom prst="roundRect">
                    <a:avLst>
                      <a:gd name="adj" fmla="val 40675"/>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grpSp>
          </p:grpSp>
          <p:sp>
            <p:nvSpPr>
              <p:cNvPr id="73" name="Title 1"/>
              <p:cNvSpPr txBox="1">
                <a:spLocks/>
              </p:cNvSpPr>
              <p:nvPr/>
            </p:nvSpPr>
            <p:spPr>
              <a:xfrm>
                <a:off x="427464" y="3753127"/>
                <a:ext cx="1146867"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Entertainment</a:t>
                </a:r>
                <a:endParaRPr lang="en-US" sz="1200" b="0" dirty="0"/>
              </a:p>
            </p:txBody>
          </p:sp>
        </p:grpSp>
        <p:sp>
          <p:nvSpPr>
            <p:cNvPr id="8" name="Rectangle 7"/>
            <p:cNvSpPr/>
            <p:nvPr/>
          </p:nvSpPr>
          <p:spPr>
            <a:xfrm>
              <a:off x="531277" y="1553087"/>
              <a:ext cx="926857" cy="923330"/>
            </a:xfrm>
            <a:prstGeom prst="rect">
              <a:avLst/>
            </a:prstGeom>
            <a:noFill/>
          </p:spPr>
          <p:txBody>
            <a:bodyPr wrap="none" lIns="91440" tIns="45720" rIns="91440" bIns="45720">
              <a:spAutoFit/>
            </a:bodyPr>
            <a:lstStyle/>
            <a:p>
              <a:pPr algn="ctr"/>
              <a:r>
                <a:rPr lang="en-US" sz="5400"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grpSp>
        <p:nvGrpSpPr>
          <p:cNvPr id="138" name="Group 137"/>
          <p:cNvGrpSpPr/>
          <p:nvPr/>
        </p:nvGrpSpPr>
        <p:grpSpPr>
          <a:xfrm>
            <a:off x="2740941" y="1302038"/>
            <a:ext cx="1177853" cy="2278748"/>
            <a:chOff x="2134762" y="1525598"/>
            <a:chExt cx="1177853" cy="2278748"/>
          </a:xfrm>
        </p:grpSpPr>
        <p:grpSp>
          <p:nvGrpSpPr>
            <p:cNvPr id="85" name="Group 84"/>
            <p:cNvGrpSpPr/>
            <p:nvPr/>
          </p:nvGrpSpPr>
          <p:grpSpPr>
            <a:xfrm>
              <a:off x="2134762" y="1525598"/>
              <a:ext cx="1177853" cy="2278748"/>
              <a:chOff x="415594" y="1939824"/>
              <a:chExt cx="1177853" cy="2278748"/>
            </a:xfrm>
          </p:grpSpPr>
          <p:grpSp>
            <p:nvGrpSpPr>
              <p:cNvPr id="86" name="Group 85"/>
              <p:cNvGrpSpPr/>
              <p:nvPr/>
            </p:nvGrpSpPr>
            <p:grpSpPr>
              <a:xfrm>
                <a:off x="415594" y="1939824"/>
                <a:ext cx="1177853" cy="2057502"/>
                <a:chOff x="4377817" y="1522633"/>
                <a:chExt cx="4275451" cy="7468459"/>
              </a:xfrm>
            </p:grpSpPr>
            <p:sp>
              <p:nvSpPr>
                <p:cNvPr id="90"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6350" cmpd="sng">
                  <a:noFill/>
                  <a:miter lim="400000"/>
                </a:ln>
              </p:spPr>
              <p:txBody>
                <a:bodyPr lIns="0" tIns="0" rIns="0" bIns="0" anchor="ctr"/>
                <a:lstStyle/>
                <a:p>
                  <a:pPr lvl="0">
                    <a:defRPr sz="2400">
                      <a:solidFill>
                        <a:srgbClr val="FFFFFF"/>
                      </a:solidFill>
                    </a:defRPr>
                  </a:pPr>
                  <a:endParaRPr/>
                </a:p>
              </p:txBody>
            </p:sp>
            <p:grpSp>
              <p:nvGrpSpPr>
                <p:cNvPr id="91" name="Group 90"/>
                <p:cNvGrpSpPr/>
                <p:nvPr/>
              </p:nvGrpSpPr>
              <p:grpSpPr>
                <a:xfrm>
                  <a:off x="4377817" y="1522633"/>
                  <a:ext cx="4275451" cy="7175687"/>
                  <a:chOff x="4377817" y="1522633"/>
                  <a:chExt cx="4275451" cy="7175687"/>
                </a:xfrm>
              </p:grpSpPr>
              <p:sp>
                <p:nvSpPr>
                  <p:cNvPr id="92"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3"/>
                  </a:solidFill>
                  <a:ln w="6350" cmpd="sng">
                    <a:noFill/>
                    <a:miter lim="400000"/>
                  </a:ln>
                </p:spPr>
                <p:txBody>
                  <a:bodyPr lIns="50800" tIns="50800" rIns="50800" bIns="50800" anchor="ctr"/>
                  <a:lstStyle/>
                  <a:p>
                    <a:pPr lvl="0">
                      <a:defRPr sz="2400"/>
                    </a:pPr>
                    <a:endParaRPr/>
                  </a:p>
                </p:txBody>
              </p:sp>
              <p:sp>
                <p:nvSpPr>
                  <p:cNvPr id="93"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3"/>
                  </a:solidFill>
                  <a:ln w="6350" cmpd="sng">
                    <a:noFill/>
                    <a:miter lim="400000"/>
                  </a:ln>
                </p:spPr>
                <p:txBody>
                  <a:bodyPr lIns="50800" tIns="50800" rIns="50800" bIns="50800" anchor="ctr"/>
                  <a:lstStyle/>
                  <a:p>
                    <a:pPr lvl="0">
                      <a:defRPr sz="2400"/>
                    </a:pPr>
                    <a:endParaRPr/>
                  </a:p>
                </p:txBody>
              </p:sp>
              <p:sp>
                <p:nvSpPr>
                  <p:cNvPr id="94" name="Shape 929"/>
                  <p:cNvSpPr/>
                  <p:nvPr/>
                </p:nvSpPr>
                <p:spPr>
                  <a:xfrm>
                    <a:off x="5600031" y="6626726"/>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5" name="Shape 930"/>
                  <p:cNvSpPr/>
                  <p:nvPr/>
                </p:nvSpPr>
                <p:spPr>
                  <a:xfrm>
                    <a:off x="5600031" y="7123020"/>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6" name="Shape 931"/>
                  <p:cNvSpPr/>
                  <p:nvPr/>
                </p:nvSpPr>
                <p:spPr>
                  <a:xfrm>
                    <a:off x="5600031" y="7619314"/>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7" name="Shape 932"/>
                  <p:cNvSpPr/>
                  <p:nvPr/>
                </p:nvSpPr>
                <p:spPr>
                  <a:xfrm>
                    <a:off x="5865436" y="8109953"/>
                    <a:ext cx="1273928" cy="588367"/>
                  </a:xfrm>
                  <a:prstGeom prst="roundRect">
                    <a:avLst>
                      <a:gd name="adj" fmla="val 40675"/>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grpSp>
          </p:grpSp>
          <p:sp>
            <p:nvSpPr>
              <p:cNvPr id="88" name="Title 1"/>
              <p:cNvSpPr txBox="1">
                <a:spLocks/>
              </p:cNvSpPr>
              <p:nvPr/>
            </p:nvSpPr>
            <p:spPr>
              <a:xfrm>
                <a:off x="565359" y="3750597"/>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Music</a:t>
                </a:r>
                <a:endParaRPr lang="en-US" sz="1200" b="0" dirty="0"/>
              </a:p>
            </p:txBody>
          </p:sp>
        </p:grpSp>
        <p:sp>
          <p:nvSpPr>
            <p:cNvPr id="6" name="Rectangle 5"/>
            <p:cNvSpPr/>
            <p:nvPr/>
          </p:nvSpPr>
          <p:spPr>
            <a:xfrm>
              <a:off x="2306331" y="1551636"/>
              <a:ext cx="827471" cy="923330"/>
            </a:xfrm>
            <a:prstGeom prst="rect">
              <a:avLst/>
            </a:prstGeom>
            <a:noFill/>
          </p:spPr>
          <p:txBody>
            <a:bodyPr wrap="none" lIns="91440" tIns="45720" rIns="91440" bIns="45720">
              <a:spAutoFit/>
            </a:bodyPr>
            <a:lstStyle/>
            <a:p>
              <a:pPr algn="ctr"/>
              <a:r>
                <a:rPr lang="en-US" sz="5400"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grpSp>
        <p:nvGrpSpPr>
          <p:cNvPr id="136" name="Group 135"/>
          <p:cNvGrpSpPr/>
          <p:nvPr/>
        </p:nvGrpSpPr>
        <p:grpSpPr>
          <a:xfrm>
            <a:off x="7099221" y="1302038"/>
            <a:ext cx="1301296" cy="2278746"/>
            <a:chOff x="5241846" y="1525598"/>
            <a:chExt cx="1301296" cy="2278746"/>
          </a:xfrm>
        </p:grpSpPr>
        <p:grpSp>
          <p:nvGrpSpPr>
            <p:cNvPr id="115" name="Group 114"/>
            <p:cNvGrpSpPr/>
            <p:nvPr/>
          </p:nvGrpSpPr>
          <p:grpSpPr>
            <a:xfrm>
              <a:off x="5241846" y="1525598"/>
              <a:ext cx="1301296" cy="2278746"/>
              <a:chOff x="350251" y="1939824"/>
              <a:chExt cx="1301296" cy="2278746"/>
            </a:xfrm>
          </p:grpSpPr>
          <p:grpSp>
            <p:nvGrpSpPr>
              <p:cNvPr id="116" name="Group 115"/>
              <p:cNvGrpSpPr/>
              <p:nvPr/>
            </p:nvGrpSpPr>
            <p:grpSpPr>
              <a:xfrm>
                <a:off x="415594" y="1939824"/>
                <a:ext cx="1177853" cy="2057502"/>
                <a:chOff x="4377817" y="1522633"/>
                <a:chExt cx="4275451" cy="7468459"/>
              </a:xfrm>
            </p:grpSpPr>
            <p:sp>
              <p:nvSpPr>
                <p:cNvPr id="120"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6350" cmpd="sng">
                  <a:noFill/>
                  <a:miter lim="400000"/>
                </a:ln>
              </p:spPr>
              <p:txBody>
                <a:bodyPr lIns="0" tIns="0" rIns="0" bIns="0" anchor="ctr"/>
                <a:lstStyle/>
                <a:p>
                  <a:pPr lvl="0">
                    <a:defRPr sz="2400">
                      <a:solidFill>
                        <a:srgbClr val="FFFFFF"/>
                      </a:solidFill>
                    </a:defRPr>
                  </a:pPr>
                  <a:endParaRPr/>
                </a:p>
              </p:txBody>
            </p:sp>
            <p:grpSp>
              <p:nvGrpSpPr>
                <p:cNvPr id="121" name="Group 120"/>
                <p:cNvGrpSpPr/>
                <p:nvPr/>
              </p:nvGrpSpPr>
              <p:grpSpPr>
                <a:xfrm>
                  <a:off x="4377817" y="1522633"/>
                  <a:ext cx="4275451" cy="7175687"/>
                  <a:chOff x="4377817" y="1522633"/>
                  <a:chExt cx="4275451" cy="7175687"/>
                </a:xfrm>
              </p:grpSpPr>
              <p:sp>
                <p:nvSpPr>
                  <p:cNvPr id="122"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6"/>
                  </a:solidFill>
                  <a:ln w="6350" cmpd="sng">
                    <a:noFill/>
                    <a:miter lim="400000"/>
                  </a:ln>
                </p:spPr>
                <p:txBody>
                  <a:bodyPr lIns="50800" tIns="50800" rIns="50800" bIns="50800" anchor="ctr"/>
                  <a:lstStyle/>
                  <a:p>
                    <a:pPr lvl="0">
                      <a:defRPr sz="2400"/>
                    </a:pPr>
                    <a:endParaRPr/>
                  </a:p>
                </p:txBody>
              </p:sp>
              <p:sp>
                <p:nvSpPr>
                  <p:cNvPr id="123"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6"/>
                  </a:solidFill>
                  <a:ln w="6350" cmpd="sng">
                    <a:noFill/>
                    <a:miter lim="400000"/>
                  </a:ln>
                </p:spPr>
                <p:txBody>
                  <a:bodyPr lIns="50800" tIns="50800" rIns="50800" bIns="50800" anchor="ctr"/>
                  <a:lstStyle/>
                  <a:p>
                    <a:pPr lvl="0">
                      <a:defRPr sz="2400"/>
                    </a:pPr>
                    <a:endParaRPr/>
                  </a:p>
                </p:txBody>
              </p:sp>
              <p:sp>
                <p:nvSpPr>
                  <p:cNvPr id="124" name="Shape 929"/>
                  <p:cNvSpPr/>
                  <p:nvPr/>
                </p:nvSpPr>
                <p:spPr>
                  <a:xfrm>
                    <a:off x="5600031" y="6626726"/>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5" name="Shape 930"/>
                  <p:cNvSpPr/>
                  <p:nvPr/>
                </p:nvSpPr>
                <p:spPr>
                  <a:xfrm>
                    <a:off x="5600031" y="7123020"/>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6" name="Shape 931"/>
                  <p:cNvSpPr/>
                  <p:nvPr/>
                </p:nvSpPr>
                <p:spPr>
                  <a:xfrm>
                    <a:off x="5600031" y="7619314"/>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7" name="Shape 932"/>
                  <p:cNvSpPr/>
                  <p:nvPr/>
                </p:nvSpPr>
                <p:spPr>
                  <a:xfrm>
                    <a:off x="5865436" y="8109953"/>
                    <a:ext cx="1273928" cy="588367"/>
                  </a:xfrm>
                  <a:prstGeom prst="roundRect">
                    <a:avLst>
                      <a:gd name="adj" fmla="val 40675"/>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grpSp>
          </p:grpSp>
          <p:sp>
            <p:nvSpPr>
              <p:cNvPr id="118" name="Title 1"/>
              <p:cNvSpPr txBox="1">
                <a:spLocks/>
              </p:cNvSpPr>
              <p:nvPr/>
            </p:nvSpPr>
            <p:spPr>
              <a:xfrm>
                <a:off x="350251" y="3750595"/>
                <a:ext cx="1301296"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Announcement</a:t>
                </a:r>
                <a:endParaRPr lang="en-US" sz="1200" b="0" dirty="0"/>
              </a:p>
            </p:txBody>
          </p:sp>
        </p:grpSp>
        <p:sp>
          <p:nvSpPr>
            <p:cNvPr id="7" name="Rectangle 6"/>
            <p:cNvSpPr/>
            <p:nvPr/>
          </p:nvSpPr>
          <p:spPr>
            <a:xfrm>
              <a:off x="5481998" y="1621186"/>
              <a:ext cx="877164" cy="923330"/>
            </a:xfrm>
            <a:prstGeom prst="rect">
              <a:avLst/>
            </a:prstGeom>
            <a:noFill/>
          </p:spPr>
          <p:txBody>
            <a:bodyPr wrap="none" lIns="91440" tIns="45720" rIns="91440" bIns="45720">
              <a:spAutoFit/>
            </a:bodyPr>
            <a:lstStyle/>
            <a:p>
              <a:pPr algn="ctr"/>
              <a:r>
                <a:rPr lang="en-US" sz="5400"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grpSp>
        <p:nvGrpSpPr>
          <p:cNvPr id="137" name="Group 136"/>
          <p:cNvGrpSpPr/>
          <p:nvPr/>
        </p:nvGrpSpPr>
        <p:grpSpPr>
          <a:xfrm>
            <a:off x="4920081" y="1302038"/>
            <a:ext cx="1177853" cy="2278747"/>
            <a:chOff x="3751520" y="1525598"/>
            <a:chExt cx="1177853" cy="2278747"/>
          </a:xfrm>
        </p:grpSpPr>
        <p:grpSp>
          <p:nvGrpSpPr>
            <p:cNvPr id="100" name="Group 99"/>
            <p:cNvGrpSpPr/>
            <p:nvPr/>
          </p:nvGrpSpPr>
          <p:grpSpPr>
            <a:xfrm>
              <a:off x="3751520" y="1525598"/>
              <a:ext cx="1177853" cy="2278747"/>
              <a:chOff x="415594" y="1939824"/>
              <a:chExt cx="1177853" cy="2278747"/>
            </a:xfrm>
          </p:grpSpPr>
          <p:grpSp>
            <p:nvGrpSpPr>
              <p:cNvPr id="101" name="Group 100"/>
              <p:cNvGrpSpPr/>
              <p:nvPr/>
            </p:nvGrpSpPr>
            <p:grpSpPr>
              <a:xfrm>
                <a:off x="415594" y="1939824"/>
                <a:ext cx="1177853" cy="2057502"/>
                <a:chOff x="4377817" y="1522633"/>
                <a:chExt cx="4275451" cy="7468459"/>
              </a:xfrm>
            </p:grpSpPr>
            <p:sp>
              <p:nvSpPr>
                <p:cNvPr id="105"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6350" cmpd="sng">
                  <a:noFill/>
                  <a:miter lim="400000"/>
                </a:ln>
              </p:spPr>
              <p:txBody>
                <a:bodyPr lIns="0" tIns="0" rIns="0" bIns="0" anchor="ctr"/>
                <a:lstStyle/>
                <a:p>
                  <a:pPr lvl="0">
                    <a:defRPr sz="2400">
                      <a:solidFill>
                        <a:srgbClr val="FFFFFF"/>
                      </a:solidFill>
                    </a:defRPr>
                  </a:pPr>
                  <a:endParaRPr/>
                </a:p>
              </p:txBody>
            </p:sp>
            <p:grpSp>
              <p:nvGrpSpPr>
                <p:cNvPr id="106" name="Group 105"/>
                <p:cNvGrpSpPr/>
                <p:nvPr/>
              </p:nvGrpSpPr>
              <p:grpSpPr>
                <a:xfrm>
                  <a:off x="4377817" y="1522633"/>
                  <a:ext cx="4275451" cy="7175687"/>
                  <a:chOff x="4377817" y="1522633"/>
                  <a:chExt cx="4275451" cy="7175687"/>
                </a:xfrm>
              </p:grpSpPr>
              <p:sp>
                <p:nvSpPr>
                  <p:cNvPr id="107"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4"/>
                  </a:solidFill>
                  <a:ln w="6350" cmpd="sng">
                    <a:noFill/>
                    <a:miter lim="400000"/>
                  </a:ln>
                </p:spPr>
                <p:txBody>
                  <a:bodyPr lIns="50800" tIns="50800" rIns="50800" bIns="50800" anchor="ctr"/>
                  <a:lstStyle/>
                  <a:p>
                    <a:pPr lvl="0">
                      <a:defRPr sz="2400"/>
                    </a:pPr>
                    <a:endParaRPr/>
                  </a:p>
                </p:txBody>
              </p:sp>
              <p:sp>
                <p:nvSpPr>
                  <p:cNvPr id="10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4"/>
                  </a:solidFill>
                  <a:ln w="6350" cmpd="sng">
                    <a:noFill/>
                    <a:miter lim="400000"/>
                  </a:ln>
                </p:spPr>
                <p:txBody>
                  <a:bodyPr lIns="50800" tIns="50800" rIns="50800" bIns="50800" anchor="ctr"/>
                  <a:lstStyle/>
                  <a:p>
                    <a:pPr lvl="0">
                      <a:defRPr sz="2400"/>
                    </a:pPr>
                    <a:endParaRPr/>
                  </a:p>
                </p:txBody>
              </p:sp>
              <p:sp>
                <p:nvSpPr>
                  <p:cNvPr id="109" name="Shape 929"/>
                  <p:cNvSpPr/>
                  <p:nvPr/>
                </p:nvSpPr>
                <p:spPr>
                  <a:xfrm>
                    <a:off x="5600031" y="6626726"/>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10" name="Shape 930"/>
                  <p:cNvSpPr/>
                  <p:nvPr/>
                </p:nvSpPr>
                <p:spPr>
                  <a:xfrm>
                    <a:off x="5600031" y="7123020"/>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11" name="Shape 931"/>
                  <p:cNvSpPr/>
                  <p:nvPr/>
                </p:nvSpPr>
                <p:spPr>
                  <a:xfrm>
                    <a:off x="5600031" y="7619314"/>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12" name="Shape 932"/>
                  <p:cNvSpPr/>
                  <p:nvPr/>
                </p:nvSpPr>
                <p:spPr>
                  <a:xfrm>
                    <a:off x="5865436" y="8109953"/>
                    <a:ext cx="1273928" cy="588367"/>
                  </a:xfrm>
                  <a:prstGeom prst="roundRect">
                    <a:avLst>
                      <a:gd name="adj" fmla="val 40675"/>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grpSp>
          </p:grpSp>
          <p:sp>
            <p:nvSpPr>
              <p:cNvPr id="103" name="Title 1"/>
              <p:cNvSpPr txBox="1">
                <a:spLocks/>
              </p:cNvSpPr>
              <p:nvPr/>
            </p:nvSpPr>
            <p:spPr>
              <a:xfrm>
                <a:off x="563019" y="3750596"/>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Chargers</a:t>
                </a:r>
                <a:endParaRPr lang="en-US" sz="1200" b="0" dirty="0"/>
              </a:p>
            </p:txBody>
          </p:sp>
        </p:grpSp>
        <p:sp>
          <p:nvSpPr>
            <p:cNvPr id="9" name="Rectangle 8"/>
            <p:cNvSpPr/>
            <p:nvPr/>
          </p:nvSpPr>
          <p:spPr>
            <a:xfrm>
              <a:off x="3961133" y="1623706"/>
              <a:ext cx="877164" cy="923330"/>
            </a:xfrm>
            <a:prstGeom prst="rect">
              <a:avLst/>
            </a:prstGeom>
            <a:noFill/>
          </p:spPr>
          <p:txBody>
            <a:bodyPr wrap="none" lIns="91440" tIns="45720" rIns="91440" bIns="45720">
              <a:spAutoFit/>
            </a:bodyPr>
            <a:lstStyle/>
            <a:p>
              <a:pPr algn="ctr"/>
              <a:r>
                <a:rPr lang="en-US" sz="5400"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sp>
        <p:nvSpPr>
          <p:cNvPr id="56" name="Title 2"/>
          <p:cNvSpPr txBox="1">
            <a:spLocks/>
          </p:cNvSpPr>
          <p:nvPr/>
        </p:nvSpPr>
        <p:spPr>
          <a:xfrm>
            <a:off x="1228728" y="274320"/>
            <a:ext cx="6269352" cy="422542"/>
          </a:xfrm>
          <a:prstGeom prst="rect">
            <a:avLst/>
          </a:prstGeom>
          <a:solidFill>
            <a:schemeClr val="accent2"/>
          </a:solidFill>
          <a:ln>
            <a:solidFill>
              <a:schemeClr val="accent2"/>
            </a:solidFill>
          </a:ln>
        </p:spPr>
        <p:txBody>
          <a:bodyPr vert="horz" lIns="91430" tIns="45715" rIns="91430" bIns="45715" rtlCol="0" anchor="ctr">
            <a:normAutofit/>
          </a:bodyPr>
          <a:lstStyle>
            <a:lvl1pPr algn="l" defTabSz="457148" rtl="0" eaLnBrk="1" latinLnBrk="0" hangingPunct="1">
              <a:spcBef>
                <a:spcPct val="0"/>
              </a:spcBef>
              <a:buNone/>
              <a:defRPr sz="2000" kern="1200">
                <a:solidFill>
                  <a:schemeClr val="tx1"/>
                </a:solidFill>
                <a:latin typeface="Roboto Light"/>
                <a:ea typeface="+mj-ea"/>
                <a:cs typeface="Roboto Light"/>
              </a:defRPr>
            </a:lvl1pPr>
          </a:lstStyle>
          <a:p>
            <a:r>
              <a:rPr lang="en-US" dirty="0">
                <a:solidFill>
                  <a:schemeClr val="bg1"/>
                </a:solidFill>
              </a:rPr>
              <a:t>The </a:t>
            </a:r>
            <a:r>
              <a:rPr lang="en-US" dirty="0" smtClean="0">
                <a:solidFill>
                  <a:schemeClr val="bg1"/>
                </a:solidFill>
              </a:rPr>
              <a:t>Delivery</a:t>
            </a:r>
            <a:endParaRPr lang="en-US" dirty="0">
              <a:solidFill>
                <a:schemeClr val="bg1"/>
              </a:solidFill>
            </a:endParaRPr>
          </a:p>
        </p:txBody>
      </p:sp>
      <p:sp>
        <p:nvSpPr>
          <p:cNvPr id="58" name="Rectangle 57"/>
          <p:cNvSpPr/>
          <p:nvPr/>
        </p:nvSpPr>
        <p:spPr>
          <a:xfrm>
            <a:off x="0"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7498080"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8046720" y="274320"/>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8595360"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1"/>
          <p:cNvGrpSpPr/>
          <p:nvPr/>
        </p:nvGrpSpPr>
        <p:grpSpPr>
          <a:xfrm>
            <a:off x="478956" y="22967"/>
            <a:ext cx="819456" cy="923330"/>
            <a:chOff x="488783" y="154932"/>
            <a:chExt cx="819456" cy="923330"/>
          </a:xfrm>
        </p:grpSpPr>
        <p:sp>
          <p:nvSpPr>
            <p:cNvPr id="57" name="Rectangle 56"/>
            <p:cNvSpPr/>
            <p:nvPr/>
          </p:nvSpPr>
          <p:spPr>
            <a:xfrm>
              <a:off x="563081" y="342277"/>
              <a:ext cx="670860" cy="548640"/>
            </a:xfrm>
            <a:prstGeom prst="rect">
              <a:avLst/>
            </a:prstGeom>
            <a:solidFill>
              <a:schemeClr val="accent2"/>
            </a:solidFill>
            <a:ln>
              <a:solidFill>
                <a:schemeClr val="accent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2" name="Rectangle 61"/>
            <p:cNvSpPr/>
            <p:nvPr/>
          </p:nvSpPr>
          <p:spPr>
            <a:xfrm>
              <a:off x="488783" y="154932"/>
              <a:ext cx="819456" cy="923330"/>
            </a:xfrm>
            <a:prstGeom prst="rect">
              <a:avLst/>
            </a:prstGeom>
            <a:noFill/>
          </p:spPr>
          <p:txBody>
            <a:bodyPr wrap="none" lIns="91440" tIns="45720" rIns="91440" bIns="45720">
              <a:spAutoFit/>
            </a:bodyPr>
            <a:lstStyle/>
            <a:p>
              <a:pPr algn="ctr"/>
              <a:r>
                <a:rPr lang="en-US" sz="5400" dirty="0">
                  <a:ln w="0"/>
                  <a:solidFill>
                    <a:schemeClr val="bg1"/>
                  </a:solidFill>
                  <a:latin typeface="baby icons" panose="02000500000000000000" pitchFamily="2" charset="0"/>
                </a:rPr>
                <a:t>t</a:t>
              </a:r>
              <a:endParaRPr lang="en-US" sz="5400" b="0" cap="none" spc="0" dirty="0">
                <a:ln w="0"/>
                <a:solidFill>
                  <a:schemeClr val="bg1"/>
                </a:solidFill>
                <a:latin typeface="baby icons" panose="02000500000000000000" pitchFamily="2" charset="0"/>
              </a:endParaRPr>
            </a:p>
          </p:txBody>
        </p:sp>
      </p:grpSp>
    </p:spTree>
    <p:extLst>
      <p:ext uri="{BB962C8B-B14F-4D97-AF65-F5344CB8AC3E}">
        <p14:creationId xmlns:p14="http://schemas.microsoft.com/office/powerpoint/2010/main" val="30387066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The Result</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45654"/>
            <a:ext cx="1656672" cy="239615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3600" dirty="0">
                <a:solidFill>
                  <a:schemeClr val="bg1"/>
                </a:solidFill>
                <a:latin typeface="baby icons" panose="02000500000000000000" pitchFamily="2" charset="0"/>
              </a:rPr>
              <a:t>3</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5560561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t="722" b="722"/>
          <a:stretch>
            <a:fillRect/>
          </a:stretch>
        </p:blipFill>
        <p:spPr>
          <a:xfrm>
            <a:off x="457200" y="2877820"/>
            <a:ext cx="2554288" cy="1416050"/>
          </a:xfrm>
        </p:spPr>
      </p:pic>
      <p:pic>
        <p:nvPicPr>
          <p:cNvPr id="18" name="Picture Placeholder 17"/>
          <p:cNvPicPr>
            <a:picLocks noGrp="1" noChangeAspect="1"/>
          </p:cNvPicPr>
          <p:nvPr>
            <p:ph type="pic" sz="quarter" idx="4294967295"/>
          </p:nvPr>
        </p:nvPicPr>
        <p:blipFill>
          <a:blip r:embed="rId4">
            <a:extLst>
              <a:ext uri="{28A0092B-C50C-407E-A947-70E740481C1C}">
                <a14:useLocalDpi xmlns:a14="http://schemas.microsoft.com/office/drawing/2010/main" val="0"/>
              </a:ext>
            </a:extLst>
          </a:blip>
          <a:srcRect t="752" b="752"/>
          <a:stretch>
            <a:fillRect/>
          </a:stretch>
        </p:blipFill>
        <p:spPr>
          <a:xfrm>
            <a:off x="457200" y="1047750"/>
            <a:ext cx="2555875" cy="1416050"/>
          </a:xfr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7120" y="2876550"/>
            <a:ext cx="2519680" cy="1417320"/>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7120" y="1047750"/>
            <a:ext cx="2519680" cy="1417320"/>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08204" y="1047750"/>
            <a:ext cx="2362200" cy="3309838"/>
          </a:xfrm>
          <a:prstGeom prst="rect">
            <a:avLst/>
          </a:prstGeom>
        </p:spPr>
      </p:pic>
      <p:sp>
        <p:nvSpPr>
          <p:cNvPr id="24" name="Title 2"/>
          <p:cNvSpPr>
            <a:spLocks noGrp="1"/>
          </p:cNvSpPr>
          <p:nvPr>
            <p:ph type="title"/>
          </p:nvPr>
        </p:nvSpPr>
        <p:spPr>
          <a:xfrm>
            <a:off x="970086" y="273414"/>
            <a:ext cx="6527993" cy="422542"/>
          </a:xfrm>
          <a:solidFill>
            <a:schemeClr val="accent2"/>
          </a:solidFill>
          <a:ln>
            <a:solidFill>
              <a:schemeClr val="accent2"/>
            </a:solidFill>
          </a:ln>
        </p:spPr>
        <p:txBody>
          <a:bodyPr>
            <a:normAutofit/>
          </a:bodyPr>
          <a:lstStyle/>
          <a:p>
            <a:r>
              <a:rPr lang="en-US" dirty="0" smtClean="0">
                <a:solidFill>
                  <a:schemeClr val="bg1"/>
                </a:solidFill>
              </a:rPr>
              <a:t>The Result</a:t>
            </a:r>
            <a:endParaRPr lang="en-US" dirty="0">
              <a:solidFill>
                <a:schemeClr val="bg1"/>
              </a:solidFill>
            </a:endParaRPr>
          </a:p>
        </p:txBody>
      </p:sp>
      <p:sp>
        <p:nvSpPr>
          <p:cNvPr id="25" name="Rectangle 24"/>
          <p:cNvSpPr/>
          <p:nvPr/>
        </p:nvSpPr>
        <p:spPr>
          <a:xfrm>
            <a:off x="546020" y="210365"/>
            <a:ext cx="420624" cy="548640"/>
          </a:xfrm>
          <a:prstGeom prst="rect">
            <a:avLst/>
          </a:prstGeom>
          <a:solidFill>
            <a:schemeClr val="accent2"/>
          </a:solidFill>
          <a:ln>
            <a:solidFill>
              <a:schemeClr val="accent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6" name="Rectangle 25"/>
          <p:cNvSpPr/>
          <p:nvPr/>
        </p:nvSpPr>
        <p:spPr>
          <a:xfrm>
            <a:off x="1" y="274373"/>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7498080" y="274373"/>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8046720" y="274373"/>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8595360" y="274373"/>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Shape 8841"/>
          <p:cNvSpPr/>
          <p:nvPr/>
        </p:nvSpPr>
        <p:spPr>
          <a:xfrm>
            <a:off x="478778" y="32066"/>
            <a:ext cx="553883" cy="912034"/>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800" dirty="0" smtClean="0">
                <a:solidFill>
                  <a:schemeClr val="bg1"/>
                </a:solidFill>
                <a:latin typeface="baby icons" panose="02000500000000000000" pitchFamily="2" charset="0"/>
              </a:rPr>
              <a:t>3</a:t>
            </a:r>
            <a:endParaRPr lang="en-US" sz="4800" dirty="0">
              <a:solidFill>
                <a:schemeClr val="bg1"/>
              </a:solidFill>
              <a:latin typeface="baby icons" panose="02000500000000000000" pitchFamily="2" charset="0"/>
            </a:endParaRPr>
          </a:p>
        </p:txBody>
      </p:sp>
    </p:spTree>
    <p:extLst>
      <p:ext uri="{BB962C8B-B14F-4D97-AF65-F5344CB8AC3E}">
        <p14:creationId xmlns:p14="http://schemas.microsoft.com/office/powerpoint/2010/main" val="11487492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Early Years</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91650"/>
            <a:ext cx="1656672" cy="1721551"/>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9600" dirty="0">
                <a:solidFill>
                  <a:schemeClr val="bg1"/>
                </a:solidFill>
                <a:latin typeface="baby icons" panose="02000500000000000000" pitchFamily="2" charset="0"/>
                <a:ea typeface="Calibri" panose="020F0502020204030204" pitchFamily="34" charset="0"/>
                <a:cs typeface="Times New Roman" panose="02020603050405020304" pitchFamily="18" charset="0"/>
              </a:rPr>
              <a:t>@</a:t>
            </a:r>
            <a:endParaRPr lang="en-US" sz="96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TextBox 7"/>
          <p:cNvSpPr txBox="1"/>
          <p:nvPr/>
        </p:nvSpPr>
        <p:spPr>
          <a:xfrm>
            <a:off x="569595" y="3513237"/>
            <a:ext cx="7877175" cy="369332"/>
          </a:xfrm>
          <a:prstGeom prst="rect">
            <a:avLst/>
          </a:prstGeom>
          <a:noFill/>
        </p:spPr>
        <p:txBody>
          <a:bodyPr wrap="square" rtlCol="0">
            <a:spAutoFit/>
          </a:bodyPr>
          <a:lstStyle/>
          <a:p>
            <a:r>
              <a:rPr lang="en-US" dirty="0">
                <a:solidFill>
                  <a:schemeClr val="accent3"/>
                </a:solidFill>
              </a:rPr>
              <a:t>TODO: </a:t>
            </a:r>
            <a:r>
              <a:rPr lang="en-US" dirty="0" smtClean="0">
                <a:solidFill>
                  <a:schemeClr val="accent3"/>
                </a:solidFill>
              </a:rPr>
              <a:t>Pictures of boys </a:t>
            </a:r>
            <a:endParaRPr lang="en-US" dirty="0">
              <a:solidFill>
                <a:schemeClr val="accent3"/>
              </a:solidFill>
            </a:endParaRPr>
          </a:p>
        </p:txBody>
      </p:sp>
    </p:spTree>
    <p:extLst>
      <p:ext uri="{BB962C8B-B14F-4D97-AF65-F5344CB8AC3E}">
        <p14:creationId xmlns:p14="http://schemas.microsoft.com/office/powerpoint/2010/main" val="214405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70086" y="273414"/>
            <a:ext cx="6527993" cy="422542"/>
          </a:xfrm>
          <a:solidFill>
            <a:schemeClr val="accent2"/>
          </a:solidFill>
          <a:ln>
            <a:solidFill>
              <a:schemeClr val="accent2"/>
            </a:solidFill>
          </a:ln>
        </p:spPr>
        <p:txBody>
          <a:bodyPr>
            <a:normAutofit/>
          </a:bodyPr>
          <a:lstStyle/>
          <a:p>
            <a:r>
              <a:rPr lang="en-US" dirty="0" smtClean="0">
                <a:solidFill>
                  <a:schemeClr val="bg1"/>
                </a:solidFill>
              </a:rPr>
              <a:t>Early </a:t>
            </a:r>
            <a:r>
              <a:rPr lang="en-US" dirty="0" smtClean="0">
                <a:solidFill>
                  <a:schemeClr val="bg1"/>
                </a:solidFill>
              </a:rPr>
              <a:t>Years</a:t>
            </a:r>
            <a:endParaRPr lang="en-US" dirty="0">
              <a:solidFill>
                <a:schemeClr val="bg1"/>
              </a:solidFill>
            </a:endParaRPr>
          </a:p>
        </p:txBody>
      </p:sp>
      <p:grpSp>
        <p:nvGrpSpPr>
          <p:cNvPr id="25" name="Group 24"/>
          <p:cNvGrpSpPr/>
          <p:nvPr/>
        </p:nvGrpSpPr>
        <p:grpSpPr>
          <a:xfrm>
            <a:off x="758341" y="1123641"/>
            <a:ext cx="1981796" cy="2810463"/>
            <a:chOff x="8779796" y="711925"/>
            <a:chExt cx="1981796" cy="2810463"/>
          </a:xfrm>
        </p:grpSpPr>
        <p:grpSp>
          <p:nvGrpSpPr>
            <p:cNvPr id="12" name="Group 11"/>
            <p:cNvGrpSpPr/>
            <p:nvPr/>
          </p:nvGrpSpPr>
          <p:grpSpPr>
            <a:xfrm>
              <a:off x="8779796" y="711925"/>
              <a:ext cx="1981796" cy="2810463"/>
              <a:chOff x="376820" y="974319"/>
              <a:chExt cx="1981796" cy="2810463"/>
            </a:xfrm>
          </p:grpSpPr>
          <p:grpSp>
            <p:nvGrpSpPr>
              <p:cNvPr id="13" name="Group 12"/>
              <p:cNvGrpSpPr/>
              <p:nvPr/>
            </p:nvGrpSpPr>
            <p:grpSpPr>
              <a:xfrm>
                <a:off x="466931" y="974319"/>
                <a:ext cx="1891685" cy="2810463"/>
                <a:chOff x="466931" y="1085967"/>
                <a:chExt cx="1891685" cy="2810463"/>
              </a:xfrm>
            </p:grpSpPr>
            <p:sp>
              <p:nvSpPr>
                <p:cNvPr id="19" name="TextBox 18"/>
                <p:cNvSpPr txBox="1"/>
                <p:nvPr/>
              </p:nvSpPr>
              <p:spPr>
                <a:xfrm>
                  <a:off x="676880" y="3034656"/>
                  <a:ext cx="1681736" cy="861774"/>
                </a:xfrm>
                <a:prstGeom prst="rect">
                  <a:avLst/>
                </a:prstGeom>
                <a:noFill/>
              </p:spPr>
              <p:txBody>
                <a:bodyPr wrap="square" rtlCol="0">
                  <a:spAutoFit/>
                </a:bodyPr>
                <a:lstStyle/>
                <a:p>
                  <a:r>
                    <a:rPr lang="en-US" sz="1000" dirty="0" smtClean="0">
                      <a:solidFill>
                        <a:schemeClr val="tx2">
                          <a:lumMod val="50000"/>
                        </a:schemeClr>
                      </a:solidFill>
                      <a:latin typeface="Roboto Light"/>
                      <a:cs typeface="Roboto Light"/>
                    </a:rPr>
                    <a:t>Track Feeding, Diapering, Sleeping, &amp; Growth</a:t>
                  </a:r>
                </a:p>
                <a:p>
                  <a:endParaRPr lang="en-US" sz="1000" dirty="0" smtClean="0">
                    <a:solidFill>
                      <a:schemeClr val="tx2">
                        <a:lumMod val="50000"/>
                      </a:schemeClr>
                    </a:solidFill>
                    <a:latin typeface="Roboto Light"/>
                    <a:cs typeface="Roboto Light"/>
                  </a:endParaRPr>
                </a:p>
                <a:p>
                  <a:r>
                    <a:rPr lang="en-US" sz="1000" dirty="0" smtClean="0">
                      <a:solidFill>
                        <a:schemeClr val="tx2">
                          <a:lumMod val="50000"/>
                        </a:schemeClr>
                      </a:solidFill>
                      <a:latin typeface="Roboto Light"/>
                      <a:cs typeface="Roboto Light"/>
                    </a:rPr>
                    <a:t>Provide charts and graphs on baby’s progress</a:t>
                  </a:r>
                  <a:endParaRPr lang="en-US" sz="1000" dirty="0">
                    <a:solidFill>
                      <a:schemeClr val="tx2">
                        <a:lumMod val="50000"/>
                      </a:schemeClr>
                    </a:solidFill>
                    <a:latin typeface="Roboto Light"/>
                    <a:cs typeface="Roboto Light"/>
                  </a:endParaRPr>
                </a:p>
              </p:txBody>
            </p:sp>
            <p:sp>
              <p:nvSpPr>
                <p:cNvPr id="2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Baby Tracking</a:t>
                  </a:r>
                  <a:endParaRPr lang="en-US" sz="1200" b="0" dirty="0"/>
                </a:p>
              </p:txBody>
            </p:sp>
            <p:sp>
              <p:nvSpPr>
                <p:cNvPr id="21" name="Rounded Rectangle 20"/>
                <p:cNvSpPr/>
                <p:nvPr/>
              </p:nvSpPr>
              <p:spPr>
                <a:xfrm>
                  <a:off x="466931" y="1085967"/>
                  <a:ext cx="1835254" cy="1453948"/>
                </a:xfrm>
                <a:prstGeom prst="roundRect">
                  <a:avLst>
                    <a:gd name="adj" fmla="val 4119"/>
                  </a:avLst>
                </a:prstGeom>
                <a:solidFill>
                  <a:schemeClr val="bg1">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Shape 8841"/>
              <p:cNvSpPr/>
              <p:nvPr/>
            </p:nvSpPr>
            <p:spPr>
              <a:xfrm>
                <a:off x="377245" y="2872751"/>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5" name="Shape 8841"/>
              <p:cNvSpPr/>
              <p:nvPr/>
            </p:nvSpPr>
            <p:spPr>
              <a:xfrm>
                <a:off x="378601" y="3345405"/>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7" name="Oval 16"/>
              <p:cNvSpPr/>
              <p:nvPr/>
            </p:nvSpPr>
            <p:spPr>
              <a:xfrm>
                <a:off x="376820" y="18142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2" name="Rectangle 21"/>
            <p:cNvSpPr/>
            <p:nvPr/>
          </p:nvSpPr>
          <p:spPr>
            <a:xfrm>
              <a:off x="8801531" y="1570067"/>
              <a:ext cx="654346" cy="584775"/>
            </a:xfrm>
            <a:prstGeom prst="rect">
              <a:avLst/>
            </a:prstGeom>
            <a:noFill/>
          </p:spPr>
          <p:txBody>
            <a:bodyPr wrap="none" lIns="91440" tIns="45720" rIns="91440" bIns="45720">
              <a:spAutoFit/>
            </a:bodyPr>
            <a:lstStyle/>
            <a:p>
              <a:pPr algn="ctr"/>
              <a:r>
                <a:rPr lang="en-US" sz="3200" dirty="0" smtClean="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2291" y="797876"/>
              <a:ext cx="1818069" cy="548307"/>
            </a:xfrm>
            <a:prstGeom prst="rect">
              <a:avLst/>
            </a:prstGeom>
          </p:spPr>
        </p:pic>
      </p:grpSp>
      <p:grpSp>
        <p:nvGrpSpPr>
          <p:cNvPr id="37" name="Group 36"/>
          <p:cNvGrpSpPr/>
          <p:nvPr/>
        </p:nvGrpSpPr>
        <p:grpSpPr>
          <a:xfrm>
            <a:off x="6342919" y="1123641"/>
            <a:ext cx="1981796" cy="2348799"/>
            <a:chOff x="8684100" y="883360"/>
            <a:chExt cx="1981796" cy="2348799"/>
          </a:xfrm>
        </p:grpSpPr>
        <p:grpSp>
          <p:nvGrpSpPr>
            <p:cNvPr id="26" name="Group 25"/>
            <p:cNvGrpSpPr/>
            <p:nvPr/>
          </p:nvGrpSpPr>
          <p:grpSpPr>
            <a:xfrm>
              <a:off x="8684100" y="883360"/>
              <a:ext cx="1981796" cy="2348799"/>
              <a:chOff x="8779796" y="711925"/>
              <a:chExt cx="1981796" cy="2348799"/>
            </a:xfrm>
          </p:grpSpPr>
          <p:grpSp>
            <p:nvGrpSpPr>
              <p:cNvPr id="27" name="Group 26"/>
              <p:cNvGrpSpPr/>
              <p:nvPr/>
            </p:nvGrpSpPr>
            <p:grpSpPr>
              <a:xfrm>
                <a:off x="8779796" y="711925"/>
                <a:ext cx="1981796" cy="2348799"/>
                <a:chOff x="376820" y="974319"/>
                <a:chExt cx="1981796" cy="2348799"/>
              </a:xfrm>
            </p:grpSpPr>
            <p:grpSp>
              <p:nvGrpSpPr>
                <p:cNvPr id="30" name="Group 29"/>
                <p:cNvGrpSpPr/>
                <p:nvPr/>
              </p:nvGrpSpPr>
              <p:grpSpPr>
                <a:xfrm>
                  <a:off x="466931" y="974319"/>
                  <a:ext cx="1891685" cy="2348799"/>
                  <a:chOff x="466931" y="1085967"/>
                  <a:chExt cx="1891685" cy="2348799"/>
                </a:xfrm>
              </p:grpSpPr>
              <p:sp>
                <p:nvSpPr>
                  <p:cNvPr id="34" name="TextBox 33"/>
                  <p:cNvSpPr txBox="1"/>
                  <p:nvPr/>
                </p:nvSpPr>
                <p:spPr>
                  <a:xfrm>
                    <a:off x="676880" y="3034656"/>
                    <a:ext cx="1681736" cy="400110"/>
                  </a:xfrm>
                  <a:prstGeom prst="rect">
                    <a:avLst/>
                  </a:prstGeom>
                  <a:noFill/>
                </p:spPr>
                <p:txBody>
                  <a:bodyPr wrap="square" rtlCol="0">
                    <a:spAutoFit/>
                  </a:bodyPr>
                  <a:lstStyle/>
                  <a:p>
                    <a:r>
                      <a:rPr lang="en-US" sz="1000" dirty="0" smtClean="0">
                        <a:solidFill>
                          <a:schemeClr val="tx2">
                            <a:lumMod val="50000"/>
                          </a:schemeClr>
                        </a:solidFill>
                        <a:latin typeface="Roboto Light"/>
                        <a:cs typeface="Roboto Light"/>
                      </a:rPr>
                      <a:t>Apps to help keep your baby safe.</a:t>
                    </a:r>
                  </a:p>
                </p:txBody>
              </p:sp>
              <p:sp>
                <p:nvSpPr>
                  <p:cNvPr id="35"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Safety</a:t>
                    </a:r>
                    <a:endParaRPr lang="en-US" sz="1200" b="0" dirty="0"/>
                  </a:p>
                </p:txBody>
              </p:sp>
              <p:sp>
                <p:nvSpPr>
                  <p:cNvPr id="36" name="Rounded Rectangle 35"/>
                  <p:cNvSpPr/>
                  <p:nvPr/>
                </p:nvSpPr>
                <p:spPr>
                  <a:xfrm>
                    <a:off x="466931" y="1085967"/>
                    <a:ext cx="1835254" cy="1453948"/>
                  </a:xfrm>
                  <a:prstGeom prst="roundRect">
                    <a:avLst>
                      <a:gd name="adj" fmla="val 4119"/>
                    </a:avLst>
                  </a:prstGeom>
                  <a:solidFill>
                    <a:schemeClr val="bg1">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1" name="Shape 8841"/>
                <p:cNvSpPr/>
                <p:nvPr/>
              </p:nvSpPr>
              <p:spPr>
                <a:xfrm>
                  <a:off x="376820" y="2888725"/>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33" name="Oval 32"/>
                <p:cNvSpPr/>
                <p:nvPr/>
              </p:nvSpPr>
              <p:spPr>
                <a:xfrm>
                  <a:off x="376820" y="18142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Rectangle 27"/>
              <p:cNvSpPr/>
              <p:nvPr/>
            </p:nvSpPr>
            <p:spPr>
              <a:xfrm>
                <a:off x="8889696" y="1608350"/>
                <a:ext cx="478016" cy="584775"/>
              </a:xfrm>
              <a:prstGeom prst="rect">
                <a:avLst/>
              </a:prstGeom>
              <a:noFill/>
            </p:spPr>
            <p:txBody>
              <a:bodyPr wrap="none" lIns="91440" tIns="45720" rIns="91440" bIns="45720">
                <a:spAutoFit/>
              </a:bodyPr>
              <a:lstStyle/>
              <a:p>
                <a:pPr algn="ctr"/>
                <a:r>
                  <a:rPr lang="en-US" sz="3200" dirty="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7908" y="1223999"/>
              <a:ext cx="1818069" cy="232447"/>
            </a:xfrm>
            <a:prstGeom prst="rect">
              <a:avLst/>
            </a:prstGeom>
          </p:spPr>
        </p:pic>
      </p:grpSp>
      <p:grpSp>
        <p:nvGrpSpPr>
          <p:cNvPr id="49" name="Group 48"/>
          <p:cNvGrpSpPr/>
          <p:nvPr/>
        </p:nvGrpSpPr>
        <p:grpSpPr>
          <a:xfrm>
            <a:off x="3550630" y="1123641"/>
            <a:ext cx="1981796" cy="2810463"/>
            <a:chOff x="4028369" y="1124451"/>
            <a:chExt cx="1981796" cy="2810463"/>
          </a:xfrm>
        </p:grpSpPr>
        <p:grpSp>
          <p:nvGrpSpPr>
            <p:cNvPr id="38" name="Group 37"/>
            <p:cNvGrpSpPr/>
            <p:nvPr/>
          </p:nvGrpSpPr>
          <p:grpSpPr>
            <a:xfrm>
              <a:off x="4028369" y="1124451"/>
              <a:ext cx="1981796" cy="2810463"/>
              <a:chOff x="8779796" y="711925"/>
              <a:chExt cx="1981796" cy="2810463"/>
            </a:xfrm>
          </p:grpSpPr>
          <p:grpSp>
            <p:nvGrpSpPr>
              <p:cNvPr id="39" name="Group 38"/>
              <p:cNvGrpSpPr/>
              <p:nvPr/>
            </p:nvGrpSpPr>
            <p:grpSpPr>
              <a:xfrm>
                <a:off x="8779796" y="711925"/>
                <a:ext cx="1981796" cy="2810463"/>
                <a:chOff x="376820" y="974319"/>
                <a:chExt cx="1981796" cy="2810463"/>
              </a:xfrm>
            </p:grpSpPr>
            <p:grpSp>
              <p:nvGrpSpPr>
                <p:cNvPr id="42" name="Group 41"/>
                <p:cNvGrpSpPr/>
                <p:nvPr/>
              </p:nvGrpSpPr>
              <p:grpSpPr>
                <a:xfrm>
                  <a:off x="466931" y="974319"/>
                  <a:ext cx="1891685" cy="2810463"/>
                  <a:chOff x="466931" y="1085967"/>
                  <a:chExt cx="1891685" cy="2810463"/>
                </a:xfrm>
              </p:grpSpPr>
              <p:sp>
                <p:nvSpPr>
                  <p:cNvPr id="46" name="TextBox 45"/>
                  <p:cNvSpPr txBox="1"/>
                  <p:nvPr/>
                </p:nvSpPr>
                <p:spPr>
                  <a:xfrm>
                    <a:off x="676880" y="3034656"/>
                    <a:ext cx="1681736" cy="861774"/>
                  </a:xfrm>
                  <a:prstGeom prst="rect">
                    <a:avLst/>
                  </a:prstGeom>
                  <a:noFill/>
                </p:spPr>
                <p:txBody>
                  <a:bodyPr wrap="square" rtlCol="0">
                    <a:spAutoFit/>
                  </a:bodyPr>
                  <a:lstStyle/>
                  <a:p>
                    <a:r>
                      <a:rPr lang="en-US" sz="1000" dirty="0" smtClean="0">
                        <a:solidFill>
                          <a:schemeClr val="tx2">
                            <a:lumMod val="50000"/>
                          </a:schemeClr>
                        </a:solidFill>
                        <a:latin typeface="Roboto Light"/>
                        <a:cs typeface="Roboto Light"/>
                      </a:rPr>
                      <a:t>Keep track of all your child’s milestones</a:t>
                    </a:r>
                  </a:p>
                  <a:p>
                    <a:endParaRPr lang="en-US" sz="1000" dirty="0" smtClean="0">
                      <a:solidFill>
                        <a:schemeClr val="tx2">
                          <a:lumMod val="50000"/>
                        </a:schemeClr>
                      </a:solidFill>
                      <a:latin typeface="Roboto Light"/>
                      <a:cs typeface="Roboto Light"/>
                    </a:endParaRPr>
                  </a:p>
                  <a:p>
                    <a:r>
                      <a:rPr lang="en-US" sz="1000" dirty="0" smtClean="0">
                        <a:solidFill>
                          <a:schemeClr val="tx2">
                            <a:lumMod val="50000"/>
                          </a:schemeClr>
                        </a:solidFill>
                        <a:latin typeface="Roboto Light"/>
                        <a:cs typeface="Roboto Light"/>
                      </a:rPr>
                      <a:t>Mixes pictures, dates, and stories</a:t>
                    </a:r>
                    <a:endParaRPr lang="en-US" sz="1000" dirty="0">
                      <a:solidFill>
                        <a:schemeClr val="tx2">
                          <a:lumMod val="50000"/>
                        </a:schemeClr>
                      </a:solidFill>
                      <a:latin typeface="Roboto Light"/>
                      <a:cs typeface="Roboto Light"/>
                    </a:endParaRPr>
                  </a:p>
                </p:txBody>
              </p:sp>
              <p:sp>
                <p:nvSpPr>
                  <p:cNvPr id="47"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Journaling</a:t>
                    </a:r>
                    <a:endParaRPr lang="en-US" sz="1200" b="0" dirty="0"/>
                  </a:p>
                </p:txBody>
              </p:sp>
              <p:sp>
                <p:nvSpPr>
                  <p:cNvPr id="48" name="Rounded Rectangle 47"/>
                  <p:cNvSpPr/>
                  <p:nvPr/>
                </p:nvSpPr>
                <p:spPr>
                  <a:xfrm>
                    <a:off x="466931" y="1085967"/>
                    <a:ext cx="1835254" cy="1453948"/>
                  </a:xfrm>
                  <a:prstGeom prst="roundRect">
                    <a:avLst>
                      <a:gd name="adj" fmla="val 4119"/>
                    </a:avLst>
                  </a:prstGeom>
                  <a:solidFill>
                    <a:schemeClr val="bg1">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3" name="Shape 8841"/>
                <p:cNvSpPr/>
                <p:nvPr/>
              </p:nvSpPr>
              <p:spPr>
                <a:xfrm>
                  <a:off x="377245" y="2872751"/>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44" name="Shape 8841"/>
                <p:cNvSpPr/>
                <p:nvPr/>
              </p:nvSpPr>
              <p:spPr>
                <a:xfrm>
                  <a:off x="378601" y="3345405"/>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45" name="Oval 44"/>
                <p:cNvSpPr/>
                <p:nvPr/>
              </p:nvSpPr>
              <p:spPr>
                <a:xfrm>
                  <a:off x="376820" y="18142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Rectangle 39"/>
              <p:cNvSpPr/>
              <p:nvPr/>
            </p:nvSpPr>
            <p:spPr>
              <a:xfrm>
                <a:off x="8860842" y="1570067"/>
                <a:ext cx="535724" cy="584775"/>
              </a:xfrm>
              <a:prstGeom prst="rect">
                <a:avLst/>
              </a:prstGeom>
              <a:noFill/>
            </p:spPr>
            <p:txBody>
              <a:bodyPr wrap="none" lIns="91440" tIns="45720" rIns="91440" bIns="45720">
                <a:spAutoFit/>
              </a:bodyPr>
              <a:lstStyle/>
              <a:p>
                <a:pPr algn="ctr"/>
                <a:r>
                  <a:rPr lang="en-US" sz="3200" dirty="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9877" y="1239704"/>
              <a:ext cx="611721" cy="611721"/>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69297" y="1243691"/>
              <a:ext cx="603746" cy="603746"/>
            </a:xfrm>
            <a:prstGeom prst="rect">
              <a:avLst/>
            </a:prstGeom>
          </p:spPr>
        </p:pic>
      </p:grpSp>
      <p:sp>
        <p:nvSpPr>
          <p:cNvPr id="50" name="Rectangle 49"/>
          <p:cNvSpPr/>
          <p:nvPr/>
        </p:nvSpPr>
        <p:spPr>
          <a:xfrm>
            <a:off x="546020" y="210365"/>
            <a:ext cx="420624" cy="548640"/>
          </a:xfrm>
          <a:prstGeom prst="rect">
            <a:avLst/>
          </a:prstGeom>
          <a:solidFill>
            <a:schemeClr val="accent2"/>
          </a:solidFill>
          <a:ln>
            <a:solidFill>
              <a:schemeClr val="accent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2" name="Rectangle 51"/>
          <p:cNvSpPr/>
          <p:nvPr/>
        </p:nvSpPr>
        <p:spPr>
          <a:xfrm>
            <a:off x="1" y="274373"/>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7498080" y="274373"/>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8046720" y="274373"/>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8595360" y="274373"/>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Shape 8841"/>
          <p:cNvSpPr/>
          <p:nvPr/>
        </p:nvSpPr>
        <p:spPr>
          <a:xfrm>
            <a:off x="478778" y="32066"/>
            <a:ext cx="553883" cy="912034"/>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800" dirty="0" smtClean="0">
                <a:solidFill>
                  <a:schemeClr val="bg1"/>
                </a:solidFill>
                <a:latin typeface="baby icons" panose="02000500000000000000" pitchFamily="2" charset="0"/>
              </a:rPr>
              <a:t>@</a:t>
            </a:r>
            <a:endParaRPr lang="en-US" sz="4800" dirty="0">
              <a:solidFill>
                <a:schemeClr val="bg1"/>
              </a:solidFill>
              <a:latin typeface="baby icons" panose="02000500000000000000" pitchFamily="2" charset="0"/>
            </a:endParaRPr>
          </a:p>
        </p:txBody>
      </p:sp>
    </p:spTree>
    <p:extLst>
      <p:ext uri="{BB962C8B-B14F-4D97-AF65-F5344CB8AC3E}">
        <p14:creationId xmlns:p14="http://schemas.microsoft.com/office/powerpoint/2010/main" val="8621052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31557" y="2939896"/>
            <a:ext cx="4224076" cy="724664"/>
          </a:xfrm>
        </p:spPr>
        <p:txBody>
          <a:bodyPr>
            <a:noAutofit/>
          </a:bodyPr>
          <a:lstStyle/>
          <a:p>
            <a:r>
              <a:rPr lang="en-US" sz="4000" dirty="0" smtClean="0">
                <a:solidFill>
                  <a:schemeClr val="bg1"/>
                </a:solidFill>
              </a:rPr>
              <a:t>Techniques</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3825" y="2939896"/>
            <a:ext cx="1656672" cy="1654748"/>
            <a:chOff x="933221" y="2133632"/>
            <a:chExt cx="1656672" cy="1654748"/>
          </a:xfrm>
        </p:grpSpPr>
        <p:sp>
          <p:nvSpPr>
            <p:cNvPr id="5" name="Oval 4"/>
            <p:cNvSpPr/>
            <p:nvPr/>
          </p:nvSpPr>
          <p:spPr>
            <a:xfrm>
              <a:off x="935145" y="2133632"/>
              <a:ext cx="1654748" cy="1654748"/>
            </a:xfrm>
            <a:prstGeom prst="ellipse">
              <a:avLst/>
            </a:prstGeom>
            <a:solidFill>
              <a:schemeClr val="bg1"/>
            </a:solidFill>
            <a:ln w="7620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3221" y="2331987"/>
              <a:ext cx="1656672" cy="1258037"/>
            </a:xfrm>
            <a:prstGeom prst="rect">
              <a:avLst/>
            </a:prstGeom>
            <a:ln w="12700">
              <a:noFill/>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7200" dirty="0">
                  <a:solidFill>
                    <a:schemeClr val="accent6"/>
                  </a:solidFill>
                </a:rPr>
                <a:t></a:t>
              </a:r>
              <a:endParaRPr lang="en-US" sz="6600" dirty="0">
                <a:solidFill>
                  <a:schemeClr val="accent6"/>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38033662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Geek Out</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91650"/>
            <a:ext cx="1656672" cy="1721551"/>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9600" dirty="0">
                <a:solidFill>
                  <a:schemeClr val="bg1"/>
                </a:solidFill>
                <a:latin typeface="baby icons" panose="02000500000000000000" pitchFamily="2" charset="0"/>
                <a:ea typeface="Calibri" panose="020F0502020204030204" pitchFamily="34" charset="0"/>
                <a:cs typeface="Times New Roman" panose="02020603050405020304" pitchFamily="18" charset="0"/>
              </a:rPr>
              <a:t></a:t>
            </a:r>
            <a:endParaRPr lang="en-US" sz="96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TextBox 7"/>
          <p:cNvSpPr txBox="1"/>
          <p:nvPr/>
        </p:nvSpPr>
        <p:spPr>
          <a:xfrm>
            <a:off x="569595" y="3513237"/>
            <a:ext cx="7877175" cy="369332"/>
          </a:xfrm>
          <a:prstGeom prst="rect">
            <a:avLst/>
          </a:prstGeom>
          <a:noFill/>
        </p:spPr>
        <p:txBody>
          <a:bodyPr wrap="square" rtlCol="0">
            <a:spAutoFit/>
          </a:bodyPr>
          <a:lstStyle/>
          <a:p>
            <a:r>
              <a:rPr lang="en-US" dirty="0">
                <a:solidFill>
                  <a:schemeClr val="accent3"/>
                </a:solidFill>
              </a:rPr>
              <a:t>TODO: </a:t>
            </a:r>
            <a:r>
              <a:rPr lang="en-US" dirty="0" smtClean="0">
                <a:solidFill>
                  <a:schemeClr val="accent3"/>
                </a:solidFill>
              </a:rPr>
              <a:t>Pictures of R </a:t>
            </a:r>
            <a:r>
              <a:rPr lang="en-US" dirty="0" err="1" smtClean="0">
                <a:solidFill>
                  <a:schemeClr val="accent3"/>
                </a:solidFill>
              </a:rPr>
              <a:t>Geeking</a:t>
            </a:r>
            <a:r>
              <a:rPr lang="en-US" dirty="0" smtClean="0">
                <a:solidFill>
                  <a:schemeClr val="accent3"/>
                </a:solidFill>
              </a:rPr>
              <a:t> Out </a:t>
            </a:r>
            <a:endParaRPr lang="en-US" dirty="0">
              <a:solidFill>
                <a:schemeClr val="accent3"/>
              </a:solidFill>
            </a:endParaRPr>
          </a:p>
        </p:txBody>
      </p:sp>
    </p:spTree>
    <p:extLst>
      <p:ext uri="{BB962C8B-B14F-4D97-AF65-F5344CB8AC3E}">
        <p14:creationId xmlns:p14="http://schemas.microsoft.com/office/powerpoint/2010/main" val="29185412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9265" y="275468"/>
            <a:ext cx="6528815" cy="420624"/>
          </a:xfrm>
          <a:solidFill>
            <a:schemeClr val="accent2"/>
          </a:solidFill>
          <a:ln>
            <a:solidFill>
              <a:schemeClr val="accent2"/>
            </a:solidFill>
          </a:ln>
        </p:spPr>
        <p:txBody>
          <a:bodyPr>
            <a:normAutofit/>
          </a:bodyPr>
          <a:lstStyle/>
          <a:p>
            <a:r>
              <a:rPr lang="en-US" b="0" dirty="0" smtClean="0">
                <a:solidFill>
                  <a:schemeClr val="bg1"/>
                </a:solidFill>
              </a:rPr>
              <a:t>Geek Out</a:t>
            </a:r>
            <a:endParaRPr lang="en-US" b="0" dirty="0">
              <a:solidFill>
                <a:schemeClr val="bg1"/>
              </a:solidFill>
            </a:endParaRPr>
          </a:p>
        </p:txBody>
      </p:sp>
      <p:grpSp>
        <p:nvGrpSpPr>
          <p:cNvPr id="5" name="Group 4"/>
          <p:cNvGrpSpPr/>
          <p:nvPr/>
        </p:nvGrpSpPr>
        <p:grpSpPr>
          <a:xfrm>
            <a:off x="520456" y="1024610"/>
            <a:ext cx="1838325" cy="1493283"/>
            <a:chOff x="409574" y="1032677"/>
            <a:chExt cx="1838325" cy="1493283"/>
          </a:xfrm>
        </p:grpSpPr>
        <p:sp>
          <p:nvSpPr>
            <p:cNvPr id="4" name="Rounded Rectangle 3"/>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ound Same Side Corner Rectangle 2"/>
            <p:cNvSpPr/>
            <p:nvPr/>
          </p:nvSpPr>
          <p:spPr>
            <a:xfrm rot="10800000">
              <a:off x="409574" y="2127250"/>
              <a:ext cx="1838325" cy="361950"/>
            </a:xfrm>
            <a:prstGeom prst="round2Same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65358" y="2125850"/>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Self Closing Stroller</a:t>
              </a:r>
              <a:br>
                <a:rPr lang="en-US" sz="1000" dirty="0" smtClean="0">
                  <a:solidFill>
                    <a:schemeClr val="bg1"/>
                  </a:solidFill>
                  <a:latin typeface="Roboto Light"/>
                  <a:cs typeface="Roboto Light"/>
                </a:rPr>
              </a:br>
              <a:r>
                <a:rPr lang="en-US" sz="1000" dirty="0" smtClean="0">
                  <a:solidFill>
                    <a:schemeClr val="bg1"/>
                  </a:solidFill>
                  <a:latin typeface="Roboto Light"/>
                  <a:cs typeface="Roboto Light"/>
                </a:rPr>
                <a:t>$850</a:t>
              </a:r>
              <a:endParaRPr lang="en-US" sz="1000" dirty="0">
                <a:solidFill>
                  <a:schemeClr val="bg1"/>
                </a:solidFill>
                <a:latin typeface="Roboto Light"/>
                <a:cs typeface="Roboto Light"/>
              </a:endParaRPr>
            </a:p>
          </p:txBody>
        </p:sp>
      </p:grpSp>
      <p:grpSp>
        <p:nvGrpSpPr>
          <p:cNvPr id="24" name="Group 23"/>
          <p:cNvGrpSpPr/>
          <p:nvPr/>
        </p:nvGrpSpPr>
        <p:grpSpPr>
          <a:xfrm>
            <a:off x="2615622" y="1024610"/>
            <a:ext cx="1838325" cy="1490014"/>
            <a:chOff x="409574" y="1032677"/>
            <a:chExt cx="1838325" cy="1490014"/>
          </a:xfrm>
        </p:grpSpPr>
        <p:sp>
          <p:nvSpPr>
            <p:cNvPr id="25" name="Rounded Rectangle 24"/>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 Same Side Corner Rectangle 25"/>
            <p:cNvSpPr/>
            <p:nvPr/>
          </p:nvSpPr>
          <p:spPr>
            <a:xfrm rot="10800000">
              <a:off x="409574" y="2127250"/>
              <a:ext cx="1838325" cy="361950"/>
            </a:xfrm>
            <a:prstGeom prst="round2Same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37466" y="2122581"/>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Self Warming Bottles</a:t>
              </a:r>
            </a:p>
            <a:p>
              <a:pPr algn="ctr"/>
              <a:r>
                <a:rPr lang="en-US" sz="1000" dirty="0" smtClean="0">
                  <a:solidFill>
                    <a:schemeClr val="bg1"/>
                  </a:solidFill>
                  <a:latin typeface="Roboto Light"/>
                  <a:cs typeface="Roboto Light"/>
                </a:rPr>
                <a:t>$35</a:t>
              </a:r>
              <a:endParaRPr lang="en-US" sz="1000" dirty="0">
                <a:solidFill>
                  <a:schemeClr val="bg1"/>
                </a:solidFill>
                <a:latin typeface="Roboto Light"/>
                <a:cs typeface="Roboto Light"/>
              </a:endParaRPr>
            </a:p>
          </p:txBody>
        </p:sp>
      </p:grpSp>
      <p:grpSp>
        <p:nvGrpSpPr>
          <p:cNvPr id="28" name="Group 27"/>
          <p:cNvGrpSpPr/>
          <p:nvPr/>
        </p:nvGrpSpPr>
        <p:grpSpPr>
          <a:xfrm>
            <a:off x="4710788" y="1024610"/>
            <a:ext cx="1838325" cy="1499950"/>
            <a:chOff x="409574" y="1032677"/>
            <a:chExt cx="1838325" cy="1499950"/>
          </a:xfrm>
        </p:grpSpPr>
        <p:sp>
          <p:nvSpPr>
            <p:cNvPr id="29" name="Rounded Rectangle 28"/>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 Same Side Corner Rectangle 30"/>
            <p:cNvSpPr/>
            <p:nvPr/>
          </p:nvSpPr>
          <p:spPr>
            <a:xfrm rot="10800000">
              <a:off x="409574" y="2127250"/>
              <a:ext cx="1838325" cy="361950"/>
            </a:xfrm>
            <a:prstGeom prst="round2Same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457829" y="2132517"/>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Phone Ultrasound</a:t>
              </a:r>
            </a:p>
            <a:p>
              <a:pPr algn="ctr"/>
              <a:r>
                <a:rPr lang="en-US" sz="1000" dirty="0" smtClean="0">
                  <a:solidFill>
                    <a:schemeClr val="bg1"/>
                  </a:solidFill>
                  <a:latin typeface="Roboto Light"/>
                  <a:cs typeface="Roboto Light"/>
                </a:rPr>
                <a:t>$7,500</a:t>
              </a:r>
              <a:endParaRPr lang="en-US" sz="1000" dirty="0">
                <a:solidFill>
                  <a:schemeClr val="bg1"/>
                </a:solidFill>
                <a:latin typeface="Roboto Light"/>
                <a:cs typeface="Roboto Light"/>
              </a:endParaRPr>
            </a:p>
          </p:txBody>
        </p:sp>
      </p:grpSp>
      <p:grpSp>
        <p:nvGrpSpPr>
          <p:cNvPr id="33" name="Group 32"/>
          <p:cNvGrpSpPr/>
          <p:nvPr/>
        </p:nvGrpSpPr>
        <p:grpSpPr>
          <a:xfrm>
            <a:off x="6804417" y="1024610"/>
            <a:ext cx="1839863" cy="1499950"/>
            <a:chOff x="408036" y="1032677"/>
            <a:chExt cx="1839863" cy="1499950"/>
          </a:xfrm>
        </p:grpSpPr>
        <p:sp>
          <p:nvSpPr>
            <p:cNvPr id="34" name="Rounded Rectangle 33"/>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 Same Side Corner Rectangle 34"/>
            <p:cNvSpPr/>
            <p:nvPr/>
          </p:nvSpPr>
          <p:spPr>
            <a:xfrm rot="10800000">
              <a:off x="409574" y="2127250"/>
              <a:ext cx="1838325" cy="361950"/>
            </a:xfrm>
            <a:prstGeom prst="round2Same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408036" y="2132517"/>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Pulse Oximetry Boot</a:t>
              </a:r>
            </a:p>
            <a:p>
              <a:pPr algn="ctr"/>
              <a:r>
                <a:rPr lang="en-US" sz="1000" dirty="0" smtClean="0">
                  <a:solidFill>
                    <a:schemeClr val="bg1"/>
                  </a:solidFill>
                  <a:latin typeface="Roboto Light"/>
                  <a:cs typeface="Roboto Light"/>
                </a:rPr>
                <a:t>$250</a:t>
              </a:r>
              <a:endParaRPr lang="en-US" sz="1000" dirty="0">
                <a:solidFill>
                  <a:schemeClr val="bg1"/>
                </a:solidFill>
                <a:latin typeface="Roboto Light"/>
                <a:cs typeface="Roboto Light"/>
              </a:endParaRPr>
            </a:p>
          </p:txBody>
        </p:sp>
      </p:grpSp>
      <p:grpSp>
        <p:nvGrpSpPr>
          <p:cNvPr id="37" name="Group 36"/>
          <p:cNvGrpSpPr/>
          <p:nvPr/>
        </p:nvGrpSpPr>
        <p:grpSpPr>
          <a:xfrm>
            <a:off x="520456" y="2737795"/>
            <a:ext cx="1838325" cy="1492107"/>
            <a:chOff x="409574" y="1032677"/>
            <a:chExt cx="1838325" cy="1492107"/>
          </a:xfrm>
        </p:grpSpPr>
        <p:sp>
          <p:nvSpPr>
            <p:cNvPr id="38" name="Rounded Rectangle 37"/>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ound Same Side Corner Rectangle 38"/>
            <p:cNvSpPr/>
            <p:nvPr/>
          </p:nvSpPr>
          <p:spPr>
            <a:xfrm rot="10800000">
              <a:off x="409574" y="2127250"/>
              <a:ext cx="1838325" cy="361950"/>
            </a:xfrm>
            <a:prstGeom prst="round2Same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54740" y="2124674"/>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Human like Rocker</a:t>
              </a:r>
            </a:p>
            <a:p>
              <a:pPr algn="ctr"/>
              <a:r>
                <a:rPr lang="en-US" sz="1000" dirty="0" smtClean="0">
                  <a:solidFill>
                    <a:schemeClr val="bg1"/>
                  </a:solidFill>
                  <a:latin typeface="Roboto Light"/>
                  <a:cs typeface="Roboto Light"/>
                </a:rPr>
                <a:t>$159</a:t>
              </a:r>
              <a:endParaRPr lang="en-US" sz="1000" dirty="0">
                <a:solidFill>
                  <a:schemeClr val="bg1"/>
                </a:solidFill>
                <a:latin typeface="Roboto Light"/>
                <a:cs typeface="Roboto Light"/>
              </a:endParaRPr>
            </a:p>
          </p:txBody>
        </p:sp>
      </p:grpSp>
      <p:grpSp>
        <p:nvGrpSpPr>
          <p:cNvPr id="41" name="Group 40"/>
          <p:cNvGrpSpPr/>
          <p:nvPr/>
        </p:nvGrpSpPr>
        <p:grpSpPr>
          <a:xfrm>
            <a:off x="2615622" y="2737795"/>
            <a:ext cx="1838325" cy="1492107"/>
            <a:chOff x="409574" y="1032677"/>
            <a:chExt cx="1838325" cy="1492107"/>
          </a:xfrm>
        </p:grpSpPr>
        <p:sp>
          <p:nvSpPr>
            <p:cNvPr id="42" name="Rounded Rectangle 41"/>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ound Same Side Corner Rectangle 54"/>
            <p:cNvSpPr/>
            <p:nvPr/>
          </p:nvSpPr>
          <p:spPr>
            <a:xfrm rot="10800000">
              <a:off x="409574" y="2127250"/>
              <a:ext cx="1838325" cy="361950"/>
            </a:xfrm>
            <a:prstGeom prst="round2Same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465302" y="2124674"/>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Baby Tweet</a:t>
              </a:r>
              <a:br>
                <a:rPr lang="en-US" sz="1000" dirty="0" smtClean="0">
                  <a:solidFill>
                    <a:schemeClr val="bg1"/>
                  </a:solidFill>
                  <a:latin typeface="Roboto Light"/>
                  <a:cs typeface="Roboto Light"/>
                </a:rPr>
              </a:br>
              <a:r>
                <a:rPr lang="en-US" sz="1000" dirty="0" smtClean="0">
                  <a:solidFill>
                    <a:schemeClr val="bg1"/>
                  </a:solidFill>
                  <a:latin typeface="Roboto Light"/>
                  <a:cs typeface="Roboto Light"/>
                </a:rPr>
                <a:t>$$</a:t>
              </a:r>
              <a:endParaRPr lang="en-US" sz="1000" dirty="0">
                <a:solidFill>
                  <a:schemeClr val="bg1"/>
                </a:solidFill>
                <a:latin typeface="Roboto Light"/>
                <a:cs typeface="Roboto Light"/>
              </a:endParaRPr>
            </a:p>
          </p:txBody>
        </p:sp>
      </p:grpSp>
      <p:grpSp>
        <p:nvGrpSpPr>
          <p:cNvPr id="57" name="Group 56"/>
          <p:cNvGrpSpPr/>
          <p:nvPr/>
        </p:nvGrpSpPr>
        <p:grpSpPr>
          <a:xfrm>
            <a:off x="4710788" y="2737795"/>
            <a:ext cx="1838325" cy="1492107"/>
            <a:chOff x="409574" y="1032677"/>
            <a:chExt cx="1838325" cy="1492107"/>
          </a:xfrm>
        </p:grpSpPr>
        <p:sp>
          <p:nvSpPr>
            <p:cNvPr id="58" name="Rounded Rectangle 57"/>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 Same Side Corner Rectangle 58"/>
            <p:cNvSpPr/>
            <p:nvPr/>
          </p:nvSpPr>
          <p:spPr>
            <a:xfrm rot="10800000">
              <a:off x="409574" y="2127250"/>
              <a:ext cx="1838325" cy="361950"/>
            </a:xfrm>
            <a:prstGeom prst="round2Same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465358" y="2124674"/>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Baby Onesie Monitor</a:t>
              </a:r>
            </a:p>
            <a:p>
              <a:pPr algn="ctr"/>
              <a:r>
                <a:rPr lang="en-US" sz="1000" dirty="0" smtClean="0">
                  <a:solidFill>
                    <a:schemeClr val="bg1"/>
                  </a:solidFill>
                  <a:latin typeface="Roboto Light"/>
                  <a:cs typeface="Roboto Light"/>
                </a:rPr>
                <a:t>$200</a:t>
              </a:r>
              <a:endParaRPr lang="en-US" sz="1000" dirty="0">
                <a:solidFill>
                  <a:schemeClr val="bg1"/>
                </a:solidFill>
                <a:latin typeface="Roboto Light"/>
                <a:cs typeface="Roboto Light"/>
              </a:endParaRPr>
            </a:p>
          </p:txBody>
        </p:sp>
      </p:grpSp>
      <p:grpSp>
        <p:nvGrpSpPr>
          <p:cNvPr id="61" name="Group 60"/>
          <p:cNvGrpSpPr/>
          <p:nvPr/>
        </p:nvGrpSpPr>
        <p:grpSpPr>
          <a:xfrm>
            <a:off x="6820145" y="2737795"/>
            <a:ext cx="1838325" cy="1492107"/>
            <a:chOff x="409574" y="1032677"/>
            <a:chExt cx="1838325" cy="1492107"/>
          </a:xfrm>
        </p:grpSpPr>
        <p:sp>
          <p:nvSpPr>
            <p:cNvPr id="62" name="Rounded Rectangle 61"/>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ound Same Side Corner Rectangle 62"/>
            <p:cNvSpPr/>
            <p:nvPr/>
          </p:nvSpPr>
          <p:spPr>
            <a:xfrm rot="10800000">
              <a:off x="409574" y="2127250"/>
              <a:ext cx="1838325" cy="361950"/>
            </a:xfrm>
            <a:prstGeom prst="round2Same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TextBox 63"/>
            <p:cNvSpPr txBox="1"/>
            <p:nvPr/>
          </p:nvSpPr>
          <p:spPr>
            <a:xfrm>
              <a:off x="462863" y="2124674"/>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Baby Restroom Hanger</a:t>
              </a:r>
            </a:p>
            <a:p>
              <a:pPr algn="ctr"/>
              <a:r>
                <a:rPr lang="en-US" sz="1000" dirty="0" smtClean="0">
                  <a:solidFill>
                    <a:schemeClr val="bg1"/>
                  </a:solidFill>
                  <a:latin typeface="Roboto Light"/>
                  <a:cs typeface="Roboto Light"/>
                </a:rPr>
                <a:t>$40</a:t>
              </a:r>
              <a:endParaRPr lang="en-US" sz="1000" dirty="0">
                <a:solidFill>
                  <a:schemeClr val="bg1"/>
                </a:solidFill>
                <a:latin typeface="Roboto Light"/>
                <a:cs typeface="Roboto Light"/>
              </a:endParaRPr>
            </a:p>
          </p:txBody>
        </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587" y="1014549"/>
            <a:ext cx="1102058" cy="110205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148" y="1027355"/>
            <a:ext cx="1169268" cy="111470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5678" y="1038508"/>
            <a:ext cx="1088539" cy="1088539"/>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89417" y="1021308"/>
            <a:ext cx="1471396" cy="1103142"/>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4243" y="2738971"/>
            <a:ext cx="850746" cy="1090821"/>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67269" y="2735219"/>
            <a:ext cx="735026" cy="1099104"/>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27780" y="2833297"/>
            <a:ext cx="1804333" cy="902167"/>
          </a:xfrm>
          <a:prstGeom prst="rect">
            <a:avLst/>
          </a:prstGeom>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40378" y="2743358"/>
            <a:ext cx="769474" cy="1086434"/>
          </a:xfrm>
          <a:prstGeom prst="rect">
            <a:avLst/>
          </a:prstGeom>
        </p:spPr>
      </p:pic>
      <p:sp>
        <p:nvSpPr>
          <p:cNvPr id="47" name="Rectangle 46"/>
          <p:cNvSpPr/>
          <p:nvPr/>
        </p:nvSpPr>
        <p:spPr>
          <a:xfrm>
            <a:off x="548641" y="211460"/>
            <a:ext cx="420624" cy="548640"/>
          </a:xfrm>
          <a:prstGeom prst="rect">
            <a:avLst/>
          </a:prstGeom>
          <a:solidFill>
            <a:schemeClr val="accent2"/>
          </a:solidFill>
          <a:ln>
            <a:solidFill>
              <a:schemeClr val="accent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8" name="Rectangle 47"/>
          <p:cNvSpPr/>
          <p:nvPr/>
        </p:nvSpPr>
        <p:spPr>
          <a:xfrm>
            <a:off x="1" y="275468"/>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7498080" y="275468"/>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8046720" y="275468"/>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8595360" y="275468"/>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Shape 8841"/>
          <p:cNvSpPr/>
          <p:nvPr/>
        </p:nvSpPr>
        <p:spPr>
          <a:xfrm>
            <a:off x="520451" y="83040"/>
            <a:ext cx="497352" cy="76737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F4F4F4"/>
                </a:solidFill>
                <a:latin typeface="baby icons" panose="02000500000000000000" pitchFamily="2" charset="0"/>
              </a:rPr>
              <a:t></a:t>
            </a:r>
            <a:endParaRPr lang="en-US" sz="9600" dirty="0">
              <a:solidFill>
                <a:srgbClr val="F4F4F4"/>
              </a:solidFill>
              <a:latin typeface="baby icons" panose="02000500000000000000" pitchFamily="2" charset="0"/>
            </a:endParaRPr>
          </a:p>
        </p:txBody>
      </p:sp>
    </p:spTree>
    <p:extLst>
      <p:ext uri="{BB962C8B-B14F-4D97-AF65-F5344CB8AC3E}">
        <p14:creationId xmlns:p14="http://schemas.microsoft.com/office/powerpoint/2010/main" val="31587824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498217" y="2939896"/>
            <a:ext cx="5228238" cy="724664"/>
          </a:xfrm>
        </p:spPr>
        <p:txBody>
          <a:bodyPr>
            <a:noAutofit/>
          </a:bodyPr>
          <a:lstStyle/>
          <a:p>
            <a:r>
              <a:rPr lang="en-US" sz="4000" dirty="0" smtClean="0">
                <a:solidFill>
                  <a:schemeClr val="bg1"/>
                </a:solidFill>
              </a:rPr>
              <a:t>Career</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939896"/>
            <a:ext cx="1656672" cy="1654748"/>
            <a:chOff x="935145" y="2133632"/>
            <a:chExt cx="1656672" cy="1654748"/>
          </a:xfrm>
        </p:grpSpPr>
        <p:sp>
          <p:nvSpPr>
            <p:cNvPr id="5" name="Oval 4"/>
            <p:cNvSpPr/>
            <p:nvPr/>
          </p:nvSpPr>
          <p:spPr>
            <a:xfrm>
              <a:off x="935145" y="2133632"/>
              <a:ext cx="1654748" cy="1654748"/>
            </a:xfrm>
            <a:prstGeom prst="ellipse">
              <a:avLst/>
            </a:prstGeom>
            <a:solidFill>
              <a:schemeClr val="bg1"/>
            </a:solidFill>
            <a:ln w="762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5145" y="2165061"/>
              <a:ext cx="1656672" cy="138647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000" dirty="0">
                  <a:solidFill>
                    <a:schemeClr val="accent3"/>
                  </a:solidFill>
                </a:rPr>
                <a:t></a:t>
              </a:r>
              <a:endParaRPr lang="en-US" sz="8800" dirty="0">
                <a:solidFill>
                  <a:schemeClr val="accent3"/>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25550141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Planning</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828271" y="549919"/>
            <a:ext cx="1656672" cy="100500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chemeClr val="bg1"/>
                </a:solidFill>
              </a:rPr>
              <a:t></a:t>
            </a:r>
            <a:endParaRPr lang="en-US" sz="54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4243970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3583" y="274320"/>
            <a:ext cx="6563137" cy="420624"/>
          </a:xfrm>
          <a:solidFill>
            <a:schemeClr val="accent3"/>
          </a:solidFill>
          <a:ln>
            <a:solidFill>
              <a:schemeClr val="accent3"/>
            </a:solidFill>
          </a:ln>
        </p:spPr>
        <p:txBody>
          <a:bodyPr>
            <a:normAutofit/>
          </a:bodyPr>
          <a:lstStyle/>
          <a:p>
            <a:r>
              <a:rPr lang="en-US" b="0" dirty="0" smtClean="0">
                <a:solidFill>
                  <a:schemeClr val="bg1"/>
                </a:solidFill>
              </a:rPr>
              <a:t>Planning</a:t>
            </a:r>
            <a:endParaRPr lang="en-US" b="0" dirty="0">
              <a:solidFill>
                <a:schemeClr val="bg1"/>
              </a:solidFill>
            </a:endParaRPr>
          </a:p>
        </p:txBody>
      </p:sp>
      <p:grpSp>
        <p:nvGrpSpPr>
          <p:cNvPr id="12" name="Group 11"/>
          <p:cNvGrpSpPr/>
          <p:nvPr/>
        </p:nvGrpSpPr>
        <p:grpSpPr>
          <a:xfrm>
            <a:off x="384020" y="877452"/>
            <a:ext cx="2617799" cy="2679891"/>
            <a:chOff x="384019" y="877452"/>
            <a:chExt cx="2617799" cy="2679891"/>
          </a:xfrm>
        </p:grpSpPr>
        <p:grpSp>
          <p:nvGrpSpPr>
            <p:cNvPr id="7" name="Group 6"/>
            <p:cNvGrpSpPr/>
            <p:nvPr/>
          </p:nvGrpSpPr>
          <p:grpSpPr>
            <a:xfrm>
              <a:off x="434806" y="877452"/>
              <a:ext cx="2536223" cy="1365101"/>
              <a:chOff x="434806" y="877452"/>
              <a:chExt cx="2536223" cy="1365101"/>
            </a:xfrm>
          </p:grpSpPr>
          <p:sp>
            <p:nvSpPr>
              <p:cNvPr id="9" name="TextBox 8"/>
              <p:cNvSpPr txBox="1"/>
              <p:nvPr/>
            </p:nvSpPr>
            <p:spPr>
              <a:xfrm>
                <a:off x="831273" y="1196113"/>
                <a:ext cx="2139756" cy="1046440"/>
              </a:xfrm>
              <a:prstGeom prst="rect">
                <a:avLst/>
              </a:prstGeom>
              <a:noFill/>
            </p:spPr>
            <p:txBody>
              <a:bodyPr wrap="square" rtlCol="0">
                <a:spAutoFit/>
              </a:bodyPr>
              <a:lstStyle/>
              <a:p>
                <a:pPr marL="171450" indent="-171450">
                  <a:buFont typeface="Arial" panose="020B0604020202020204" pitchFamily="34" charset="0"/>
                  <a:buChar char="•"/>
                </a:pPr>
                <a:r>
                  <a:rPr lang="en-US" sz="1100" dirty="0" smtClean="0">
                    <a:latin typeface="Roboto Light"/>
                    <a:cs typeface="Roboto Light"/>
                  </a:rPr>
                  <a:t>FMLA</a:t>
                </a:r>
              </a:p>
              <a:p>
                <a:pPr marL="171450" indent="-171450">
                  <a:buFont typeface="Arial" panose="020B0604020202020204" pitchFamily="34" charset="0"/>
                  <a:buChar char="•"/>
                </a:pPr>
                <a:r>
                  <a:rPr lang="en-US" sz="1100" dirty="0" smtClean="0">
                    <a:latin typeface="Roboto Light"/>
                    <a:cs typeface="Roboto Light"/>
                  </a:rPr>
                  <a:t>Paternity/Maternity leave</a:t>
                </a:r>
                <a:r>
                  <a:rPr lang="en-US" sz="1100" dirty="0">
                    <a:latin typeface="Roboto Light"/>
                    <a:cs typeface="Roboto Light"/>
                  </a:rPr>
                  <a:t> </a:t>
                </a:r>
                <a:r>
                  <a:rPr lang="en-US" sz="1100" dirty="0" smtClean="0">
                    <a:latin typeface="Roboto Light"/>
                    <a:cs typeface="Roboto Light"/>
                  </a:rPr>
                  <a:t>policy</a:t>
                </a:r>
              </a:p>
              <a:p>
                <a:pPr marL="171450" indent="-171450">
                  <a:buFont typeface="Arial" panose="020B0604020202020204" pitchFamily="34" charset="0"/>
                  <a:buChar char="•"/>
                </a:pPr>
                <a:r>
                  <a:rPr lang="en-US" sz="1100" dirty="0" smtClean="0">
                    <a:latin typeface="Roboto Light"/>
                    <a:cs typeface="Roboto Light"/>
                  </a:rPr>
                  <a:t>Short Term Disability policy</a:t>
                </a:r>
              </a:p>
              <a:p>
                <a:pPr marL="171450" indent="-171450">
                  <a:buFont typeface="Arial" panose="020B0604020202020204" pitchFamily="34" charset="0"/>
                  <a:buChar char="•"/>
                </a:pPr>
                <a:r>
                  <a:rPr lang="en-US" sz="900" dirty="0" smtClean="0">
                    <a:latin typeface="Roboto Light"/>
                    <a:cs typeface="Roboto Light"/>
                    <a:hlinkClick r:id="rId3"/>
                  </a:rPr>
                  <a:t>babycenter.com/maternity-leave-checklist</a:t>
                </a:r>
                <a:endParaRPr lang="en-US" sz="900" dirty="0" smtClean="0">
                  <a:latin typeface="Roboto Light"/>
                  <a:cs typeface="Roboto Light"/>
                </a:endParaRPr>
              </a:p>
            </p:txBody>
          </p:sp>
          <p:sp>
            <p:nvSpPr>
              <p:cNvPr id="190" name="Title 1"/>
              <p:cNvSpPr txBox="1">
                <a:spLocks/>
              </p:cNvSpPr>
              <p:nvPr/>
            </p:nvSpPr>
            <p:spPr>
              <a:xfrm>
                <a:off x="831493" y="877452"/>
                <a:ext cx="1847052"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400" b="0" dirty="0" smtClean="0"/>
                  <a:t>Your </a:t>
                </a:r>
                <a:r>
                  <a:rPr lang="en-US" sz="1600" b="0" dirty="0" smtClean="0"/>
                  <a:t>Rights</a:t>
                </a:r>
                <a:endParaRPr lang="en-US" sz="1600" b="0" dirty="0"/>
              </a:p>
            </p:txBody>
          </p:sp>
          <p:sp>
            <p:nvSpPr>
              <p:cNvPr id="185" name="Oval 184"/>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Shape 8841"/>
              <p:cNvSpPr/>
              <p:nvPr/>
            </p:nvSpPr>
            <p:spPr>
              <a:xfrm>
                <a:off x="461246" y="997084"/>
                <a:ext cx="260162" cy="4349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i="1" dirty="0" smtClean="0">
                    <a:solidFill>
                      <a:schemeClr val="accent1"/>
                    </a:solidFill>
                  </a:rPr>
                  <a:t></a:t>
                </a:r>
                <a:endParaRPr lang="en-US" sz="1400" dirty="0">
                  <a:solidFill>
                    <a:schemeClr val="accent1"/>
                  </a:solidFill>
                </a:endParaRPr>
              </a:p>
            </p:txBody>
          </p:sp>
        </p:grpSp>
        <p:grpSp>
          <p:nvGrpSpPr>
            <p:cNvPr id="187" name="Group 186"/>
            <p:cNvGrpSpPr/>
            <p:nvPr/>
          </p:nvGrpSpPr>
          <p:grpSpPr>
            <a:xfrm>
              <a:off x="384019" y="2638518"/>
              <a:ext cx="2585470" cy="918825"/>
              <a:chOff x="385559" y="877452"/>
              <a:chExt cx="2585470" cy="918825"/>
            </a:xfrm>
          </p:grpSpPr>
          <p:sp>
            <p:nvSpPr>
              <p:cNvPr id="188" name="TextBox 187"/>
              <p:cNvSpPr txBox="1"/>
              <p:nvPr/>
            </p:nvSpPr>
            <p:spPr>
              <a:xfrm>
                <a:off x="831273" y="1196113"/>
                <a:ext cx="2139756" cy="600164"/>
              </a:xfrm>
              <a:prstGeom prst="rect">
                <a:avLst/>
              </a:prstGeom>
              <a:noFill/>
            </p:spPr>
            <p:txBody>
              <a:bodyPr wrap="square" rtlCol="0">
                <a:spAutoFit/>
              </a:bodyPr>
              <a:lstStyle/>
              <a:p>
                <a:pPr marL="171450" indent="-171450">
                  <a:buFont typeface="Arial" panose="020B0604020202020204" pitchFamily="34" charset="0"/>
                  <a:buChar char="•"/>
                </a:pPr>
                <a:r>
                  <a:rPr lang="en-US" sz="1100" dirty="0" smtClean="0">
                    <a:latin typeface="Roboto Light"/>
                    <a:cs typeface="Roboto Light"/>
                  </a:rPr>
                  <a:t>Create </a:t>
                </a:r>
                <a:r>
                  <a:rPr lang="en-US" sz="1100" dirty="0">
                    <a:latin typeface="Roboto Light"/>
                    <a:cs typeface="Roboto Light"/>
                  </a:rPr>
                  <a:t>good will</a:t>
                </a:r>
              </a:p>
              <a:p>
                <a:pPr marL="171450" indent="-171450">
                  <a:buFont typeface="Arial" panose="020B0604020202020204" pitchFamily="34" charset="0"/>
                  <a:buChar char="•"/>
                </a:pPr>
                <a:r>
                  <a:rPr lang="en-US" sz="1100" dirty="0">
                    <a:latin typeface="Roboto Light"/>
                    <a:cs typeface="Roboto Light"/>
                  </a:rPr>
                  <a:t>Lean on people while sleep deprived</a:t>
                </a:r>
              </a:p>
            </p:txBody>
          </p:sp>
          <p:sp>
            <p:nvSpPr>
              <p:cNvPr id="19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defPPr>
                  <a:defRPr lang="en-US"/>
                </a:defPPr>
                <a:lvl1pPr defTabSz="457200">
                  <a:spcBef>
                    <a:spcPct val="0"/>
                  </a:spcBef>
                  <a:buNone/>
                  <a:defRPr sz="1400" b="0">
                    <a:latin typeface="Roboto Light"/>
                    <a:ea typeface="+mj-ea"/>
                    <a:cs typeface="Roboto Light"/>
                  </a:defRPr>
                </a:lvl1pPr>
              </a:lstStyle>
              <a:p>
                <a:r>
                  <a:rPr lang="en-US" dirty="0"/>
                  <a:t>Relationships</a:t>
                </a:r>
              </a:p>
            </p:txBody>
          </p:sp>
          <p:sp>
            <p:nvSpPr>
              <p:cNvPr id="214" name="Oval 213"/>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5" name="Shape 8841"/>
              <p:cNvSpPr/>
              <p:nvPr/>
            </p:nvSpPr>
            <p:spPr>
              <a:xfrm>
                <a:off x="385559" y="1008014"/>
                <a:ext cx="474813" cy="4349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4"/>
                    </a:solidFill>
                  </a:rPr>
                  <a:t></a:t>
                </a:r>
                <a:endParaRPr lang="en-US" sz="1400" dirty="0">
                  <a:solidFill>
                    <a:schemeClr val="accent4"/>
                  </a:solidFill>
                </a:endParaRPr>
              </a:p>
            </p:txBody>
          </p:sp>
        </p:grpSp>
        <p:cxnSp>
          <p:nvCxnSpPr>
            <p:cNvPr id="216" name="Straight Connector 215"/>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3275411" y="875912"/>
            <a:ext cx="2570462" cy="2510614"/>
            <a:chOff x="431356" y="877452"/>
            <a:chExt cx="2570462" cy="2510614"/>
          </a:xfrm>
        </p:grpSpPr>
        <p:grpSp>
          <p:nvGrpSpPr>
            <p:cNvPr id="218" name="Group 217"/>
            <p:cNvGrpSpPr/>
            <p:nvPr/>
          </p:nvGrpSpPr>
          <p:grpSpPr>
            <a:xfrm>
              <a:off x="434806" y="877452"/>
              <a:ext cx="2536223" cy="918825"/>
              <a:chOff x="434806" y="877452"/>
              <a:chExt cx="2536223" cy="918825"/>
            </a:xfrm>
          </p:grpSpPr>
          <p:sp>
            <p:nvSpPr>
              <p:cNvPr id="225" name="TextBox 224"/>
              <p:cNvSpPr txBox="1"/>
              <p:nvPr/>
            </p:nvSpPr>
            <p:spPr>
              <a:xfrm>
                <a:off x="831273" y="1196113"/>
                <a:ext cx="2139756" cy="600164"/>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Talk to boss first</a:t>
                </a:r>
              </a:p>
              <a:p>
                <a:pPr marL="171450" indent="-171450">
                  <a:buFont typeface="Arial" panose="020B0604020202020204" pitchFamily="34" charset="0"/>
                  <a:buChar char="•"/>
                </a:pPr>
                <a:r>
                  <a:rPr lang="en-US" sz="1100" dirty="0">
                    <a:latin typeface="Roboto Light"/>
                    <a:cs typeface="Roboto Light"/>
                  </a:rPr>
                  <a:t>Form plan with stakeholders</a:t>
                </a:r>
              </a:p>
              <a:p>
                <a:pPr marL="171450" indent="-171450">
                  <a:buFont typeface="Arial" panose="020B0604020202020204" pitchFamily="34" charset="0"/>
                  <a:buChar char="•"/>
                </a:pPr>
                <a:r>
                  <a:rPr lang="en-US" sz="1100" dirty="0">
                    <a:latin typeface="Roboto Light"/>
                    <a:cs typeface="Roboto Light"/>
                  </a:rPr>
                  <a:t>Inform coworkers</a:t>
                </a:r>
              </a:p>
            </p:txBody>
          </p:sp>
          <p:sp>
            <p:nvSpPr>
              <p:cNvPr id="226" name="Title 1"/>
              <p:cNvSpPr txBox="1">
                <a:spLocks/>
              </p:cNvSpPr>
              <p:nvPr/>
            </p:nvSpPr>
            <p:spPr>
              <a:xfrm>
                <a:off x="831493" y="877452"/>
                <a:ext cx="1974029" cy="338668"/>
              </a:xfrm>
              <a:prstGeom prst="rect">
                <a:avLst/>
              </a:prstGeom>
            </p:spPr>
            <p:txBody>
              <a:bodyPr vert="horz" lIns="91440" tIns="45720" rIns="91440" bIns="45720" rtlCol="0" anchor="b">
                <a:normAutofit/>
              </a:bodyPr>
              <a:lstStyle>
                <a:defPPr>
                  <a:defRPr lang="en-US"/>
                </a:defPPr>
                <a:lvl1pPr defTabSz="457200">
                  <a:spcBef>
                    <a:spcPct val="0"/>
                  </a:spcBef>
                  <a:buNone/>
                  <a:defRPr sz="1400" b="0">
                    <a:latin typeface="Roboto Light"/>
                    <a:ea typeface="+mj-ea"/>
                    <a:cs typeface="Roboto Light"/>
                  </a:defRPr>
                </a:lvl1pPr>
              </a:lstStyle>
              <a:p>
                <a:r>
                  <a:rPr lang="en-US" dirty="0"/>
                  <a:t>Communication</a:t>
                </a:r>
              </a:p>
            </p:txBody>
          </p:sp>
          <p:sp>
            <p:nvSpPr>
              <p:cNvPr id="227" name="Oval 226"/>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8" name="Shape 8841"/>
              <p:cNvSpPr/>
              <p:nvPr/>
            </p:nvSpPr>
            <p:spPr>
              <a:xfrm>
                <a:off x="487643" y="993303"/>
                <a:ext cx="275665" cy="4349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2"/>
                    </a:solidFill>
                  </a:rPr>
                  <a:t></a:t>
                </a:r>
                <a:endParaRPr lang="en-US" sz="1400" dirty="0">
                  <a:solidFill>
                    <a:schemeClr val="accent2"/>
                  </a:solidFill>
                </a:endParaRPr>
              </a:p>
            </p:txBody>
          </p:sp>
        </p:grpSp>
        <p:grpSp>
          <p:nvGrpSpPr>
            <p:cNvPr id="219" name="Group 218"/>
            <p:cNvGrpSpPr/>
            <p:nvPr/>
          </p:nvGrpSpPr>
          <p:grpSpPr>
            <a:xfrm>
              <a:off x="433266" y="2638518"/>
              <a:ext cx="2536223" cy="749548"/>
              <a:chOff x="434806" y="877452"/>
              <a:chExt cx="2536223" cy="749548"/>
            </a:xfrm>
          </p:grpSpPr>
          <p:sp>
            <p:nvSpPr>
              <p:cNvPr id="221" name="TextBox 220"/>
              <p:cNvSpPr txBox="1"/>
              <p:nvPr/>
            </p:nvSpPr>
            <p:spPr>
              <a:xfrm>
                <a:off x="831273" y="1196113"/>
                <a:ext cx="2139756" cy="430887"/>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Don’t be primary</a:t>
                </a:r>
              </a:p>
              <a:p>
                <a:pPr marL="171450" indent="-171450">
                  <a:buFont typeface="Arial" panose="020B0604020202020204" pitchFamily="34" charset="0"/>
                  <a:buChar char="•"/>
                </a:pPr>
                <a:r>
                  <a:rPr lang="en-US" sz="1100" dirty="0">
                    <a:latin typeface="Roboto Light"/>
                    <a:cs typeface="Roboto Light"/>
                  </a:rPr>
                  <a:t>Take on small projects</a:t>
                </a:r>
              </a:p>
            </p:txBody>
          </p:sp>
          <p:sp>
            <p:nvSpPr>
              <p:cNvPr id="22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defPPr>
                  <a:defRPr lang="en-US"/>
                </a:defPPr>
                <a:lvl1pPr defTabSz="457200">
                  <a:spcBef>
                    <a:spcPct val="0"/>
                  </a:spcBef>
                  <a:buNone/>
                  <a:defRPr sz="1400" b="0">
                    <a:latin typeface="Roboto Light"/>
                    <a:ea typeface="+mj-ea"/>
                    <a:cs typeface="Roboto Light"/>
                  </a:defRPr>
                </a:lvl1pPr>
              </a:lstStyle>
              <a:p>
                <a:r>
                  <a:rPr lang="en-US" dirty="0"/>
                  <a:t>Remove Yourself</a:t>
                </a:r>
              </a:p>
            </p:txBody>
          </p:sp>
          <p:sp>
            <p:nvSpPr>
              <p:cNvPr id="223" name="Oval 222"/>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4" name="Shape 8841"/>
              <p:cNvSpPr/>
              <p:nvPr/>
            </p:nvSpPr>
            <p:spPr>
              <a:xfrm>
                <a:off x="533759" y="998624"/>
                <a:ext cx="183755" cy="4349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5"/>
                    </a:solidFill>
                  </a:rPr>
                  <a:t></a:t>
                </a:r>
                <a:endParaRPr lang="en-US" sz="1400" dirty="0">
                  <a:solidFill>
                    <a:schemeClr val="accent5"/>
                  </a:solidFill>
                </a:endParaRPr>
              </a:p>
            </p:txBody>
          </p:sp>
        </p:grpSp>
        <p:cxnSp>
          <p:nvCxnSpPr>
            <p:cNvPr id="220" name="Straight Connector 219"/>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6122915" y="875913"/>
            <a:ext cx="2536223" cy="749548"/>
            <a:chOff x="434806" y="877452"/>
            <a:chExt cx="2536223" cy="749548"/>
          </a:xfrm>
        </p:grpSpPr>
        <p:sp>
          <p:nvSpPr>
            <p:cNvPr id="237" name="TextBox 236"/>
            <p:cNvSpPr txBox="1"/>
            <p:nvPr/>
          </p:nvSpPr>
          <p:spPr>
            <a:xfrm>
              <a:off x="831273" y="1196113"/>
              <a:ext cx="2139756" cy="430887"/>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Discuss your level of support while out</a:t>
              </a:r>
            </a:p>
          </p:txBody>
        </p:sp>
        <p:sp>
          <p:nvSpPr>
            <p:cNvPr id="238" name="Title 1"/>
            <p:cNvSpPr txBox="1">
              <a:spLocks/>
            </p:cNvSpPr>
            <p:nvPr/>
          </p:nvSpPr>
          <p:spPr>
            <a:xfrm>
              <a:off x="831493" y="877452"/>
              <a:ext cx="2000944" cy="338668"/>
            </a:xfrm>
            <a:prstGeom prst="rect">
              <a:avLst/>
            </a:prstGeom>
          </p:spPr>
          <p:txBody>
            <a:bodyPr vert="horz" lIns="91440" tIns="45720" rIns="91440" bIns="45720" rtlCol="0" anchor="b">
              <a:normAutofit/>
            </a:bodyPr>
            <a:lstStyle>
              <a:defPPr>
                <a:defRPr lang="en-US"/>
              </a:defPPr>
              <a:lvl1pPr defTabSz="457200">
                <a:spcBef>
                  <a:spcPct val="0"/>
                </a:spcBef>
                <a:buNone/>
                <a:defRPr sz="1400" b="0">
                  <a:latin typeface="Roboto Light"/>
                  <a:ea typeface="+mj-ea"/>
                  <a:cs typeface="Roboto Light"/>
                </a:defRPr>
              </a:lvl1pPr>
            </a:lstStyle>
            <a:p>
              <a:r>
                <a:rPr lang="en-US" dirty="0"/>
                <a:t>Support</a:t>
              </a:r>
            </a:p>
          </p:txBody>
        </p:sp>
        <p:sp>
          <p:nvSpPr>
            <p:cNvPr id="239" name="Oval 238"/>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0" name="Shape 8841"/>
            <p:cNvSpPr/>
            <p:nvPr/>
          </p:nvSpPr>
          <p:spPr>
            <a:xfrm>
              <a:off x="524891" y="1031488"/>
              <a:ext cx="213066" cy="36112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cxnSp>
        <p:nvCxnSpPr>
          <p:cNvPr id="232" name="Straight Connector 231"/>
          <p:cNvCxnSpPr/>
          <p:nvPr/>
        </p:nvCxnSpPr>
        <p:spPr>
          <a:xfrm flipV="1">
            <a:off x="6119464" y="2553855"/>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6517840" y="2955639"/>
            <a:ext cx="1698594" cy="600164"/>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Important to keep support from </a:t>
            </a:r>
            <a:r>
              <a:rPr lang="en-US" sz="1100" dirty="0" smtClean="0">
                <a:latin typeface="Roboto Light"/>
                <a:cs typeface="Roboto Light"/>
              </a:rPr>
              <a:t>coworkers</a:t>
            </a:r>
            <a:endParaRPr lang="en-US" sz="1100" dirty="0">
              <a:latin typeface="Roboto Light"/>
              <a:cs typeface="Roboto Light"/>
            </a:endParaRPr>
          </a:p>
        </p:txBody>
      </p:sp>
      <p:sp>
        <p:nvSpPr>
          <p:cNvPr id="43" name="Title 1"/>
          <p:cNvSpPr txBox="1">
            <a:spLocks/>
          </p:cNvSpPr>
          <p:nvPr/>
        </p:nvSpPr>
        <p:spPr>
          <a:xfrm>
            <a:off x="6518060" y="2636978"/>
            <a:ext cx="1971744" cy="338668"/>
          </a:xfrm>
          <a:prstGeom prst="rect">
            <a:avLst/>
          </a:prstGeom>
        </p:spPr>
        <p:txBody>
          <a:bodyPr vert="horz" lIns="91440" tIns="45720" rIns="91440" bIns="45720" rtlCol="0" anchor="b">
            <a:normAutofit/>
          </a:bodyPr>
          <a:lstStyle>
            <a:defPPr>
              <a:defRPr lang="en-US"/>
            </a:defPPr>
            <a:lvl1pPr defTabSz="457200">
              <a:spcBef>
                <a:spcPct val="0"/>
              </a:spcBef>
              <a:buNone/>
              <a:defRPr sz="1400" b="0">
                <a:latin typeface="Roboto Light"/>
                <a:ea typeface="+mj-ea"/>
                <a:cs typeface="Roboto Light"/>
              </a:defRPr>
            </a:lvl1pPr>
          </a:lstStyle>
          <a:p>
            <a:r>
              <a:rPr lang="en-US" dirty="0"/>
              <a:t>Express Appreciation</a:t>
            </a:r>
          </a:p>
        </p:txBody>
      </p:sp>
      <p:sp>
        <p:nvSpPr>
          <p:cNvPr id="44" name="Oval 43"/>
          <p:cNvSpPr/>
          <p:nvPr/>
        </p:nvSpPr>
        <p:spPr>
          <a:xfrm>
            <a:off x="6121373" y="2791015"/>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Shape 8841"/>
          <p:cNvSpPr/>
          <p:nvPr/>
        </p:nvSpPr>
        <p:spPr>
          <a:xfrm>
            <a:off x="6230552" y="2753150"/>
            <a:ext cx="183755" cy="4349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6"/>
                </a:solidFill>
              </a:rPr>
              <a:t></a:t>
            </a:r>
            <a:endParaRPr lang="en-US" sz="1400" dirty="0">
              <a:solidFill>
                <a:schemeClr val="accent6"/>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434" y="3204071"/>
            <a:ext cx="882324" cy="1152525"/>
          </a:xfrm>
          <a:prstGeom prst="rect">
            <a:avLst/>
          </a:prstGeom>
        </p:spPr>
      </p:pic>
      <p:sp>
        <p:nvSpPr>
          <p:cNvPr id="48" name="Rectangle 47"/>
          <p:cNvSpPr/>
          <p:nvPr/>
        </p:nvSpPr>
        <p:spPr>
          <a:xfrm>
            <a:off x="-1011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32323"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8046720" y="274320"/>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8595360"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a:off x="918501" y="208879"/>
            <a:ext cx="727544" cy="551936"/>
            <a:chOff x="950964" y="331336"/>
            <a:chExt cx="727544" cy="551936"/>
          </a:xfrm>
        </p:grpSpPr>
        <p:sp>
          <p:nvSpPr>
            <p:cNvPr id="47" name="Rectangle 46"/>
            <p:cNvSpPr/>
            <p:nvPr/>
          </p:nvSpPr>
          <p:spPr>
            <a:xfrm>
              <a:off x="1104424" y="334632"/>
              <a:ext cx="420624" cy="548640"/>
            </a:xfrm>
            <a:prstGeom prst="rect">
              <a:avLst/>
            </a:prstGeom>
            <a:solidFill>
              <a:schemeClr val="accent3"/>
            </a:solidFill>
            <a:ln>
              <a:solidFill>
                <a:schemeClr val="accent3"/>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2" name="Shape 8841"/>
            <p:cNvSpPr/>
            <p:nvPr/>
          </p:nvSpPr>
          <p:spPr>
            <a:xfrm>
              <a:off x="950964" y="331336"/>
              <a:ext cx="727544" cy="55193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bg1"/>
                  </a:solidFill>
                </a:rPr>
                <a:t></a:t>
              </a:r>
              <a:endParaRPr lang="en-US" sz="7200" dirty="0">
                <a:solidFill>
                  <a:schemeClr val="bg1"/>
                </a:solidFill>
              </a:endParaRPr>
            </a:p>
          </p:txBody>
        </p:sp>
      </p:grpSp>
      <p:sp>
        <p:nvSpPr>
          <p:cNvPr id="53" name="TextBox 52"/>
          <p:cNvSpPr txBox="1"/>
          <p:nvPr/>
        </p:nvSpPr>
        <p:spPr>
          <a:xfrm>
            <a:off x="7203643" y="4100855"/>
            <a:ext cx="1698594" cy="261610"/>
          </a:xfrm>
          <a:prstGeom prst="rect">
            <a:avLst/>
          </a:prstGeom>
          <a:noFill/>
        </p:spPr>
        <p:txBody>
          <a:bodyPr wrap="square" rtlCol="0">
            <a:spAutoFit/>
          </a:bodyPr>
          <a:lstStyle/>
          <a:p>
            <a:r>
              <a:rPr lang="en-US" sz="1100" dirty="0" smtClean="0">
                <a:latin typeface="Roboto Light"/>
                <a:cs typeface="Roboto Light"/>
              </a:rPr>
              <a:t>Thanks </a:t>
            </a:r>
            <a:r>
              <a:rPr lang="en-US" sz="1100" dirty="0">
                <a:latin typeface="Roboto Light"/>
                <a:cs typeface="Roboto Light"/>
              </a:rPr>
              <a:t>Ben!</a:t>
            </a:r>
          </a:p>
        </p:txBody>
      </p:sp>
    </p:spTree>
    <p:extLst>
      <p:ext uri="{BB962C8B-B14F-4D97-AF65-F5344CB8AC3E}">
        <p14:creationId xmlns:p14="http://schemas.microsoft.com/office/powerpoint/2010/main" val="2192783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Get Organized</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3" y="284875"/>
            <a:ext cx="1656672" cy="172764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4304263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2191" y="274320"/>
            <a:ext cx="6514529" cy="422542"/>
          </a:xfrm>
          <a:solidFill>
            <a:schemeClr val="accent3"/>
          </a:solidFill>
          <a:ln>
            <a:solidFill>
              <a:schemeClr val="accent3"/>
            </a:solidFill>
          </a:ln>
        </p:spPr>
        <p:txBody>
          <a:bodyPr>
            <a:normAutofit/>
          </a:bodyPr>
          <a:lstStyle/>
          <a:p>
            <a:r>
              <a:rPr lang="en-US" b="0" dirty="0" smtClean="0">
                <a:solidFill>
                  <a:schemeClr val="bg1"/>
                </a:solidFill>
              </a:rPr>
              <a:t>Get Organized</a:t>
            </a:r>
            <a:endParaRPr lang="en-US" b="0" dirty="0">
              <a:solidFill>
                <a:schemeClr val="bg1"/>
              </a:solidFill>
            </a:endParaRPr>
          </a:p>
        </p:txBody>
      </p:sp>
      <p:grpSp>
        <p:nvGrpSpPr>
          <p:cNvPr id="20" name="Group 19"/>
          <p:cNvGrpSpPr/>
          <p:nvPr/>
        </p:nvGrpSpPr>
        <p:grpSpPr>
          <a:xfrm>
            <a:off x="1288374" y="1114184"/>
            <a:ext cx="1060649" cy="1184197"/>
            <a:chOff x="2024691" y="1084264"/>
            <a:chExt cx="1060649" cy="1184197"/>
          </a:xfrm>
        </p:grpSpPr>
        <p:sp>
          <p:nvSpPr>
            <p:cNvPr id="37" name="Shape 148"/>
            <p:cNvSpPr/>
            <p:nvPr/>
          </p:nvSpPr>
          <p:spPr>
            <a:xfrm>
              <a:off x="2024691" y="1084264"/>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grpSp>
          <p:nvGrpSpPr>
            <p:cNvPr id="19" name="Group 18"/>
            <p:cNvGrpSpPr/>
            <p:nvPr/>
          </p:nvGrpSpPr>
          <p:grpSpPr>
            <a:xfrm>
              <a:off x="2132922" y="1195516"/>
              <a:ext cx="843850" cy="942142"/>
              <a:chOff x="2132922" y="1195516"/>
              <a:chExt cx="843850" cy="942142"/>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4559" y="1338287"/>
                <a:ext cx="647241" cy="647241"/>
              </a:xfrm>
              <a:prstGeom prst="rect">
                <a:avLst/>
              </a:prstGeom>
            </p:spPr>
          </p:pic>
          <p:sp>
            <p:nvSpPr>
              <p:cNvPr id="46" name="Shape 148"/>
              <p:cNvSpPr/>
              <p:nvPr/>
            </p:nvSpPr>
            <p:spPr>
              <a:xfrm>
                <a:off x="2132922" y="1195516"/>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grpSp>
        <p:nvGrpSpPr>
          <p:cNvPr id="18" name="Group 17"/>
          <p:cNvGrpSpPr/>
          <p:nvPr/>
        </p:nvGrpSpPr>
        <p:grpSpPr>
          <a:xfrm>
            <a:off x="230187" y="2800992"/>
            <a:ext cx="1060649" cy="1184197"/>
            <a:chOff x="681783" y="2821379"/>
            <a:chExt cx="1060649" cy="1184197"/>
          </a:xfrm>
        </p:grpSpPr>
        <p:sp>
          <p:nvSpPr>
            <p:cNvPr id="49" name="Shape 148"/>
            <p:cNvSpPr/>
            <p:nvPr/>
          </p:nvSpPr>
          <p:spPr>
            <a:xfrm>
              <a:off x="681783" y="2821379"/>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772" y="3124169"/>
              <a:ext cx="719389" cy="539542"/>
            </a:xfrm>
            <a:prstGeom prst="rect">
              <a:avLst/>
            </a:prstGeom>
          </p:spPr>
        </p:pic>
        <p:sp>
          <p:nvSpPr>
            <p:cNvPr id="51" name="Shape 148"/>
            <p:cNvSpPr/>
            <p:nvPr/>
          </p:nvSpPr>
          <p:spPr>
            <a:xfrm>
              <a:off x="790015" y="2943821"/>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noFill/>
            <a:ln w="76200" cmpd="sng">
              <a:solidFill>
                <a:schemeClr val="tx2"/>
              </a:solidFill>
              <a:prstDash val="solid"/>
              <a:miter lim="400000"/>
            </a:ln>
          </p:spPr>
          <p:txBody>
            <a:bodyPr lIns="0" tIns="0" rIns="0" bIns="0" anchor="ctr"/>
            <a:lstStyle/>
            <a:p>
              <a:pPr lvl="0">
                <a:defRPr sz="2400"/>
              </a:pPr>
              <a:endParaRPr/>
            </a:p>
          </p:txBody>
        </p:sp>
      </p:grpSp>
      <p:grpSp>
        <p:nvGrpSpPr>
          <p:cNvPr id="17" name="Group 16"/>
          <p:cNvGrpSpPr/>
          <p:nvPr/>
        </p:nvGrpSpPr>
        <p:grpSpPr>
          <a:xfrm>
            <a:off x="2349299" y="2800991"/>
            <a:ext cx="1060649" cy="1184197"/>
            <a:chOff x="3367599" y="2821379"/>
            <a:chExt cx="1060649" cy="1184197"/>
          </a:xfrm>
        </p:grpSpPr>
        <p:grpSp>
          <p:nvGrpSpPr>
            <p:cNvPr id="16" name="Group 15"/>
            <p:cNvGrpSpPr/>
            <p:nvPr/>
          </p:nvGrpSpPr>
          <p:grpSpPr>
            <a:xfrm>
              <a:off x="3367599" y="2821379"/>
              <a:ext cx="1060649" cy="1184197"/>
              <a:chOff x="3367599" y="2821379"/>
              <a:chExt cx="1060649" cy="1184197"/>
            </a:xfrm>
          </p:grpSpPr>
          <p:sp>
            <p:nvSpPr>
              <p:cNvPr id="43" name="Shape 148"/>
              <p:cNvSpPr/>
              <p:nvPr/>
            </p:nvSpPr>
            <p:spPr>
              <a:xfrm>
                <a:off x="3367599" y="2821379"/>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3906" y="3092395"/>
                <a:ext cx="640704" cy="640704"/>
              </a:xfrm>
              <a:prstGeom prst="rect">
                <a:avLst/>
              </a:prstGeom>
            </p:spPr>
          </p:pic>
        </p:grpSp>
        <p:sp>
          <p:nvSpPr>
            <p:cNvPr id="56" name="Shape 148"/>
            <p:cNvSpPr/>
            <p:nvPr/>
          </p:nvSpPr>
          <p:spPr>
            <a:xfrm>
              <a:off x="3472333" y="2922869"/>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2" name="Group 21"/>
          <p:cNvGrpSpPr/>
          <p:nvPr/>
        </p:nvGrpSpPr>
        <p:grpSpPr>
          <a:xfrm>
            <a:off x="4468411" y="2800260"/>
            <a:ext cx="1060649" cy="1184197"/>
            <a:chOff x="3136558" y="1759624"/>
            <a:chExt cx="1060649" cy="1184197"/>
          </a:xfrm>
        </p:grpSpPr>
        <p:sp>
          <p:nvSpPr>
            <p:cNvPr id="70" name="Shape 148"/>
            <p:cNvSpPr/>
            <p:nvPr/>
          </p:nvSpPr>
          <p:spPr>
            <a:xfrm>
              <a:off x="3136558" y="1759624"/>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6198" y="1979355"/>
              <a:ext cx="768001" cy="768001"/>
            </a:xfrm>
            <a:prstGeom prst="rect">
              <a:avLst/>
            </a:prstGeom>
          </p:spPr>
        </p:pic>
        <p:sp>
          <p:nvSpPr>
            <p:cNvPr id="69" name="Shape 148"/>
            <p:cNvSpPr/>
            <p:nvPr/>
          </p:nvSpPr>
          <p:spPr>
            <a:xfrm>
              <a:off x="3248434" y="1892285"/>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3" name="Group 22"/>
          <p:cNvGrpSpPr/>
          <p:nvPr/>
        </p:nvGrpSpPr>
        <p:grpSpPr>
          <a:xfrm>
            <a:off x="3407762" y="1114183"/>
            <a:ext cx="1060649" cy="1184197"/>
            <a:chOff x="2971417" y="1334346"/>
            <a:chExt cx="1060649" cy="1184197"/>
          </a:xfrm>
        </p:grpSpPr>
        <p:sp>
          <p:nvSpPr>
            <p:cNvPr id="75" name="Shape 148"/>
            <p:cNvSpPr/>
            <p:nvPr/>
          </p:nvSpPr>
          <p:spPr>
            <a:xfrm>
              <a:off x="2971417" y="1334346"/>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04399" y="1615399"/>
              <a:ext cx="598764" cy="598764"/>
            </a:xfrm>
            <a:prstGeom prst="rect">
              <a:avLst/>
            </a:prstGeom>
          </p:spPr>
        </p:pic>
        <p:sp>
          <p:nvSpPr>
            <p:cNvPr id="76" name="Shape 148"/>
            <p:cNvSpPr/>
            <p:nvPr/>
          </p:nvSpPr>
          <p:spPr>
            <a:xfrm>
              <a:off x="3083293" y="1467007"/>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4" name="Group 23"/>
          <p:cNvGrpSpPr/>
          <p:nvPr/>
        </p:nvGrpSpPr>
        <p:grpSpPr>
          <a:xfrm>
            <a:off x="6588162" y="2800259"/>
            <a:ext cx="1060649" cy="1184197"/>
            <a:chOff x="2818782" y="1243726"/>
            <a:chExt cx="1060649" cy="1184197"/>
          </a:xfrm>
        </p:grpSpPr>
        <p:sp>
          <p:nvSpPr>
            <p:cNvPr id="77" name="Shape 148"/>
            <p:cNvSpPr/>
            <p:nvPr/>
          </p:nvSpPr>
          <p:spPr>
            <a:xfrm>
              <a:off x="2818782" y="1243726"/>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45962" y="1532817"/>
              <a:ext cx="606014" cy="606014"/>
            </a:xfrm>
            <a:prstGeom prst="rect">
              <a:avLst/>
            </a:prstGeom>
          </p:spPr>
        </p:pic>
        <p:sp>
          <p:nvSpPr>
            <p:cNvPr id="78" name="Shape 148"/>
            <p:cNvSpPr/>
            <p:nvPr/>
          </p:nvSpPr>
          <p:spPr>
            <a:xfrm>
              <a:off x="2930658" y="1376387"/>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6" name="Group 25"/>
          <p:cNvGrpSpPr/>
          <p:nvPr/>
        </p:nvGrpSpPr>
        <p:grpSpPr>
          <a:xfrm>
            <a:off x="7645986" y="1114182"/>
            <a:ext cx="1091158" cy="1184197"/>
            <a:chOff x="2870051" y="1176582"/>
            <a:chExt cx="1091158" cy="1184197"/>
          </a:xfrm>
        </p:grpSpPr>
        <p:sp>
          <p:nvSpPr>
            <p:cNvPr id="72" name="Shape 148"/>
            <p:cNvSpPr/>
            <p:nvPr/>
          </p:nvSpPr>
          <p:spPr>
            <a:xfrm>
              <a:off x="2870051" y="1176582"/>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74" name="Shape 148"/>
            <p:cNvSpPr/>
            <p:nvPr/>
          </p:nvSpPr>
          <p:spPr>
            <a:xfrm>
              <a:off x="2981927" y="130924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15" name="TextBox 14"/>
            <p:cNvSpPr txBox="1"/>
            <p:nvPr/>
          </p:nvSpPr>
          <p:spPr>
            <a:xfrm>
              <a:off x="3020486" y="1281246"/>
              <a:ext cx="940723" cy="830997"/>
            </a:xfrm>
            <a:prstGeom prst="rect">
              <a:avLst/>
            </a:prstGeom>
            <a:noFill/>
          </p:spPr>
          <p:txBody>
            <a:bodyPr wrap="square" rtlCol="0">
              <a:spAutoFit/>
            </a:bodyPr>
            <a:lstStyle/>
            <a:p>
              <a:r>
                <a:rPr lang="en-US" sz="4800" dirty="0" smtClean="0">
                  <a:solidFill>
                    <a:schemeClr val="accent4"/>
                  </a:solidFill>
                  <a:latin typeface="FontAwesome" pitchFamily="2" charset="0"/>
                </a:rPr>
                <a:t></a:t>
              </a:r>
              <a:endParaRPr lang="en-US" sz="4800" dirty="0">
                <a:solidFill>
                  <a:schemeClr val="accent4"/>
                </a:solidFill>
                <a:latin typeface="FontAwesome" pitchFamily="2" charset="0"/>
              </a:endParaRPr>
            </a:p>
          </p:txBody>
        </p:sp>
      </p:grpSp>
      <p:grpSp>
        <p:nvGrpSpPr>
          <p:cNvPr id="25" name="Group 24"/>
          <p:cNvGrpSpPr/>
          <p:nvPr/>
        </p:nvGrpSpPr>
        <p:grpSpPr>
          <a:xfrm>
            <a:off x="5526874" y="1114182"/>
            <a:ext cx="1060649" cy="1184197"/>
            <a:chOff x="2919189" y="1291083"/>
            <a:chExt cx="1060649" cy="1184197"/>
          </a:xfrm>
        </p:grpSpPr>
        <p:sp>
          <p:nvSpPr>
            <p:cNvPr id="79" name="Shape 148"/>
            <p:cNvSpPr/>
            <p:nvPr/>
          </p:nvSpPr>
          <p:spPr>
            <a:xfrm>
              <a:off x="2919189" y="1291083"/>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10979" y="1568240"/>
              <a:ext cx="691849" cy="691849"/>
            </a:xfrm>
            <a:prstGeom prst="rect">
              <a:avLst/>
            </a:prstGeom>
          </p:spPr>
        </p:pic>
        <p:sp>
          <p:nvSpPr>
            <p:cNvPr id="80" name="Shape 148"/>
            <p:cNvSpPr/>
            <p:nvPr/>
          </p:nvSpPr>
          <p:spPr>
            <a:xfrm>
              <a:off x="3031065" y="1423744"/>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sp>
        <p:nvSpPr>
          <p:cNvPr id="6" name="TextBox 5"/>
          <p:cNvSpPr txBox="1"/>
          <p:nvPr/>
        </p:nvSpPr>
        <p:spPr>
          <a:xfrm>
            <a:off x="219239" y="3978247"/>
            <a:ext cx="1085066" cy="316194"/>
          </a:xfrm>
          <a:prstGeom prst="rect">
            <a:avLst/>
          </a:prstGeom>
        </p:spPr>
        <p:txBody>
          <a:bodyPr vert="horz" wrap="square" lIns="91430" tIns="45715" rIns="91430" bIns="45715" rtlCol="0" anchor="ctr">
            <a:noAutofit/>
          </a:bodyPr>
          <a:lstStyle>
            <a:defPPr>
              <a:defRPr lang="en-US"/>
            </a:defPPr>
            <a:lvl1pPr algn="ctr">
              <a:defRPr>
                <a:solidFill>
                  <a:schemeClr val="tx2">
                    <a:lumMod val="50000"/>
                  </a:schemeClr>
                </a:solidFill>
                <a:latin typeface="Roboto Light" panose="02000000000000000000" pitchFamily="2" charset="0"/>
                <a:ea typeface="Roboto Light" panose="02000000000000000000" pitchFamily="2" charset="0"/>
              </a:defRPr>
            </a:lvl1pPr>
          </a:lstStyle>
          <a:p>
            <a:r>
              <a:rPr lang="en-US" dirty="0" err="1"/>
              <a:t>Todoist</a:t>
            </a:r>
            <a:endParaRPr lang="en-US" dirty="0"/>
          </a:p>
        </p:txBody>
      </p:sp>
      <p:sp>
        <p:nvSpPr>
          <p:cNvPr id="42" name="TextBox 41"/>
          <p:cNvSpPr txBox="1"/>
          <p:nvPr/>
        </p:nvSpPr>
        <p:spPr>
          <a:xfrm>
            <a:off x="2336771" y="3985188"/>
            <a:ext cx="1085066" cy="316194"/>
          </a:xfrm>
          <a:prstGeom prst="rect">
            <a:avLst/>
          </a:prstGeom>
        </p:spPr>
        <p:txBody>
          <a:bodyPr vert="horz" wrap="square" lIns="91430" tIns="45715" rIns="91430" bIns="45715" rtlCol="0" anchor="ctr">
            <a:noAutofit/>
          </a:bodyPr>
          <a:lstStyle>
            <a:defPPr>
              <a:defRPr lang="en-US"/>
            </a:defPPr>
            <a:lvl1pPr algn="ctr">
              <a:defRPr>
                <a:solidFill>
                  <a:schemeClr val="tx2">
                    <a:lumMod val="50000"/>
                  </a:schemeClr>
                </a:solidFill>
                <a:latin typeface="Roboto Light" panose="02000000000000000000" pitchFamily="2" charset="0"/>
                <a:ea typeface="Roboto Light" panose="02000000000000000000" pitchFamily="2" charset="0"/>
              </a:defRPr>
            </a:lvl1pPr>
          </a:lstStyle>
          <a:p>
            <a:r>
              <a:rPr lang="en-US" dirty="0"/>
              <a:t>Outlook</a:t>
            </a:r>
          </a:p>
        </p:txBody>
      </p:sp>
      <p:sp>
        <p:nvSpPr>
          <p:cNvPr id="44" name="TextBox 43"/>
          <p:cNvSpPr txBox="1"/>
          <p:nvPr/>
        </p:nvSpPr>
        <p:spPr>
          <a:xfrm>
            <a:off x="4266038" y="3978247"/>
            <a:ext cx="1466034" cy="304779"/>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sz="1800" dirty="0" err="1"/>
              <a:t>Pomodoro</a:t>
            </a:r>
            <a:endParaRPr lang="en-US" sz="1800" dirty="0"/>
          </a:p>
        </p:txBody>
      </p:sp>
      <p:sp>
        <p:nvSpPr>
          <p:cNvPr id="45" name="TextBox 44"/>
          <p:cNvSpPr txBox="1"/>
          <p:nvPr/>
        </p:nvSpPr>
        <p:spPr>
          <a:xfrm>
            <a:off x="6575816" y="3991766"/>
            <a:ext cx="1085066" cy="316194"/>
          </a:xfrm>
          <a:prstGeom prst="rect">
            <a:avLst/>
          </a:prstGeom>
        </p:spPr>
        <p:txBody>
          <a:bodyPr vert="horz" wrap="square" lIns="91430" tIns="45715" rIns="91430" bIns="45715" rtlCol="0" anchor="ctr">
            <a:noAutofit/>
          </a:bodyPr>
          <a:lstStyle>
            <a:defPPr>
              <a:defRPr lang="en-US"/>
            </a:defPPr>
            <a:lvl1pPr algn="ctr">
              <a:defRPr>
                <a:solidFill>
                  <a:schemeClr val="tx2">
                    <a:lumMod val="50000"/>
                  </a:schemeClr>
                </a:solidFill>
                <a:latin typeface="Roboto Light" panose="02000000000000000000" pitchFamily="2" charset="0"/>
                <a:ea typeface="Roboto Light" panose="02000000000000000000" pitchFamily="2" charset="0"/>
              </a:defRPr>
            </a:lvl1pPr>
          </a:lstStyle>
          <a:p>
            <a:r>
              <a:rPr lang="en-US" dirty="0"/>
              <a:t>30/30</a:t>
            </a:r>
          </a:p>
        </p:txBody>
      </p:sp>
      <p:sp>
        <p:nvSpPr>
          <p:cNvPr id="47" name="TextBox 46"/>
          <p:cNvSpPr txBox="1"/>
          <p:nvPr/>
        </p:nvSpPr>
        <p:spPr>
          <a:xfrm>
            <a:off x="1276304" y="2305689"/>
            <a:ext cx="1085066" cy="316194"/>
          </a:xfrm>
          <a:prstGeom prst="rect">
            <a:avLst/>
          </a:prstGeom>
        </p:spPr>
        <p:txBody>
          <a:bodyPr vert="horz" wrap="square" lIns="91430" tIns="45715" rIns="91430" bIns="45715" rtlCol="0" anchor="ctr">
            <a:noAutofit/>
          </a:bodyPr>
          <a:lstStyle>
            <a:defPPr>
              <a:defRPr lang="en-US"/>
            </a:defPPr>
            <a:lvl1pPr algn="ctr">
              <a:defRPr>
                <a:solidFill>
                  <a:schemeClr val="tx2">
                    <a:lumMod val="50000"/>
                  </a:schemeClr>
                </a:solidFill>
                <a:latin typeface="Roboto Light" panose="02000000000000000000" pitchFamily="2" charset="0"/>
                <a:ea typeface="Roboto Light" panose="02000000000000000000" pitchFamily="2" charset="0"/>
              </a:defRPr>
            </a:lvl1pPr>
          </a:lstStyle>
          <a:p>
            <a:r>
              <a:rPr lang="en-US" dirty="0"/>
              <a:t>Sunrise</a:t>
            </a:r>
          </a:p>
        </p:txBody>
      </p:sp>
      <p:sp>
        <p:nvSpPr>
          <p:cNvPr id="48" name="TextBox 47"/>
          <p:cNvSpPr txBox="1"/>
          <p:nvPr/>
        </p:nvSpPr>
        <p:spPr>
          <a:xfrm>
            <a:off x="3241288" y="2305689"/>
            <a:ext cx="1391832" cy="316194"/>
          </a:xfrm>
          <a:prstGeom prst="rect">
            <a:avLst/>
          </a:prstGeom>
        </p:spPr>
        <p:txBody>
          <a:bodyPr vert="horz" wrap="square" lIns="91430" tIns="45715" rIns="91430" bIns="45715" rtlCol="0" anchor="ctr">
            <a:noAutofit/>
          </a:bodyPr>
          <a:lstStyle>
            <a:defPPr>
              <a:defRPr lang="en-US"/>
            </a:defPPr>
            <a:lvl1pPr algn="ctr">
              <a:defRPr>
                <a:solidFill>
                  <a:schemeClr val="tx2">
                    <a:lumMod val="50000"/>
                  </a:schemeClr>
                </a:solidFill>
                <a:latin typeface="Roboto Light" panose="02000000000000000000" pitchFamily="2" charset="0"/>
                <a:ea typeface="Roboto Light" panose="02000000000000000000" pitchFamily="2" charset="0"/>
              </a:defRPr>
            </a:lvl1pPr>
          </a:lstStyle>
          <a:p>
            <a:r>
              <a:rPr lang="en-US" dirty="0" err="1"/>
              <a:t>LastPass</a:t>
            </a:r>
            <a:endParaRPr lang="en-US" dirty="0"/>
          </a:p>
        </p:txBody>
      </p:sp>
      <p:sp>
        <p:nvSpPr>
          <p:cNvPr id="50" name="TextBox 49"/>
          <p:cNvSpPr txBox="1"/>
          <p:nvPr/>
        </p:nvSpPr>
        <p:spPr>
          <a:xfrm>
            <a:off x="5281509" y="2305689"/>
            <a:ext cx="1551378" cy="316194"/>
          </a:xfrm>
          <a:prstGeom prst="rect">
            <a:avLst/>
          </a:prstGeom>
        </p:spPr>
        <p:txBody>
          <a:bodyPr vert="horz" wrap="square" lIns="91430" tIns="45715" rIns="91430" bIns="45715" rtlCol="0" anchor="ctr">
            <a:noAutofit/>
          </a:bodyPr>
          <a:lstStyle>
            <a:defPPr>
              <a:defRPr lang="en-US"/>
            </a:defPPr>
            <a:lvl1pPr algn="ctr">
              <a:defRPr>
                <a:solidFill>
                  <a:schemeClr val="tx2">
                    <a:lumMod val="50000"/>
                  </a:schemeClr>
                </a:solidFill>
                <a:latin typeface="Roboto Light" panose="02000000000000000000" pitchFamily="2" charset="0"/>
                <a:ea typeface="Roboto Light" panose="02000000000000000000" pitchFamily="2" charset="0"/>
              </a:defRPr>
            </a:lvl1pPr>
          </a:lstStyle>
          <a:p>
            <a:r>
              <a:rPr lang="en-US" dirty="0" err="1"/>
              <a:t>Unroll.Me</a:t>
            </a:r>
            <a:endParaRPr lang="en-US" dirty="0"/>
          </a:p>
        </p:txBody>
      </p:sp>
      <p:sp>
        <p:nvSpPr>
          <p:cNvPr id="52" name="TextBox 51"/>
          <p:cNvSpPr txBox="1"/>
          <p:nvPr/>
        </p:nvSpPr>
        <p:spPr>
          <a:xfrm>
            <a:off x="7627976" y="2305689"/>
            <a:ext cx="1085066" cy="316194"/>
          </a:xfrm>
          <a:prstGeom prst="rect">
            <a:avLst/>
          </a:prstGeom>
        </p:spPr>
        <p:txBody>
          <a:bodyPr vert="horz" wrap="square" lIns="91430" tIns="45715" rIns="91430" bIns="45715" rtlCol="0" anchor="ctr">
            <a:noAutofit/>
          </a:bodyPr>
          <a:lstStyle>
            <a:defPPr>
              <a:defRPr lang="en-US"/>
            </a:defPPr>
            <a:lvl1pPr algn="ctr">
              <a:defRPr>
                <a:solidFill>
                  <a:schemeClr val="tx2">
                    <a:lumMod val="50000"/>
                  </a:schemeClr>
                </a:solidFill>
                <a:latin typeface="Roboto Light" panose="02000000000000000000" pitchFamily="2" charset="0"/>
                <a:ea typeface="Roboto Light" panose="02000000000000000000" pitchFamily="2" charset="0"/>
              </a:defRPr>
            </a:lvl1pPr>
          </a:lstStyle>
          <a:p>
            <a:r>
              <a:rPr lang="en-US" dirty="0"/>
              <a:t>PWOP</a:t>
            </a:r>
          </a:p>
        </p:txBody>
      </p:sp>
      <p:sp>
        <p:nvSpPr>
          <p:cNvPr id="55" name="Rectangle 54"/>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548641"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8046720" y="274320"/>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8595360"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 name="Group 4"/>
          <p:cNvGrpSpPr/>
          <p:nvPr/>
        </p:nvGrpSpPr>
        <p:grpSpPr>
          <a:xfrm>
            <a:off x="950964" y="176571"/>
            <a:ext cx="727544" cy="616121"/>
            <a:chOff x="950964" y="304761"/>
            <a:chExt cx="727544" cy="616121"/>
          </a:xfrm>
        </p:grpSpPr>
        <p:sp>
          <p:nvSpPr>
            <p:cNvPr id="54" name="Rectangle 53"/>
            <p:cNvSpPr/>
            <p:nvPr/>
          </p:nvSpPr>
          <p:spPr>
            <a:xfrm>
              <a:off x="1104424" y="338501"/>
              <a:ext cx="420624" cy="548640"/>
            </a:xfrm>
            <a:prstGeom prst="rect">
              <a:avLst/>
            </a:prstGeom>
            <a:solidFill>
              <a:schemeClr val="accent3"/>
            </a:solidFill>
            <a:ln>
              <a:solidFill>
                <a:schemeClr val="accent3"/>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0" name="Shape 8841"/>
            <p:cNvSpPr/>
            <p:nvPr/>
          </p:nvSpPr>
          <p:spPr>
            <a:xfrm>
              <a:off x="950964" y="304761"/>
              <a:ext cx="727544" cy="616121"/>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bg1"/>
                  </a:solidFill>
                </a:rPr>
                <a:t></a:t>
              </a:r>
              <a:endParaRPr lang="en-US" sz="2800" dirty="0">
                <a:solidFill>
                  <a:schemeClr val="bg1"/>
                </a:solidFill>
              </a:endParaRPr>
            </a:p>
          </p:txBody>
        </p:sp>
      </p:grpSp>
    </p:spTree>
    <p:extLst>
      <p:ext uri="{BB962C8B-B14F-4D97-AF65-F5344CB8AC3E}">
        <p14:creationId xmlns:p14="http://schemas.microsoft.com/office/powerpoint/2010/main" val="30977644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Staying Current</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3" y="362043"/>
            <a:ext cx="1656672" cy="157330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5702445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5862" y="271390"/>
            <a:ext cx="6510858" cy="422542"/>
          </a:xfrm>
          <a:solidFill>
            <a:schemeClr val="accent3"/>
          </a:solidFill>
          <a:ln>
            <a:solidFill>
              <a:schemeClr val="accent3"/>
            </a:solidFill>
          </a:ln>
        </p:spPr>
        <p:txBody>
          <a:bodyPr>
            <a:normAutofit/>
          </a:bodyPr>
          <a:lstStyle/>
          <a:p>
            <a:r>
              <a:rPr lang="en-US" dirty="0" smtClean="0">
                <a:solidFill>
                  <a:schemeClr val="bg1"/>
                </a:solidFill>
              </a:rPr>
              <a:t>Staying Current</a:t>
            </a:r>
            <a:endParaRPr lang="en-US" b="0" dirty="0">
              <a:solidFill>
                <a:schemeClr val="bg1"/>
              </a:solidFill>
            </a:endParaRPr>
          </a:p>
        </p:txBody>
      </p:sp>
      <p:sp>
        <p:nvSpPr>
          <p:cNvPr id="58" name="Shape 2259"/>
          <p:cNvSpPr/>
          <p:nvPr/>
        </p:nvSpPr>
        <p:spPr>
          <a:xfrm>
            <a:off x="2115365" y="2728660"/>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59" name="Shape 2260"/>
          <p:cNvSpPr/>
          <p:nvPr/>
        </p:nvSpPr>
        <p:spPr>
          <a:xfrm>
            <a:off x="2202573" y="3880272"/>
            <a:ext cx="136655" cy="92260"/>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1" name="Shape 2261"/>
          <p:cNvSpPr/>
          <p:nvPr/>
        </p:nvSpPr>
        <p:spPr>
          <a:xfrm>
            <a:off x="3275050" y="3861375"/>
            <a:ext cx="136655" cy="96722"/>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2" name="Shape 2262"/>
          <p:cNvSpPr/>
          <p:nvPr/>
        </p:nvSpPr>
        <p:spPr>
          <a:xfrm>
            <a:off x="2115168" y="3350200"/>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7" name="Shape 2263"/>
          <p:cNvSpPr/>
          <p:nvPr/>
        </p:nvSpPr>
        <p:spPr>
          <a:xfrm>
            <a:off x="2617154" y="2863686"/>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8" name="Shape 2264"/>
          <p:cNvSpPr/>
          <p:nvPr/>
        </p:nvSpPr>
        <p:spPr>
          <a:xfrm>
            <a:off x="3532540" y="2868411"/>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9" name="Shape 2265"/>
          <p:cNvSpPr/>
          <p:nvPr/>
        </p:nvSpPr>
        <p:spPr>
          <a:xfrm>
            <a:off x="3702624" y="3275905"/>
            <a:ext cx="136655" cy="10051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70" name="Shape 2266"/>
          <p:cNvSpPr/>
          <p:nvPr/>
        </p:nvSpPr>
        <p:spPr>
          <a:xfrm>
            <a:off x="2115365" y="2628627"/>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72" name="Shape 2268"/>
          <p:cNvSpPr/>
          <p:nvPr/>
        </p:nvSpPr>
        <p:spPr>
          <a:xfrm rot="4301625">
            <a:off x="1939410" y="1657968"/>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73" name="Shape 2269"/>
          <p:cNvSpPr/>
          <p:nvPr/>
        </p:nvSpPr>
        <p:spPr>
          <a:xfrm rot="4301625">
            <a:off x="2075174" y="1811712"/>
            <a:ext cx="111341" cy="7516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8" name="Shape 2270"/>
          <p:cNvSpPr/>
          <p:nvPr/>
        </p:nvSpPr>
        <p:spPr>
          <a:xfrm rot="4301625">
            <a:off x="2362527" y="2635215"/>
            <a:ext cx="111341" cy="78805"/>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9" name="Shape 2271"/>
          <p:cNvSpPr/>
          <p:nvPr/>
        </p:nvSpPr>
        <p:spPr>
          <a:xfrm rot="4301625">
            <a:off x="2458245" y="1605138"/>
            <a:ext cx="111340"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0" name="Shape 2272"/>
          <p:cNvSpPr/>
          <p:nvPr/>
        </p:nvSpPr>
        <p:spPr>
          <a:xfrm rot="4301625">
            <a:off x="2963040" y="1868931"/>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1" name="Shape 2273"/>
          <p:cNvSpPr/>
          <p:nvPr/>
        </p:nvSpPr>
        <p:spPr>
          <a:xfrm rot="4301625">
            <a:off x="3193644" y="2578213"/>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3" name="Shape 2274"/>
          <p:cNvSpPr/>
          <p:nvPr/>
        </p:nvSpPr>
        <p:spPr>
          <a:xfrm rot="4301625">
            <a:off x="2923354" y="2815065"/>
            <a:ext cx="111341" cy="8189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4" name="Shape 2275"/>
          <p:cNvSpPr/>
          <p:nvPr/>
        </p:nvSpPr>
        <p:spPr>
          <a:xfrm rot="4301625">
            <a:off x="2013059" y="1632576"/>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106" name="Shape 2277"/>
          <p:cNvSpPr/>
          <p:nvPr/>
        </p:nvSpPr>
        <p:spPr>
          <a:xfrm>
            <a:off x="2483952" y="923295"/>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7" name="Shape 2278"/>
          <p:cNvSpPr/>
          <p:nvPr/>
        </p:nvSpPr>
        <p:spPr>
          <a:xfrm>
            <a:off x="2533863" y="1582403"/>
            <a:ext cx="78212" cy="52804"/>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8" name="Shape 2279"/>
          <p:cNvSpPr/>
          <p:nvPr/>
        </p:nvSpPr>
        <p:spPr>
          <a:xfrm>
            <a:off x="3147680" y="1571587"/>
            <a:ext cx="78213" cy="5535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9" name="Shape 2280"/>
          <p:cNvSpPr/>
          <p:nvPr/>
        </p:nvSpPr>
        <p:spPr>
          <a:xfrm>
            <a:off x="2483838" y="1279024"/>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0" name="Shape 2281"/>
          <p:cNvSpPr/>
          <p:nvPr/>
        </p:nvSpPr>
        <p:spPr>
          <a:xfrm>
            <a:off x="2771142" y="1000575"/>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1" name="Shape 2282"/>
          <p:cNvSpPr/>
          <p:nvPr/>
        </p:nvSpPr>
        <p:spPr>
          <a:xfrm>
            <a:off x="3295050" y="1003279"/>
            <a:ext cx="78213"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2" name="Shape 2283"/>
          <p:cNvSpPr/>
          <p:nvPr/>
        </p:nvSpPr>
        <p:spPr>
          <a:xfrm>
            <a:off x="3392395" y="1236502"/>
            <a:ext cx="78213" cy="57531"/>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3" name="Shape 2284"/>
          <p:cNvSpPr/>
          <p:nvPr/>
        </p:nvSpPr>
        <p:spPr>
          <a:xfrm>
            <a:off x="2483952" y="863494"/>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nvGrpSpPr>
          <p:cNvPr id="115" name="Group 114"/>
          <p:cNvGrpSpPr/>
          <p:nvPr/>
        </p:nvGrpSpPr>
        <p:grpSpPr>
          <a:xfrm>
            <a:off x="1368424" y="3205863"/>
            <a:ext cx="999502" cy="854537"/>
            <a:chOff x="1985980" y="2906793"/>
            <a:chExt cx="999502" cy="854537"/>
          </a:xfrm>
        </p:grpSpPr>
        <p:sp>
          <p:nvSpPr>
            <p:cNvPr id="125"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6"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32" name="Oval 13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6" name="Group 115"/>
          <p:cNvGrpSpPr/>
          <p:nvPr/>
        </p:nvGrpSpPr>
        <p:grpSpPr>
          <a:xfrm flipH="1" flipV="1">
            <a:off x="2965480" y="1469728"/>
            <a:ext cx="999502" cy="854537"/>
            <a:chOff x="1985980" y="2906793"/>
            <a:chExt cx="999502" cy="854537"/>
          </a:xfrm>
        </p:grpSpPr>
        <p:sp>
          <p:nvSpPr>
            <p:cNvPr id="122"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3"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4" name="Oval 123"/>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3" name="Oval 132"/>
          <p:cNvSpPr/>
          <p:nvPr/>
        </p:nvSpPr>
        <p:spPr>
          <a:xfrm>
            <a:off x="2314574" y="316218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5" name="Oval 134"/>
          <p:cNvSpPr/>
          <p:nvPr/>
        </p:nvSpPr>
        <p:spPr>
          <a:xfrm>
            <a:off x="2909675" y="22729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Shape 147"/>
          <p:cNvSpPr/>
          <p:nvPr/>
        </p:nvSpPr>
        <p:spPr>
          <a:xfrm rot="10800000">
            <a:off x="1611823" y="1347053"/>
            <a:ext cx="1068964"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 name="connsiteX0" fmla="*/ 27490 w 27511"/>
              <a:gd name="connsiteY0" fmla="*/ 13129 h 13129"/>
              <a:gd name="connsiteX1" fmla="*/ 27490 w 27511"/>
              <a:gd name="connsiteY1" fmla="*/ 9127 h 13129"/>
              <a:gd name="connsiteX2" fmla="*/ 26623 w 27511"/>
              <a:gd name="connsiteY2" fmla="*/ 3098 h 13129"/>
              <a:gd name="connsiteX3" fmla="*/ 23237 w 27511"/>
              <a:gd name="connsiteY3" fmla="*/ 169 h 13129"/>
              <a:gd name="connsiteX4" fmla="*/ 0 w 27511"/>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11" h="13129" extrusionOk="0">
                <a:moveTo>
                  <a:pt x="27490" y="13129"/>
                </a:moveTo>
                <a:lnTo>
                  <a:pt x="27490" y="9127"/>
                </a:lnTo>
                <a:cubicBezTo>
                  <a:pt x="27599" y="6953"/>
                  <a:pt x="27286" y="4779"/>
                  <a:pt x="26623" y="3098"/>
                </a:cubicBezTo>
                <a:cubicBezTo>
                  <a:pt x="25796" y="997"/>
                  <a:pt x="24527" y="-100"/>
                  <a:pt x="23237"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142" name="Oval 141"/>
          <p:cNvSpPr/>
          <p:nvPr/>
        </p:nvSpPr>
        <p:spPr>
          <a:xfrm flipH="1" flipV="1">
            <a:off x="1566739" y="127709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3" name="Oval 142"/>
          <p:cNvSpPr/>
          <p:nvPr/>
        </p:nvSpPr>
        <p:spPr>
          <a:xfrm flipH="1" flipV="1">
            <a:off x="2627189" y="15406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4" name="Group 3"/>
          <p:cNvGrpSpPr/>
          <p:nvPr/>
        </p:nvGrpSpPr>
        <p:grpSpPr>
          <a:xfrm>
            <a:off x="4012010" y="1286275"/>
            <a:ext cx="404185" cy="461665"/>
            <a:chOff x="3451753" y="1072260"/>
            <a:chExt cx="404185" cy="461665"/>
          </a:xfrm>
        </p:grpSpPr>
        <p:sp>
          <p:nvSpPr>
            <p:cNvPr id="144" name="Oval 143"/>
            <p:cNvSpPr/>
            <p:nvPr/>
          </p:nvSpPr>
          <p:spPr>
            <a:xfrm>
              <a:off x="3451753" y="1102557"/>
              <a:ext cx="404185" cy="404185"/>
            </a:xfrm>
            <a:prstGeom prst="ellipse">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5" name="TextBox 144"/>
            <p:cNvSpPr txBox="1"/>
            <p:nvPr/>
          </p:nvSpPr>
          <p:spPr>
            <a:xfrm>
              <a:off x="3465168" y="1072260"/>
              <a:ext cx="38183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grpSp>
      <p:grpSp>
        <p:nvGrpSpPr>
          <p:cNvPr id="20" name="Group 19"/>
          <p:cNvGrpSpPr/>
          <p:nvPr/>
        </p:nvGrpSpPr>
        <p:grpSpPr>
          <a:xfrm>
            <a:off x="1142442" y="1103003"/>
            <a:ext cx="404185" cy="461665"/>
            <a:chOff x="993099" y="609586"/>
            <a:chExt cx="404185" cy="461665"/>
          </a:xfrm>
        </p:grpSpPr>
        <p:sp>
          <p:nvSpPr>
            <p:cNvPr id="147" name="Oval 146"/>
            <p:cNvSpPr/>
            <p:nvPr/>
          </p:nvSpPr>
          <p:spPr>
            <a:xfrm>
              <a:off x="993099" y="651079"/>
              <a:ext cx="404185" cy="404185"/>
            </a:xfrm>
            <a:prstGeom prst="ellipse">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8" name="TextBox 147"/>
            <p:cNvSpPr txBox="1"/>
            <p:nvPr/>
          </p:nvSpPr>
          <p:spPr>
            <a:xfrm>
              <a:off x="1005075" y="609586"/>
              <a:ext cx="380232"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grpSp>
      <p:grpSp>
        <p:nvGrpSpPr>
          <p:cNvPr id="152" name="Group 151"/>
          <p:cNvGrpSpPr/>
          <p:nvPr/>
        </p:nvGrpSpPr>
        <p:grpSpPr>
          <a:xfrm>
            <a:off x="898040" y="3768693"/>
            <a:ext cx="404185" cy="461665"/>
            <a:chOff x="3451753" y="1069676"/>
            <a:chExt cx="404185" cy="461665"/>
          </a:xfrm>
        </p:grpSpPr>
        <p:sp>
          <p:nvSpPr>
            <p:cNvPr id="153" name="Oval 152"/>
            <p:cNvSpPr/>
            <p:nvPr/>
          </p:nvSpPr>
          <p:spPr>
            <a:xfrm>
              <a:off x="3451753" y="1102557"/>
              <a:ext cx="404185" cy="404185"/>
            </a:xfrm>
            <a:prstGeom prst="ellipse">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4" name="TextBox 153"/>
            <p:cNvSpPr txBox="1"/>
            <p:nvPr/>
          </p:nvSpPr>
          <p:spPr>
            <a:xfrm>
              <a:off x="3465120" y="1069676"/>
              <a:ext cx="381836" cy="461665"/>
            </a:xfrm>
            <a:prstGeom prst="rect">
              <a:avLst/>
            </a:prstGeom>
            <a:noFill/>
          </p:spPr>
          <p:txBody>
            <a:bodyPr wrap="none" rtlCol="0">
              <a:spAutoFit/>
            </a:bodyPr>
            <a:lstStyle/>
            <a:p>
              <a:r>
                <a:rPr lang="en-US" sz="2400" dirty="0" smtClean="0">
                  <a:solidFill>
                    <a:schemeClr val="bg1"/>
                  </a:solidFill>
                  <a:latin typeface="Roboto Black"/>
                  <a:cs typeface="Roboto Black"/>
                </a:rPr>
                <a:t>C</a:t>
              </a:r>
              <a:endParaRPr lang="en-US" sz="2400" dirty="0">
                <a:solidFill>
                  <a:schemeClr val="bg1"/>
                </a:solidFill>
                <a:latin typeface="Roboto Black"/>
                <a:cs typeface="Roboto Black"/>
              </a:endParaRPr>
            </a:p>
          </p:txBody>
        </p:sp>
      </p:grpSp>
      <p:grpSp>
        <p:nvGrpSpPr>
          <p:cNvPr id="166" name="Group 165"/>
          <p:cNvGrpSpPr/>
          <p:nvPr/>
        </p:nvGrpSpPr>
        <p:grpSpPr>
          <a:xfrm>
            <a:off x="5514648" y="1046465"/>
            <a:ext cx="404185" cy="461665"/>
            <a:chOff x="993099" y="609586"/>
            <a:chExt cx="404185" cy="461665"/>
          </a:xfrm>
        </p:grpSpPr>
        <p:sp>
          <p:nvSpPr>
            <p:cNvPr id="167" name="Oval 166"/>
            <p:cNvSpPr/>
            <p:nvPr/>
          </p:nvSpPr>
          <p:spPr>
            <a:xfrm>
              <a:off x="993099" y="651079"/>
              <a:ext cx="404185" cy="404185"/>
            </a:xfrm>
            <a:prstGeom prst="ellipse">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8" name="TextBox 167"/>
            <p:cNvSpPr txBox="1"/>
            <p:nvPr/>
          </p:nvSpPr>
          <p:spPr>
            <a:xfrm>
              <a:off x="1005075" y="609586"/>
              <a:ext cx="380232"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grpSp>
      <p:grpSp>
        <p:nvGrpSpPr>
          <p:cNvPr id="169" name="Group 168"/>
          <p:cNvGrpSpPr/>
          <p:nvPr/>
        </p:nvGrpSpPr>
        <p:grpSpPr>
          <a:xfrm>
            <a:off x="5523077" y="1991774"/>
            <a:ext cx="404185" cy="461665"/>
            <a:chOff x="3451753" y="1072260"/>
            <a:chExt cx="404185" cy="461665"/>
          </a:xfrm>
        </p:grpSpPr>
        <p:sp>
          <p:nvSpPr>
            <p:cNvPr id="170" name="Oval 169"/>
            <p:cNvSpPr/>
            <p:nvPr/>
          </p:nvSpPr>
          <p:spPr>
            <a:xfrm>
              <a:off x="3451753" y="1102557"/>
              <a:ext cx="404185" cy="404185"/>
            </a:xfrm>
            <a:prstGeom prst="ellipse">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TextBox 170"/>
            <p:cNvSpPr txBox="1"/>
            <p:nvPr/>
          </p:nvSpPr>
          <p:spPr>
            <a:xfrm>
              <a:off x="3465168" y="1072260"/>
              <a:ext cx="38183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grpSp>
      <p:grpSp>
        <p:nvGrpSpPr>
          <p:cNvPr id="172" name="Group 171"/>
          <p:cNvGrpSpPr/>
          <p:nvPr/>
        </p:nvGrpSpPr>
        <p:grpSpPr>
          <a:xfrm>
            <a:off x="5527683" y="2937084"/>
            <a:ext cx="404185" cy="461665"/>
            <a:chOff x="3451753" y="1069676"/>
            <a:chExt cx="404185" cy="461665"/>
          </a:xfrm>
        </p:grpSpPr>
        <p:sp>
          <p:nvSpPr>
            <p:cNvPr id="173" name="Oval 172"/>
            <p:cNvSpPr/>
            <p:nvPr/>
          </p:nvSpPr>
          <p:spPr>
            <a:xfrm>
              <a:off x="3451753" y="1102557"/>
              <a:ext cx="404185" cy="404185"/>
            </a:xfrm>
            <a:prstGeom prst="ellipse">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4" name="TextBox 173"/>
            <p:cNvSpPr txBox="1"/>
            <p:nvPr/>
          </p:nvSpPr>
          <p:spPr>
            <a:xfrm>
              <a:off x="3465120" y="1069676"/>
              <a:ext cx="381836" cy="461665"/>
            </a:xfrm>
            <a:prstGeom prst="rect">
              <a:avLst/>
            </a:prstGeom>
            <a:noFill/>
          </p:spPr>
          <p:txBody>
            <a:bodyPr wrap="none" rtlCol="0">
              <a:spAutoFit/>
            </a:bodyPr>
            <a:lstStyle/>
            <a:p>
              <a:r>
                <a:rPr lang="en-US" sz="2400" dirty="0" smtClean="0">
                  <a:solidFill>
                    <a:schemeClr val="bg1"/>
                  </a:solidFill>
                  <a:latin typeface="Roboto Black"/>
                  <a:cs typeface="Roboto Black"/>
                </a:rPr>
                <a:t>C</a:t>
              </a:r>
              <a:endParaRPr lang="en-US" sz="2400" dirty="0">
                <a:solidFill>
                  <a:schemeClr val="bg1"/>
                </a:solidFill>
                <a:latin typeface="Roboto Black"/>
                <a:cs typeface="Roboto Black"/>
              </a:endParaRPr>
            </a:p>
          </p:txBody>
        </p:sp>
      </p:grpSp>
      <p:sp>
        <p:nvSpPr>
          <p:cNvPr id="30" name="TextBox 29"/>
          <p:cNvSpPr txBox="1"/>
          <p:nvPr/>
        </p:nvSpPr>
        <p:spPr>
          <a:xfrm>
            <a:off x="6064250" y="1086327"/>
            <a:ext cx="2622550" cy="369332"/>
          </a:xfrm>
          <a:prstGeom prst="rect">
            <a:avLst/>
          </a:prstGeom>
          <a:noFill/>
        </p:spPr>
        <p:txBody>
          <a:bodyPr wrap="square" rtlCol="0">
            <a:spAutoFit/>
          </a:bodyPr>
          <a:lstStyle/>
          <a:p>
            <a:r>
              <a:rPr lang="en-US" dirty="0" smtClean="0"/>
              <a:t>Aggregators</a:t>
            </a:r>
            <a:endParaRPr lang="en-US" dirty="0"/>
          </a:p>
        </p:txBody>
      </p:sp>
      <p:sp>
        <p:nvSpPr>
          <p:cNvPr id="175" name="TextBox 174"/>
          <p:cNvSpPr txBox="1"/>
          <p:nvPr/>
        </p:nvSpPr>
        <p:spPr>
          <a:xfrm>
            <a:off x="6064250" y="2022071"/>
            <a:ext cx="2622550" cy="369332"/>
          </a:xfrm>
          <a:prstGeom prst="rect">
            <a:avLst/>
          </a:prstGeom>
          <a:noFill/>
        </p:spPr>
        <p:txBody>
          <a:bodyPr wrap="square" rtlCol="0">
            <a:spAutoFit/>
          </a:bodyPr>
          <a:lstStyle/>
          <a:p>
            <a:r>
              <a:rPr lang="en-US" dirty="0" smtClean="0"/>
              <a:t>Experts</a:t>
            </a:r>
            <a:endParaRPr lang="en-US" dirty="0"/>
          </a:p>
        </p:txBody>
      </p:sp>
      <p:sp>
        <p:nvSpPr>
          <p:cNvPr id="176" name="TextBox 175"/>
          <p:cNvSpPr txBox="1"/>
          <p:nvPr/>
        </p:nvSpPr>
        <p:spPr>
          <a:xfrm>
            <a:off x="6064250" y="2978199"/>
            <a:ext cx="2622550" cy="369332"/>
          </a:xfrm>
          <a:prstGeom prst="rect">
            <a:avLst/>
          </a:prstGeom>
          <a:noFill/>
        </p:spPr>
        <p:txBody>
          <a:bodyPr wrap="square" rtlCol="0">
            <a:spAutoFit/>
          </a:bodyPr>
          <a:lstStyle/>
          <a:p>
            <a:r>
              <a:rPr lang="en-US" dirty="0" smtClean="0"/>
              <a:t>Newbies</a:t>
            </a:r>
            <a:endParaRPr lang="en-US" dirty="0"/>
          </a:p>
        </p:txBody>
      </p:sp>
      <p:sp>
        <p:nvSpPr>
          <p:cNvPr id="64" name="Rectangle 63"/>
          <p:cNvSpPr/>
          <p:nvPr/>
        </p:nvSpPr>
        <p:spPr>
          <a:xfrm>
            <a:off x="1106259" y="208341"/>
            <a:ext cx="420624" cy="548640"/>
          </a:xfrm>
          <a:prstGeom prst="rect">
            <a:avLst/>
          </a:prstGeom>
          <a:solidFill>
            <a:schemeClr val="accent3"/>
          </a:solidFill>
          <a:ln>
            <a:solidFill>
              <a:schemeClr val="accent3"/>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5" name="Rectangle 64"/>
          <p:cNvSpPr/>
          <p:nvPr/>
        </p:nvSpPr>
        <p:spPr>
          <a:xfrm>
            <a:off x="1" y="27234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a:off x="548641" y="27234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8046720" y="272349"/>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8595360" y="272349"/>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Shape 8841"/>
          <p:cNvSpPr/>
          <p:nvPr/>
        </p:nvSpPr>
        <p:spPr>
          <a:xfrm>
            <a:off x="952799" y="174601"/>
            <a:ext cx="727544" cy="616121"/>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bg1"/>
                </a:solidFill>
              </a:rPr>
              <a:t></a:t>
            </a:r>
          </a:p>
        </p:txBody>
      </p:sp>
    </p:spTree>
    <p:extLst>
      <p:ext uri="{BB962C8B-B14F-4D97-AF65-F5344CB8AC3E}">
        <p14:creationId xmlns:p14="http://schemas.microsoft.com/office/powerpoint/2010/main" val="21709163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70"/>
          <p:cNvSpPr>
            <a:spLocks noGrp="1"/>
          </p:cNvSpPr>
          <p:nvPr>
            <p:ph type="title"/>
          </p:nvPr>
        </p:nvSpPr>
        <p:spPr>
          <a:xfrm>
            <a:off x="1532191" y="273360"/>
            <a:ext cx="6514529" cy="422542"/>
          </a:xfrm>
          <a:solidFill>
            <a:schemeClr val="accent3"/>
          </a:solidFill>
          <a:ln>
            <a:solidFill>
              <a:schemeClr val="accent3"/>
            </a:solidFill>
          </a:ln>
        </p:spPr>
        <p:txBody>
          <a:bodyPr>
            <a:normAutofit/>
          </a:bodyPr>
          <a:lstStyle/>
          <a:p>
            <a:r>
              <a:rPr lang="en-US" dirty="0" smtClean="0">
                <a:solidFill>
                  <a:schemeClr val="bg1"/>
                </a:solidFill>
              </a:rPr>
              <a:t>Staying Current</a:t>
            </a:r>
            <a:endParaRPr lang="en-US" dirty="0">
              <a:solidFill>
                <a:schemeClr val="bg1"/>
              </a:solidFill>
            </a:endParaRPr>
          </a:p>
        </p:txBody>
      </p:sp>
      <p:sp>
        <p:nvSpPr>
          <p:cNvPr id="72" name="Text Placeholder 71"/>
          <p:cNvSpPr>
            <a:spLocks noGrp="1"/>
          </p:cNvSpPr>
          <p:nvPr>
            <p:ph type="body" sz="quarter" idx="13"/>
          </p:nvPr>
        </p:nvSpPr>
        <p:spPr>
          <a:xfrm>
            <a:off x="548641" y="1057275"/>
            <a:ext cx="3732389" cy="447675"/>
          </a:xfrm>
        </p:spPr>
        <p:txBody>
          <a:bodyPr>
            <a:normAutofit lnSpcReduction="10000"/>
          </a:bodyPr>
          <a:lstStyle/>
          <a:p>
            <a:pPr marL="0" indent="0">
              <a:buNone/>
            </a:pPr>
            <a:r>
              <a:rPr lang="en-US" sz="2400" dirty="0" smtClean="0">
                <a:solidFill>
                  <a:schemeClr val="tx2">
                    <a:lumMod val="50000"/>
                  </a:schemeClr>
                </a:solidFill>
              </a:rPr>
              <a:t>Staging </a:t>
            </a:r>
            <a:r>
              <a:rPr lang="en-US" sz="2000" dirty="0" smtClean="0">
                <a:solidFill>
                  <a:schemeClr val="tx2">
                    <a:lumMod val="50000"/>
                  </a:schemeClr>
                </a:solidFill>
              </a:rPr>
              <a:t>Content</a:t>
            </a:r>
            <a:r>
              <a:rPr lang="en-US" sz="2400" dirty="0" smtClean="0">
                <a:solidFill>
                  <a:schemeClr val="tx2">
                    <a:lumMod val="50000"/>
                  </a:schemeClr>
                </a:solidFill>
              </a:rPr>
              <a:t>:</a:t>
            </a:r>
            <a:endParaRPr lang="en-US" sz="2400" dirty="0"/>
          </a:p>
        </p:txBody>
      </p:sp>
      <p:sp>
        <p:nvSpPr>
          <p:cNvPr id="22" name="Shape 118"/>
          <p:cNvSpPr/>
          <p:nvPr/>
        </p:nvSpPr>
        <p:spPr>
          <a:xfrm>
            <a:off x="5570529" y="3651267"/>
            <a:ext cx="1533597" cy="428064"/>
          </a:xfrm>
          <a:custGeom>
            <a:avLst/>
            <a:gdLst/>
            <a:ahLst/>
            <a:cxnLst>
              <a:cxn ang="0">
                <a:pos x="wd2" y="hd2"/>
              </a:cxn>
              <a:cxn ang="5400000">
                <a:pos x="wd2" y="hd2"/>
              </a:cxn>
              <a:cxn ang="10800000">
                <a:pos x="wd2" y="hd2"/>
              </a:cxn>
              <a:cxn ang="16200000">
                <a:pos x="wd2" y="hd2"/>
              </a:cxn>
            </a:cxnLst>
            <a:rect l="0" t="0" r="r" b="b"/>
            <a:pathLst>
              <a:path w="21600" h="19688" extrusionOk="0">
                <a:moveTo>
                  <a:pt x="0" y="0"/>
                </a:moveTo>
                <a:cubicBezTo>
                  <a:pt x="3456" y="3480"/>
                  <a:pt x="7051" y="5270"/>
                  <a:pt x="10668" y="5313"/>
                </a:cubicBezTo>
                <a:cubicBezTo>
                  <a:pt x="14373" y="5356"/>
                  <a:pt x="18059" y="3565"/>
                  <a:pt x="21600" y="0"/>
                </a:cubicBezTo>
                <a:cubicBezTo>
                  <a:pt x="20523" y="5984"/>
                  <a:pt x="18982" y="10935"/>
                  <a:pt x="17133" y="14353"/>
                </a:cubicBezTo>
                <a:cubicBezTo>
                  <a:pt x="13211" y="21600"/>
                  <a:pt x="8409" y="21408"/>
                  <a:pt x="4491" y="14118"/>
                </a:cubicBezTo>
                <a:cubicBezTo>
                  <a:pt x="2658" y="10706"/>
                  <a:pt x="1114" y="5853"/>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23" name="Shape 119"/>
          <p:cNvSpPr/>
          <p:nvPr/>
        </p:nvSpPr>
        <p:spPr>
          <a:xfrm>
            <a:off x="5437349" y="3331515"/>
            <a:ext cx="1807362" cy="444419"/>
          </a:xfrm>
          <a:custGeom>
            <a:avLst/>
            <a:gdLst/>
            <a:ahLst/>
            <a:cxnLst>
              <a:cxn ang="0">
                <a:pos x="wd2" y="hd2"/>
              </a:cxn>
              <a:cxn ang="5400000">
                <a:pos x="wd2" y="hd2"/>
              </a:cxn>
              <a:cxn ang="10800000">
                <a:pos x="wd2" y="hd2"/>
              </a:cxn>
              <a:cxn ang="16200000">
                <a:pos x="wd2" y="hd2"/>
              </a:cxn>
            </a:cxnLst>
            <a:rect l="0" t="0" r="r" b="b"/>
            <a:pathLst>
              <a:path w="21600" h="21586" extrusionOk="0">
                <a:moveTo>
                  <a:pt x="0" y="0"/>
                </a:moveTo>
                <a:cubicBezTo>
                  <a:pt x="3529" y="4192"/>
                  <a:pt x="7187" y="6308"/>
                  <a:pt x="10864" y="6283"/>
                </a:cubicBezTo>
                <a:cubicBezTo>
                  <a:pt x="14498" y="6259"/>
                  <a:pt x="18112" y="4143"/>
                  <a:pt x="21600" y="0"/>
                </a:cubicBezTo>
                <a:cubicBezTo>
                  <a:pt x="21477" y="2789"/>
                  <a:pt x="21281" y="5517"/>
                  <a:pt x="21015" y="8136"/>
                </a:cubicBezTo>
                <a:cubicBezTo>
                  <a:pt x="20733" y="10918"/>
                  <a:pt x="20374" y="13561"/>
                  <a:pt x="19944" y="16013"/>
                </a:cubicBezTo>
                <a:cubicBezTo>
                  <a:pt x="16964" y="19695"/>
                  <a:pt x="13866" y="21573"/>
                  <a:pt x="10751" y="21586"/>
                </a:cubicBezTo>
                <a:cubicBezTo>
                  <a:pt x="7636" y="21600"/>
                  <a:pt x="4539" y="19750"/>
                  <a:pt x="1557" y="16097"/>
                </a:cubicBezTo>
                <a:cubicBezTo>
                  <a:pt x="1145" y="13574"/>
                  <a:pt x="803" y="10875"/>
                  <a:pt x="537" y="8048"/>
                </a:cubicBezTo>
                <a:cubicBezTo>
                  <a:pt x="291" y="5446"/>
                  <a:pt x="112" y="275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24" name="Shape 120"/>
          <p:cNvSpPr/>
          <p:nvPr/>
        </p:nvSpPr>
        <p:spPr>
          <a:xfrm>
            <a:off x="5416309" y="3012891"/>
            <a:ext cx="1844740" cy="453583"/>
          </a:xfrm>
          <a:custGeom>
            <a:avLst/>
            <a:gdLst/>
            <a:ahLst/>
            <a:cxnLst>
              <a:cxn ang="0">
                <a:pos x="wd2" y="hd2"/>
              </a:cxn>
              <a:cxn ang="5400000">
                <a:pos x="wd2" y="hd2"/>
              </a:cxn>
              <a:cxn ang="10800000">
                <a:pos x="wd2" y="hd2"/>
              </a:cxn>
              <a:cxn ang="16200000">
                <a:pos x="wd2" y="hd2"/>
              </a:cxn>
            </a:cxnLst>
            <a:rect l="0" t="0" r="r" b="b"/>
            <a:pathLst>
              <a:path w="21584" h="21589" extrusionOk="0">
                <a:moveTo>
                  <a:pt x="119" y="0"/>
                </a:moveTo>
                <a:cubicBezTo>
                  <a:pt x="1539" y="2272"/>
                  <a:pt x="3012" y="3939"/>
                  <a:pt x="4513" y="4981"/>
                </a:cubicBezTo>
                <a:cubicBezTo>
                  <a:pt x="6587" y="6421"/>
                  <a:pt x="8699" y="6657"/>
                  <a:pt x="10808" y="6634"/>
                </a:cubicBezTo>
                <a:cubicBezTo>
                  <a:pt x="12822" y="6612"/>
                  <a:pt x="14839" y="6354"/>
                  <a:pt x="16825" y="5055"/>
                </a:cubicBezTo>
                <a:cubicBezTo>
                  <a:pt x="18408" y="4020"/>
                  <a:pt x="19963" y="2327"/>
                  <a:pt x="21465" y="0"/>
                </a:cubicBezTo>
                <a:cubicBezTo>
                  <a:pt x="21546" y="2509"/>
                  <a:pt x="21586" y="5038"/>
                  <a:pt x="21584" y="7569"/>
                </a:cubicBezTo>
                <a:cubicBezTo>
                  <a:pt x="21582" y="10190"/>
                  <a:pt x="21536" y="12808"/>
                  <a:pt x="21445" y="15403"/>
                </a:cubicBezTo>
                <a:cubicBezTo>
                  <a:pt x="18002" y="19495"/>
                  <a:pt x="14434" y="21578"/>
                  <a:pt x="10847" y="21589"/>
                </a:cubicBezTo>
                <a:cubicBezTo>
                  <a:pt x="7256" y="21600"/>
                  <a:pt x="3683" y="19534"/>
                  <a:pt x="234" y="15453"/>
                </a:cubicBezTo>
                <a:cubicBezTo>
                  <a:pt x="101" y="12911"/>
                  <a:pt x="24" y="10325"/>
                  <a:pt x="5" y="7726"/>
                </a:cubicBezTo>
                <a:cubicBezTo>
                  <a:pt x="-14" y="5142"/>
                  <a:pt x="24" y="2556"/>
                  <a:pt x="119"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25" name="Shape 121"/>
          <p:cNvSpPr/>
          <p:nvPr/>
        </p:nvSpPr>
        <p:spPr>
          <a:xfrm>
            <a:off x="5421522" y="2676580"/>
            <a:ext cx="1835074" cy="485257"/>
          </a:xfrm>
          <a:custGeom>
            <a:avLst/>
            <a:gdLst/>
            <a:ahLst/>
            <a:cxnLst>
              <a:cxn ang="0">
                <a:pos x="wd2" y="hd2"/>
              </a:cxn>
              <a:cxn ang="5400000">
                <a:pos x="wd2" y="hd2"/>
              </a:cxn>
              <a:cxn ang="10800000">
                <a:pos x="wd2" y="hd2"/>
              </a:cxn>
              <a:cxn ang="16200000">
                <a:pos x="wd2" y="hd2"/>
              </a:cxn>
            </a:cxnLst>
            <a:rect l="0" t="0" r="r" b="b"/>
            <a:pathLst>
              <a:path w="21600" h="21531" extrusionOk="0">
                <a:moveTo>
                  <a:pt x="1514" y="11"/>
                </a:moveTo>
                <a:cubicBezTo>
                  <a:pt x="1158" y="2180"/>
                  <a:pt x="855" y="4464"/>
                  <a:pt x="607" y="6837"/>
                </a:cubicBezTo>
                <a:cubicBezTo>
                  <a:pt x="335" y="9437"/>
                  <a:pt x="132" y="12131"/>
                  <a:pt x="0" y="14881"/>
                </a:cubicBezTo>
                <a:cubicBezTo>
                  <a:pt x="1374" y="17124"/>
                  <a:pt x="2808" y="18784"/>
                  <a:pt x="4276" y="19836"/>
                </a:cubicBezTo>
                <a:cubicBezTo>
                  <a:pt x="6445" y="21390"/>
                  <a:pt x="8662" y="21600"/>
                  <a:pt x="10874" y="21514"/>
                </a:cubicBezTo>
                <a:cubicBezTo>
                  <a:pt x="13435" y="21415"/>
                  <a:pt x="16001" y="20917"/>
                  <a:pt x="18492" y="18739"/>
                </a:cubicBezTo>
                <a:cubicBezTo>
                  <a:pt x="19550" y="17814"/>
                  <a:pt x="20589" y="16589"/>
                  <a:pt x="21600" y="15072"/>
                </a:cubicBezTo>
                <a:cubicBezTo>
                  <a:pt x="21523" y="12461"/>
                  <a:pt x="21369" y="9892"/>
                  <a:pt x="21139" y="7412"/>
                </a:cubicBezTo>
                <a:cubicBezTo>
                  <a:pt x="20898" y="4807"/>
                  <a:pt x="20576" y="2320"/>
                  <a:pt x="20180" y="0"/>
                </a:cubicBezTo>
                <a:cubicBezTo>
                  <a:pt x="17051" y="1892"/>
                  <a:pt x="13886" y="2830"/>
                  <a:pt x="10716" y="2805"/>
                </a:cubicBezTo>
                <a:cubicBezTo>
                  <a:pt x="7634" y="2781"/>
                  <a:pt x="4558" y="1847"/>
                  <a:pt x="1514" y="11"/>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27" name="Shape 123"/>
          <p:cNvSpPr/>
          <p:nvPr/>
        </p:nvSpPr>
        <p:spPr>
          <a:xfrm>
            <a:off x="5552763" y="2525780"/>
            <a:ext cx="1576535" cy="302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28" name="Shape 124"/>
          <p:cNvSpPr/>
          <p:nvPr/>
        </p:nvSpPr>
        <p:spPr>
          <a:xfrm>
            <a:off x="5292425" y="766495"/>
            <a:ext cx="1067587" cy="3419979"/>
          </a:xfrm>
          <a:custGeom>
            <a:avLst/>
            <a:gdLst/>
            <a:ahLst/>
            <a:cxnLst>
              <a:cxn ang="0">
                <a:pos x="wd2" y="hd2"/>
              </a:cxn>
              <a:cxn ang="5400000">
                <a:pos x="wd2" y="hd2"/>
              </a:cxn>
              <a:cxn ang="10800000">
                <a:pos x="wd2" y="hd2"/>
              </a:cxn>
              <a:cxn ang="16200000">
                <a:pos x="wd2" y="hd2"/>
              </a:cxn>
            </a:cxnLst>
            <a:rect l="0" t="0" r="r" b="b"/>
            <a:pathLst>
              <a:path w="21323" h="21522" extrusionOk="0">
                <a:moveTo>
                  <a:pt x="20725" y="0"/>
                </a:moveTo>
                <a:lnTo>
                  <a:pt x="20725" y="559"/>
                </a:lnTo>
                <a:lnTo>
                  <a:pt x="16371" y="559"/>
                </a:lnTo>
                <a:cubicBezTo>
                  <a:pt x="15681" y="535"/>
                  <a:pt x="15062" y="693"/>
                  <a:pt x="14997" y="911"/>
                </a:cubicBezTo>
                <a:cubicBezTo>
                  <a:pt x="14924" y="1160"/>
                  <a:pt x="15582" y="1368"/>
                  <a:pt x="16371" y="1347"/>
                </a:cubicBezTo>
                <a:lnTo>
                  <a:pt x="17189" y="1347"/>
                </a:lnTo>
                <a:lnTo>
                  <a:pt x="17189" y="9396"/>
                </a:lnTo>
                <a:cubicBezTo>
                  <a:pt x="8569" y="9926"/>
                  <a:pt x="2409" y="12332"/>
                  <a:pt x="2589" y="15098"/>
                </a:cubicBezTo>
                <a:cubicBezTo>
                  <a:pt x="2798" y="18297"/>
                  <a:pt x="11170" y="20841"/>
                  <a:pt x="21323" y="20792"/>
                </a:cubicBezTo>
                <a:lnTo>
                  <a:pt x="21323" y="21520"/>
                </a:lnTo>
                <a:cubicBezTo>
                  <a:pt x="9870" y="21600"/>
                  <a:pt x="356" y="18755"/>
                  <a:pt x="9" y="15148"/>
                </a:cubicBezTo>
                <a:cubicBezTo>
                  <a:pt x="-277" y="12168"/>
                  <a:pt x="6008" y="9522"/>
                  <a:pt x="15161" y="8767"/>
                </a:cubicBezTo>
                <a:lnTo>
                  <a:pt x="15161" y="1778"/>
                </a:lnTo>
                <a:cubicBezTo>
                  <a:pt x="13871" y="1649"/>
                  <a:pt x="13038" y="1256"/>
                  <a:pt x="13153" y="832"/>
                </a:cubicBezTo>
                <a:cubicBezTo>
                  <a:pt x="13269" y="405"/>
                  <a:pt x="14313" y="61"/>
                  <a:pt x="15662" y="5"/>
                </a:cubicBezTo>
                <a:lnTo>
                  <a:pt x="20725"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sp>
        <p:nvSpPr>
          <p:cNvPr id="29" name="Shape 125"/>
          <p:cNvSpPr/>
          <p:nvPr/>
        </p:nvSpPr>
        <p:spPr>
          <a:xfrm>
            <a:off x="6309720" y="766495"/>
            <a:ext cx="1075088" cy="3419979"/>
          </a:xfrm>
          <a:custGeom>
            <a:avLst/>
            <a:gdLst/>
            <a:ahLst/>
            <a:cxnLst>
              <a:cxn ang="0">
                <a:pos x="wd2" y="hd2"/>
              </a:cxn>
              <a:cxn ang="5400000">
                <a:pos x="wd2" y="hd2"/>
              </a:cxn>
              <a:cxn ang="10800000">
                <a:pos x="wd2" y="hd2"/>
              </a:cxn>
              <a:cxn ang="16200000">
                <a:pos x="wd2" y="hd2"/>
              </a:cxn>
            </a:cxnLst>
            <a:rect l="0" t="0" r="r" b="b"/>
            <a:pathLst>
              <a:path w="21325" h="21522" extrusionOk="0">
                <a:moveTo>
                  <a:pt x="0" y="0"/>
                </a:moveTo>
                <a:lnTo>
                  <a:pt x="0" y="559"/>
                </a:lnTo>
                <a:lnTo>
                  <a:pt x="5067" y="559"/>
                </a:lnTo>
                <a:cubicBezTo>
                  <a:pt x="5752" y="535"/>
                  <a:pt x="6367" y="693"/>
                  <a:pt x="6431" y="911"/>
                </a:cubicBezTo>
                <a:cubicBezTo>
                  <a:pt x="6504" y="1160"/>
                  <a:pt x="5851" y="1368"/>
                  <a:pt x="5067" y="1347"/>
                </a:cubicBezTo>
                <a:lnTo>
                  <a:pt x="4255" y="1347"/>
                </a:lnTo>
                <a:lnTo>
                  <a:pt x="4255" y="9396"/>
                </a:lnTo>
                <a:cubicBezTo>
                  <a:pt x="12815" y="9926"/>
                  <a:pt x="18933" y="12332"/>
                  <a:pt x="18753" y="15098"/>
                </a:cubicBezTo>
                <a:cubicBezTo>
                  <a:pt x="18546" y="18297"/>
                  <a:pt x="10232" y="20841"/>
                  <a:pt x="149" y="20792"/>
                </a:cubicBezTo>
                <a:lnTo>
                  <a:pt x="149" y="21520"/>
                </a:lnTo>
                <a:cubicBezTo>
                  <a:pt x="11522" y="21600"/>
                  <a:pt x="20972" y="18755"/>
                  <a:pt x="21316" y="15148"/>
                </a:cubicBezTo>
                <a:cubicBezTo>
                  <a:pt x="21600" y="12168"/>
                  <a:pt x="15359" y="9522"/>
                  <a:pt x="6269" y="8767"/>
                </a:cubicBezTo>
                <a:lnTo>
                  <a:pt x="6269" y="1778"/>
                </a:lnTo>
                <a:cubicBezTo>
                  <a:pt x="7549" y="1649"/>
                  <a:pt x="8377" y="1256"/>
                  <a:pt x="8262" y="832"/>
                </a:cubicBezTo>
                <a:cubicBezTo>
                  <a:pt x="8147" y="405"/>
                  <a:pt x="7110" y="61"/>
                  <a:pt x="5771" y="5"/>
                </a:cubicBez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sp>
        <p:nvSpPr>
          <p:cNvPr id="55" name="Shape 122"/>
          <p:cNvSpPr/>
          <p:nvPr/>
        </p:nvSpPr>
        <p:spPr>
          <a:xfrm>
            <a:off x="6335653" y="2676580"/>
            <a:ext cx="923170" cy="1406491"/>
          </a:xfrm>
          <a:custGeom>
            <a:avLst/>
            <a:gdLst/>
            <a:ahLst/>
            <a:cxnLst>
              <a:cxn ang="0">
                <a:pos x="wd2" y="hd2"/>
              </a:cxn>
              <a:cxn ang="5400000">
                <a:pos x="wd2" y="hd2"/>
              </a:cxn>
              <a:cxn ang="10800000">
                <a:pos x="wd2" y="hd2"/>
              </a:cxn>
              <a:cxn ang="16200000">
                <a:pos x="wd2" y="hd2"/>
              </a:cxn>
            </a:cxnLst>
            <a:rect l="0" t="0" r="r" b="b"/>
            <a:pathLst>
              <a:path w="20182" h="21600" extrusionOk="0">
                <a:moveTo>
                  <a:pt x="6866" y="2057"/>
                </a:moveTo>
                <a:cubicBezTo>
                  <a:pt x="9933" y="5096"/>
                  <a:pt x="11042" y="8901"/>
                  <a:pt x="9921" y="12542"/>
                </a:cubicBezTo>
                <a:cubicBezTo>
                  <a:pt x="8718" y="16455"/>
                  <a:pt x="5075" y="19780"/>
                  <a:pt x="0" y="21600"/>
                </a:cubicBezTo>
                <a:cubicBezTo>
                  <a:pt x="6222" y="21600"/>
                  <a:pt x="12092" y="19573"/>
                  <a:pt x="15894" y="16114"/>
                </a:cubicBezTo>
                <a:cubicBezTo>
                  <a:pt x="21013" y="11456"/>
                  <a:pt x="21600" y="5083"/>
                  <a:pt x="17379" y="0"/>
                </a:cubicBezTo>
                <a:cubicBezTo>
                  <a:pt x="16479" y="302"/>
                  <a:pt x="15558" y="574"/>
                  <a:pt x="14621" y="815"/>
                </a:cubicBezTo>
                <a:cubicBezTo>
                  <a:pt x="12121" y="1457"/>
                  <a:pt x="9515" y="1875"/>
                  <a:pt x="6866" y="2057"/>
                </a:cubicBezTo>
                <a:close/>
              </a:path>
            </a:pathLst>
          </a:custGeom>
          <a:solidFill>
            <a:srgbClr val="000000">
              <a:alpha val="8000"/>
            </a:srgbClr>
          </a:solidFill>
          <a:ln w="12700" cap="flat">
            <a:noFill/>
            <a:miter lim="400000"/>
          </a:ln>
          <a:effectLst/>
        </p:spPr>
        <p:txBody>
          <a:bodyPr wrap="square" lIns="0" tIns="0" rIns="0" bIns="0" numCol="1" anchor="ctr">
            <a:noAutofit/>
          </a:bodyPr>
          <a:lstStyle/>
          <a:p>
            <a:pPr lvl="0">
              <a:defRPr sz="2400"/>
            </a:pPr>
            <a:endParaRPr/>
          </a:p>
        </p:txBody>
      </p:sp>
      <p:sp>
        <p:nvSpPr>
          <p:cNvPr id="56" name="Rectangle 55"/>
          <p:cNvSpPr/>
          <p:nvPr/>
        </p:nvSpPr>
        <p:spPr>
          <a:xfrm>
            <a:off x="6787985" y="2750912"/>
            <a:ext cx="365806"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57" name="Rectangle 56"/>
          <p:cNvSpPr/>
          <p:nvPr/>
        </p:nvSpPr>
        <p:spPr>
          <a:xfrm>
            <a:off x="5471176" y="3043634"/>
            <a:ext cx="41549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58" name="Rectangle 57"/>
          <p:cNvSpPr/>
          <p:nvPr/>
        </p:nvSpPr>
        <p:spPr>
          <a:xfrm>
            <a:off x="5877818" y="3687237"/>
            <a:ext cx="39946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59" name="Rectangle 58"/>
          <p:cNvSpPr/>
          <p:nvPr/>
        </p:nvSpPr>
        <p:spPr>
          <a:xfrm>
            <a:off x="6185511" y="3427288"/>
            <a:ext cx="381836"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0" name="Rectangle 59"/>
          <p:cNvSpPr/>
          <p:nvPr/>
        </p:nvSpPr>
        <p:spPr>
          <a:xfrm>
            <a:off x="6449947" y="3677329"/>
            <a:ext cx="381836"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1" name="Rectangle 60"/>
          <p:cNvSpPr/>
          <p:nvPr/>
        </p:nvSpPr>
        <p:spPr>
          <a:xfrm>
            <a:off x="6821131" y="3060123"/>
            <a:ext cx="365805"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2" name="Rectangle 61"/>
          <p:cNvSpPr/>
          <p:nvPr/>
        </p:nvSpPr>
        <p:spPr>
          <a:xfrm>
            <a:off x="6764946" y="3351307"/>
            <a:ext cx="375123" cy="369332"/>
          </a:xfrm>
          <a:prstGeom prst="rect">
            <a:avLst/>
          </a:prstGeom>
          <a:noFill/>
        </p:spPr>
        <p:txBody>
          <a:bodyPr wrap="square" lIns="91440" tIns="45720" rIns="91440" bIns="45720">
            <a:spAutoFit/>
          </a:bodyPr>
          <a:lstStyle/>
          <a:p>
            <a:pPr algn="ctr"/>
            <a:r>
              <a:rPr lang="en-US" dirty="0">
                <a:solidFill>
                  <a:schemeClr val="bg1"/>
                </a:solidFill>
                <a:latin typeface="FontAwesome" pitchFamily="2" charset="0"/>
              </a:rPr>
              <a:t></a:t>
            </a:r>
          </a:p>
        </p:txBody>
      </p:sp>
      <p:sp>
        <p:nvSpPr>
          <p:cNvPr id="63" name="Rectangle 62"/>
          <p:cNvSpPr/>
          <p:nvPr/>
        </p:nvSpPr>
        <p:spPr>
          <a:xfrm>
            <a:off x="5490034" y="2728811"/>
            <a:ext cx="365805"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4" name="Rectangle 63"/>
          <p:cNvSpPr/>
          <p:nvPr/>
        </p:nvSpPr>
        <p:spPr>
          <a:xfrm>
            <a:off x="6173135" y="3128870"/>
            <a:ext cx="41549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5" name="Rectangle 64"/>
          <p:cNvSpPr/>
          <p:nvPr/>
        </p:nvSpPr>
        <p:spPr>
          <a:xfrm>
            <a:off x="6202238" y="2800232"/>
            <a:ext cx="365805"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6" name="Rectangle 65"/>
          <p:cNvSpPr/>
          <p:nvPr/>
        </p:nvSpPr>
        <p:spPr>
          <a:xfrm>
            <a:off x="5567850" y="3359458"/>
            <a:ext cx="39946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30" name="Rectangle 29"/>
          <p:cNvSpPr/>
          <p:nvPr/>
        </p:nvSpPr>
        <p:spPr>
          <a:xfrm>
            <a:off x="1104424" y="210311"/>
            <a:ext cx="420624" cy="548640"/>
          </a:xfrm>
          <a:prstGeom prst="rect">
            <a:avLst/>
          </a:prstGeom>
          <a:solidFill>
            <a:schemeClr val="accent3"/>
          </a:solidFill>
          <a:ln>
            <a:solidFill>
              <a:schemeClr val="accent3"/>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1" name="Rectangle 30"/>
          <p:cNvSpPr/>
          <p:nvPr/>
        </p:nvSpPr>
        <p:spPr>
          <a:xfrm>
            <a:off x="1" y="27431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548641" y="27431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8046720" y="274319"/>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8595360" y="274319"/>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Shape 8841"/>
          <p:cNvSpPr/>
          <p:nvPr/>
        </p:nvSpPr>
        <p:spPr>
          <a:xfrm>
            <a:off x="950964" y="176571"/>
            <a:ext cx="727544" cy="616121"/>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bg1"/>
                </a:solidFill>
              </a:rPr>
              <a:t></a:t>
            </a:r>
          </a:p>
        </p:txBody>
      </p:sp>
      <p:sp>
        <p:nvSpPr>
          <p:cNvPr id="2" name="TextBox 1"/>
          <p:cNvSpPr txBox="1"/>
          <p:nvPr/>
        </p:nvSpPr>
        <p:spPr>
          <a:xfrm>
            <a:off x="785121" y="2730858"/>
            <a:ext cx="3252911" cy="430979"/>
          </a:xfrm>
          <a:prstGeom prst="rect">
            <a:avLst/>
          </a:prstGeom>
        </p:spPr>
        <p:txBody>
          <a:bodyPr vert="horz" wrap="square" lIns="91430" tIns="45715" rIns="91430" bIns="45715" rtlCol="0">
            <a:noAutofit/>
          </a:bodyPr>
          <a:lstStyle/>
          <a:p>
            <a:r>
              <a:rPr lang="en-US" dirty="0" smtClean="0">
                <a:solidFill>
                  <a:schemeClr val="tx2">
                    <a:lumMod val="50000"/>
                  </a:schemeClr>
                </a:solidFill>
              </a:rPr>
              <a:t>Gather </a:t>
            </a:r>
            <a:r>
              <a:rPr lang="en-US" dirty="0">
                <a:solidFill>
                  <a:schemeClr val="tx2">
                    <a:lumMod val="50000"/>
                  </a:schemeClr>
                </a:solidFill>
              </a:rPr>
              <a:t>sources on a </a:t>
            </a:r>
            <a:r>
              <a:rPr lang="en-US" dirty="0" smtClean="0">
                <a:solidFill>
                  <a:schemeClr val="tx2">
                    <a:lumMod val="50000"/>
                  </a:schemeClr>
                </a:solidFill>
              </a:rPr>
              <a:t>topic</a:t>
            </a:r>
            <a:endParaRPr lang="en-US" dirty="0"/>
          </a:p>
        </p:txBody>
      </p:sp>
    </p:spTree>
    <p:extLst>
      <p:ext uri="{BB962C8B-B14F-4D97-AF65-F5344CB8AC3E}">
        <p14:creationId xmlns:p14="http://schemas.microsoft.com/office/powerpoint/2010/main" val="16505936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95034" y="273360"/>
            <a:ext cx="5790526" cy="422542"/>
          </a:xfrm>
          <a:solidFill>
            <a:schemeClr val="accent6"/>
          </a:solidFill>
          <a:ln>
            <a:solidFill>
              <a:schemeClr val="accent6"/>
            </a:solidFill>
          </a:ln>
        </p:spPr>
        <p:txBody>
          <a:bodyPr/>
          <a:lstStyle/>
          <a:p>
            <a:r>
              <a:rPr lang="en-US" dirty="0" smtClean="0">
                <a:solidFill>
                  <a:schemeClr val="bg1"/>
                </a:solidFill>
              </a:rPr>
              <a:t>Techniques</a:t>
            </a:r>
            <a:endParaRPr lang="en-US" dirty="0">
              <a:solidFill>
                <a:schemeClr val="bg1"/>
              </a:solidFill>
            </a:endParaRPr>
          </a:p>
        </p:txBody>
      </p:sp>
      <p:sp>
        <p:nvSpPr>
          <p:cNvPr id="14" name="Rectangle 13"/>
          <p:cNvSpPr/>
          <p:nvPr/>
        </p:nvSpPr>
        <p:spPr>
          <a:xfrm>
            <a:off x="7498080" y="274319"/>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949440" y="27431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8046720" y="274319"/>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8595360" y="274319"/>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9" name="Group 18"/>
          <p:cNvGrpSpPr/>
          <p:nvPr/>
        </p:nvGrpSpPr>
        <p:grpSpPr>
          <a:xfrm>
            <a:off x="0" y="192244"/>
            <a:ext cx="595035" cy="584775"/>
            <a:chOff x="-96730" y="194743"/>
            <a:chExt cx="595035" cy="584775"/>
          </a:xfrm>
        </p:grpSpPr>
        <p:sp>
          <p:nvSpPr>
            <p:cNvPr id="13" name="Rectangle 12"/>
            <p:cNvSpPr/>
            <p:nvPr/>
          </p:nvSpPr>
          <p:spPr>
            <a:xfrm>
              <a:off x="-9525" y="212810"/>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8" name="Rectangle 17"/>
            <p:cNvSpPr/>
            <p:nvPr/>
          </p:nvSpPr>
          <p:spPr>
            <a:xfrm>
              <a:off x="-96730" y="194743"/>
              <a:ext cx="595035" cy="584775"/>
            </a:xfrm>
            <a:prstGeom prst="rect">
              <a:avLst/>
            </a:prstGeom>
            <a:solidFill>
              <a:schemeClr val="accent6"/>
            </a:solidFill>
            <a:ln>
              <a:solidFill>
                <a:schemeClr val="accent6"/>
              </a:solidFill>
            </a:ln>
          </p:spPr>
          <p:txBody>
            <a:bodyPr wrap="none" lIns="91440" tIns="45720" rIns="91440" bIns="45720">
              <a:spAutoFit/>
            </a:bodyPr>
            <a:lstStyle/>
            <a:p>
              <a:pPr algn="ctr"/>
              <a:r>
                <a:rPr lang="en-US" sz="3200" dirty="0">
                  <a:ln w="0"/>
                  <a:solidFill>
                    <a:schemeClr val="bg1"/>
                  </a:solidFill>
                  <a:latin typeface="FontAwesome" pitchFamily="2" charset="0"/>
                </a:rPr>
                <a:t></a:t>
              </a:r>
            </a:p>
          </p:txBody>
        </p:sp>
      </p:grpSp>
      <p:sp>
        <p:nvSpPr>
          <p:cNvPr id="20" name="Rectangle 19"/>
          <p:cNvSpPr/>
          <p:nvPr/>
        </p:nvSpPr>
        <p:spPr>
          <a:xfrm>
            <a:off x="6393180" y="27431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034" y="971550"/>
            <a:ext cx="2630469" cy="3200400"/>
          </a:xfrm>
          <a:prstGeom prst="rect">
            <a:avLst/>
          </a:prstGeom>
        </p:spPr>
      </p:pic>
      <p:sp>
        <p:nvSpPr>
          <p:cNvPr id="34" name="TextBox 33"/>
          <p:cNvSpPr txBox="1"/>
          <p:nvPr/>
        </p:nvSpPr>
        <p:spPr>
          <a:xfrm>
            <a:off x="3810000" y="971550"/>
            <a:ext cx="5059680" cy="3200400"/>
          </a:xfrm>
          <a:prstGeom prst="rect">
            <a:avLst/>
          </a:prstGeom>
        </p:spPr>
        <p:txBody>
          <a:bodyPr vert="horz" wrap="square" lIns="91430" tIns="45715" rIns="91430" bIns="45715" rtlCol="0" anchor="t">
            <a:normAutofit/>
          </a:bodyPr>
          <a:lstStyle/>
          <a:p>
            <a:r>
              <a:rPr lang="en-US" sz="2400" b="1" dirty="0" smtClean="0">
                <a:latin typeface="Roboto Light" panose="02000000000000000000" pitchFamily="2" charset="0"/>
                <a:ea typeface="Roboto Light" panose="02000000000000000000" pitchFamily="2" charset="0"/>
              </a:rPr>
              <a:t>Benefit</a:t>
            </a:r>
          </a:p>
          <a:p>
            <a:pPr marL="342900" indent="-342900">
              <a:buFont typeface="Arial" panose="020B0604020202020204" pitchFamily="34" charset="0"/>
              <a:buChar char="•"/>
            </a:pPr>
            <a:r>
              <a:rPr lang="en-US" dirty="0" smtClean="0">
                <a:latin typeface="Roboto Light" panose="02000000000000000000" pitchFamily="2" charset="0"/>
                <a:ea typeface="Roboto Light" panose="02000000000000000000" pitchFamily="2" charset="0"/>
              </a:rPr>
              <a:t>Baby can perform when young</a:t>
            </a:r>
          </a:p>
          <a:p>
            <a:pPr marL="342900" indent="-342900">
              <a:buFont typeface="+mj-lt"/>
              <a:buAutoNum type="arabicPeriod"/>
            </a:pPr>
            <a:endParaRPr lang="en-US" dirty="0">
              <a:latin typeface="Roboto Light" panose="02000000000000000000" pitchFamily="2" charset="0"/>
              <a:ea typeface="Roboto Light" panose="02000000000000000000" pitchFamily="2" charset="0"/>
            </a:endParaRPr>
          </a:p>
          <a:p>
            <a:pPr marL="342900" indent="-342900">
              <a:buFont typeface="+mj-lt"/>
              <a:buAutoNum type="arabicPeriod"/>
            </a:pPr>
            <a:endParaRPr lang="en-US" dirty="0" smtClean="0">
              <a:latin typeface="Roboto Light" panose="02000000000000000000" pitchFamily="2" charset="0"/>
              <a:ea typeface="Roboto Light" panose="02000000000000000000" pitchFamily="2" charset="0"/>
            </a:endParaRPr>
          </a:p>
          <a:p>
            <a:r>
              <a:rPr lang="en-US" sz="2400" b="1" dirty="0">
                <a:latin typeface="Roboto Light" panose="02000000000000000000" pitchFamily="2" charset="0"/>
                <a:ea typeface="Roboto Light" panose="02000000000000000000" pitchFamily="2" charset="0"/>
              </a:rPr>
              <a:t>Drawback</a:t>
            </a:r>
          </a:p>
          <a:p>
            <a:pPr marL="285750" indent="-285750">
              <a:buFont typeface="Arial" panose="020B0604020202020204" pitchFamily="34" charset="0"/>
              <a:buChar char="•"/>
            </a:pPr>
            <a:r>
              <a:rPr lang="en-US" dirty="0" smtClean="0">
                <a:latin typeface="Roboto Light" panose="02000000000000000000" pitchFamily="2" charset="0"/>
                <a:ea typeface="Roboto Light" panose="02000000000000000000" pitchFamily="2" charset="0"/>
              </a:rPr>
              <a:t>Not precise</a:t>
            </a:r>
          </a:p>
          <a:p>
            <a:pPr marL="342900" indent="-342900">
              <a:buFont typeface="+mj-lt"/>
              <a:buAutoNum type="arabicPeriod"/>
            </a:pPr>
            <a:endParaRPr lang="en-US" dirty="0"/>
          </a:p>
          <a:p>
            <a:endParaRPr lang="en-US" dirty="0" smtClean="0"/>
          </a:p>
        </p:txBody>
      </p:sp>
    </p:spTree>
    <p:extLst>
      <p:ext uri="{BB962C8B-B14F-4D97-AF65-F5344CB8AC3E}">
        <p14:creationId xmlns:p14="http://schemas.microsoft.com/office/powerpoint/2010/main" val="24432112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itle 98"/>
          <p:cNvSpPr>
            <a:spLocks noGrp="1"/>
          </p:cNvSpPr>
          <p:nvPr>
            <p:ph type="title"/>
          </p:nvPr>
        </p:nvSpPr>
        <p:spPr>
          <a:xfrm>
            <a:off x="1523455" y="263165"/>
            <a:ext cx="6527291" cy="422542"/>
          </a:xfrm>
          <a:solidFill>
            <a:schemeClr val="accent3"/>
          </a:solidFill>
          <a:ln>
            <a:solidFill>
              <a:schemeClr val="accent3"/>
            </a:solidFill>
          </a:ln>
        </p:spPr>
        <p:txBody>
          <a:bodyPr vert="horz" lIns="91430" tIns="45715" rIns="91430" bIns="45715" rtlCol="0" anchor="ctr">
            <a:normAutofit/>
          </a:bodyPr>
          <a:lstStyle/>
          <a:p>
            <a:r>
              <a:rPr lang="en-US" dirty="0" smtClean="0">
                <a:solidFill>
                  <a:schemeClr val="bg1"/>
                </a:solidFill>
              </a:rPr>
              <a:t>Staying Current</a:t>
            </a:r>
            <a:endParaRPr lang="en-US" dirty="0">
              <a:solidFill>
                <a:schemeClr val="bg1"/>
              </a:solidFill>
            </a:endParaRPr>
          </a:p>
        </p:txBody>
      </p:sp>
      <p:grpSp>
        <p:nvGrpSpPr>
          <p:cNvPr id="96" name="Group 95"/>
          <p:cNvGrpSpPr/>
          <p:nvPr/>
        </p:nvGrpSpPr>
        <p:grpSpPr>
          <a:xfrm>
            <a:off x="855969" y="887216"/>
            <a:ext cx="2479043" cy="3751344"/>
            <a:chOff x="855969" y="887216"/>
            <a:chExt cx="2479043" cy="3751344"/>
          </a:xfrm>
        </p:grpSpPr>
        <p:sp>
          <p:nvSpPr>
            <p:cNvPr id="10" name="Rectangle 9"/>
            <p:cNvSpPr/>
            <p:nvPr/>
          </p:nvSpPr>
          <p:spPr>
            <a:xfrm>
              <a:off x="1001199" y="1198444"/>
              <a:ext cx="623889" cy="707886"/>
            </a:xfrm>
            <a:prstGeom prst="rect">
              <a:avLst/>
            </a:prstGeom>
            <a:noFill/>
          </p:spPr>
          <p:txBody>
            <a:bodyPr wrap="none" lIns="91440" tIns="45720" rIns="91440" bIns="45720">
              <a:spAutoFit/>
            </a:bodyPr>
            <a:lstStyle/>
            <a:p>
              <a:pPr algn="ctr"/>
              <a:r>
                <a:rPr lang="en-US" sz="4000" dirty="0" smtClean="0">
                  <a:ln w="0"/>
                  <a:effectLst>
                    <a:outerShdw blurRad="38100" dist="19050" dir="2700000" algn="tl" rotWithShape="0">
                      <a:schemeClr val="dk1">
                        <a:alpha val="40000"/>
                      </a:schemeClr>
                    </a:outerShdw>
                  </a:effectLst>
                  <a:latin typeface="FontAwesome" pitchFamily="2" charset="0"/>
                </a:rPr>
                <a:t></a:t>
              </a:r>
              <a:endParaRPr lang="en-US" sz="40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17" name="Rectangle 16"/>
            <p:cNvSpPr/>
            <p:nvPr/>
          </p:nvSpPr>
          <p:spPr>
            <a:xfrm>
              <a:off x="1004618" y="3007344"/>
              <a:ext cx="583813" cy="1631216"/>
            </a:xfrm>
            <a:prstGeom prst="rect">
              <a:avLst/>
            </a:prstGeom>
            <a:noFill/>
          </p:spPr>
          <p:txBody>
            <a:bodyPr wrap="none" lIns="91440" tIns="45720" rIns="91440" bIns="45720">
              <a:spAutoFit/>
            </a:bodyPr>
            <a:lstStyle/>
            <a:p>
              <a:pPr algn="ctr"/>
              <a:r>
                <a:rPr lang="en-US" sz="10000" dirty="0">
                  <a:latin typeface="baby icons" panose="02000500000000000000" pitchFamily="2" charset="0"/>
                </a:rPr>
                <a:t>H</a:t>
              </a:r>
              <a:endParaRPr lang="en-US" sz="10000" b="0" cap="none" spc="0" dirty="0">
                <a:ln w="0"/>
                <a:solidFill>
                  <a:schemeClr val="tx1"/>
                </a:solidFill>
                <a:effectLst>
                  <a:outerShdw blurRad="38100" dist="19050" dir="2700000" algn="tl" rotWithShape="0">
                    <a:schemeClr val="dk1">
                      <a:alpha val="40000"/>
                    </a:schemeClr>
                  </a:outerShdw>
                </a:effectLst>
                <a:latin typeface="baby icons" panose="02000500000000000000" pitchFamily="2" charset="0"/>
              </a:endParaRP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746" y="3121762"/>
              <a:ext cx="239525" cy="239525"/>
            </a:xfrm>
            <a:prstGeom prst="rect">
              <a:avLst/>
            </a:prstGeom>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4640" y="887216"/>
              <a:ext cx="1690165" cy="368456"/>
            </a:xfrm>
            <a:prstGeom prst="rect">
              <a:avLst/>
            </a:prstGeom>
          </p:spPr>
        </p:pic>
        <p:sp>
          <p:nvSpPr>
            <p:cNvPr id="49" name="Rectangle 48"/>
            <p:cNvSpPr/>
            <p:nvPr/>
          </p:nvSpPr>
          <p:spPr>
            <a:xfrm>
              <a:off x="1712359" y="2241785"/>
              <a:ext cx="63030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pic>
          <p:nvPicPr>
            <p:cNvPr id="50" name="Picture 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2011" y="1240012"/>
              <a:ext cx="612648" cy="612648"/>
            </a:xfrm>
            <a:prstGeom prst="rect">
              <a:avLst/>
            </a:prstGeom>
          </p:spPr>
        </p:pic>
        <p:pic>
          <p:nvPicPr>
            <p:cNvPr id="51" name="Picture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23399" y="1246063"/>
              <a:ext cx="612648" cy="612648"/>
            </a:xfrm>
            <a:prstGeom prst="rect">
              <a:avLst/>
            </a:prstGeom>
          </p:spPr>
        </p:pic>
        <p:sp>
          <p:nvSpPr>
            <p:cNvPr id="53" name="Rounded Rectangle 52"/>
            <p:cNvSpPr/>
            <p:nvPr/>
          </p:nvSpPr>
          <p:spPr>
            <a:xfrm>
              <a:off x="855969" y="1703024"/>
              <a:ext cx="2363482" cy="203305"/>
            </a:xfrm>
            <a:custGeom>
              <a:avLst/>
              <a:gdLst>
                <a:gd name="connsiteX0" fmla="*/ 0 w 2363482"/>
                <a:gd name="connsiteY0" fmla="*/ 112963 h 677763"/>
                <a:gd name="connsiteX1" fmla="*/ 112963 w 2363482"/>
                <a:gd name="connsiteY1" fmla="*/ 0 h 677763"/>
                <a:gd name="connsiteX2" fmla="*/ 2250519 w 2363482"/>
                <a:gd name="connsiteY2" fmla="*/ 0 h 677763"/>
                <a:gd name="connsiteX3" fmla="*/ 2363482 w 2363482"/>
                <a:gd name="connsiteY3" fmla="*/ 112963 h 677763"/>
                <a:gd name="connsiteX4" fmla="*/ 2363482 w 2363482"/>
                <a:gd name="connsiteY4" fmla="*/ 564800 h 677763"/>
                <a:gd name="connsiteX5" fmla="*/ 2250519 w 2363482"/>
                <a:gd name="connsiteY5" fmla="*/ 677763 h 677763"/>
                <a:gd name="connsiteX6" fmla="*/ 112963 w 2363482"/>
                <a:gd name="connsiteY6" fmla="*/ 677763 h 677763"/>
                <a:gd name="connsiteX7" fmla="*/ 0 w 2363482"/>
                <a:gd name="connsiteY7" fmla="*/ 564800 h 677763"/>
                <a:gd name="connsiteX8" fmla="*/ 0 w 2363482"/>
                <a:gd name="connsiteY8" fmla="*/ 112963 h 677763"/>
                <a:gd name="connsiteX0" fmla="*/ 0 w 2363482"/>
                <a:gd name="connsiteY0" fmla="*/ 112963 h 677763"/>
                <a:gd name="connsiteX1" fmla="*/ 112963 w 2363482"/>
                <a:gd name="connsiteY1" fmla="*/ 0 h 677763"/>
                <a:gd name="connsiteX2" fmla="*/ 2363482 w 2363482"/>
                <a:gd name="connsiteY2" fmla="*/ 112963 h 677763"/>
                <a:gd name="connsiteX3" fmla="*/ 2363482 w 2363482"/>
                <a:gd name="connsiteY3" fmla="*/ 564800 h 677763"/>
                <a:gd name="connsiteX4" fmla="*/ 2250519 w 2363482"/>
                <a:gd name="connsiteY4" fmla="*/ 677763 h 677763"/>
                <a:gd name="connsiteX5" fmla="*/ 112963 w 2363482"/>
                <a:gd name="connsiteY5" fmla="*/ 677763 h 677763"/>
                <a:gd name="connsiteX6" fmla="*/ 0 w 2363482"/>
                <a:gd name="connsiteY6" fmla="*/ 564800 h 677763"/>
                <a:gd name="connsiteX7" fmla="*/ 0 w 2363482"/>
                <a:gd name="connsiteY7" fmla="*/ 112963 h 677763"/>
                <a:gd name="connsiteX0" fmla="*/ 0 w 2363482"/>
                <a:gd name="connsiteY0" fmla="*/ 112963 h 677763"/>
                <a:gd name="connsiteX1" fmla="*/ 112963 w 2363482"/>
                <a:gd name="connsiteY1" fmla="*/ 0 h 677763"/>
                <a:gd name="connsiteX2" fmla="*/ 2363482 w 2363482"/>
                <a:gd name="connsiteY2" fmla="*/ 564800 h 677763"/>
                <a:gd name="connsiteX3" fmla="*/ 2250519 w 2363482"/>
                <a:gd name="connsiteY3" fmla="*/ 677763 h 677763"/>
                <a:gd name="connsiteX4" fmla="*/ 112963 w 2363482"/>
                <a:gd name="connsiteY4" fmla="*/ 677763 h 677763"/>
                <a:gd name="connsiteX5" fmla="*/ 0 w 2363482"/>
                <a:gd name="connsiteY5" fmla="*/ 564800 h 677763"/>
                <a:gd name="connsiteX6" fmla="*/ 0 w 2363482"/>
                <a:gd name="connsiteY6" fmla="*/ 112963 h 677763"/>
                <a:gd name="connsiteX0" fmla="*/ 0 w 2363482"/>
                <a:gd name="connsiteY0" fmla="*/ 0 h 564800"/>
                <a:gd name="connsiteX1" fmla="*/ 2363482 w 2363482"/>
                <a:gd name="connsiteY1" fmla="*/ 451837 h 564800"/>
                <a:gd name="connsiteX2" fmla="*/ 2250519 w 2363482"/>
                <a:gd name="connsiteY2" fmla="*/ 564800 h 564800"/>
                <a:gd name="connsiteX3" fmla="*/ 112963 w 2363482"/>
                <a:gd name="connsiteY3" fmla="*/ 564800 h 564800"/>
                <a:gd name="connsiteX4" fmla="*/ 0 w 2363482"/>
                <a:gd name="connsiteY4" fmla="*/ 451837 h 564800"/>
                <a:gd name="connsiteX5" fmla="*/ 0 w 2363482"/>
                <a:gd name="connsiteY5" fmla="*/ 0 h 564800"/>
                <a:gd name="connsiteX0" fmla="*/ 0 w 2363482"/>
                <a:gd name="connsiteY0" fmla="*/ 0 h 112963"/>
                <a:gd name="connsiteX1" fmla="*/ 2363482 w 2363482"/>
                <a:gd name="connsiteY1" fmla="*/ 0 h 112963"/>
                <a:gd name="connsiteX2" fmla="*/ 2250519 w 2363482"/>
                <a:gd name="connsiteY2" fmla="*/ 112963 h 112963"/>
                <a:gd name="connsiteX3" fmla="*/ 112963 w 2363482"/>
                <a:gd name="connsiteY3" fmla="*/ 112963 h 112963"/>
                <a:gd name="connsiteX4" fmla="*/ 0 w 2363482"/>
                <a:gd name="connsiteY4" fmla="*/ 0 h 112963"/>
                <a:gd name="connsiteX0" fmla="*/ 0 w 2363482"/>
                <a:gd name="connsiteY0" fmla="*/ 1136 h 114099"/>
                <a:gd name="connsiteX1" fmla="*/ 27476 w 2363482"/>
                <a:gd name="connsiteY1" fmla="*/ 0 h 114099"/>
                <a:gd name="connsiteX2" fmla="*/ 2363482 w 2363482"/>
                <a:gd name="connsiteY2" fmla="*/ 1136 h 114099"/>
                <a:gd name="connsiteX3" fmla="*/ 2250519 w 2363482"/>
                <a:gd name="connsiteY3" fmla="*/ 114099 h 114099"/>
                <a:gd name="connsiteX4" fmla="*/ 112963 w 2363482"/>
                <a:gd name="connsiteY4" fmla="*/ 114099 h 114099"/>
                <a:gd name="connsiteX5" fmla="*/ 0 w 2363482"/>
                <a:gd name="connsiteY5" fmla="*/ 1136 h 114099"/>
                <a:gd name="connsiteX0" fmla="*/ 27476 w 2363482"/>
                <a:gd name="connsiteY0" fmla="*/ 0 h 114099"/>
                <a:gd name="connsiteX1" fmla="*/ 2363482 w 2363482"/>
                <a:gd name="connsiteY1" fmla="*/ 1136 h 114099"/>
                <a:gd name="connsiteX2" fmla="*/ 2250519 w 2363482"/>
                <a:gd name="connsiteY2" fmla="*/ 114099 h 114099"/>
                <a:gd name="connsiteX3" fmla="*/ 112963 w 2363482"/>
                <a:gd name="connsiteY3" fmla="*/ 114099 h 114099"/>
                <a:gd name="connsiteX4" fmla="*/ 0 w 2363482"/>
                <a:gd name="connsiteY4" fmla="*/ 1136 h 114099"/>
                <a:gd name="connsiteX5" fmla="*/ 118916 w 2363482"/>
                <a:gd name="connsiteY5" fmla="*/ 91440 h 114099"/>
                <a:gd name="connsiteX0" fmla="*/ 258458 w 2363482"/>
                <a:gd name="connsiteY0" fmla="*/ 0 h 147436"/>
                <a:gd name="connsiteX1" fmla="*/ 2363482 w 2363482"/>
                <a:gd name="connsiteY1" fmla="*/ 34473 h 147436"/>
                <a:gd name="connsiteX2" fmla="*/ 2250519 w 2363482"/>
                <a:gd name="connsiteY2" fmla="*/ 147436 h 147436"/>
                <a:gd name="connsiteX3" fmla="*/ 112963 w 2363482"/>
                <a:gd name="connsiteY3" fmla="*/ 147436 h 147436"/>
                <a:gd name="connsiteX4" fmla="*/ 0 w 2363482"/>
                <a:gd name="connsiteY4" fmla="*/ 34473 h 147436"/>
                <a:gd name="connsiteX5" fmla="*/ 118916 w 2363482"/>
                <a:gd name="connsiteY5" fmla="*/ 124777 h 147436"/>
                <a:gd name="connsiteX0" fmla="*/ 2363482 w 2363482"/>
                <a:gd name="connsiteY0" fmla="*/ 2 h 112965"/>
                <a:gd name="connsiteX1" fmla="*/ 2250519 w 2363482"/>
                <a:gd name="connsiteY1" fmla="*/ 112965 h 112965"/>
                <a:gd name="connsiteX2" fmla="*/ 112963 w 2363482"/>
                <a:gd name="connsiteY2" fmla="*/ 112965 h 112965"/>
                <a:gd name="connsiteX3" fmla="*/ 0 w 2363482"/>
                <a:gd name="connsiteY3" fmla="*/ 2 h 112965"/>
                <a:gd name="connsiteX4" fmla="*/ 118916 w 2363482"/>
                <a:gd name="connsiteY4" fmla="*/ 90306 h 112965"/>
                <a:gd name="connsiteX0" fmla="*/ 2363482 w 2363482"/>
                <a:gd name="connsiteY0" fmla="*/ 0 h 112963"/>
                <a:gd name="connsiteX1" fmla="*/ 2250519 w 2363482"/>
                <a:gd name="connsiteY1" fmla="*/ 112963 h 112963"/>
                <a:gd name="connsiteX2" fmla="*/ 112963 w 2363482"/>
                <a:gd name="connsiteY2" fmla="*/ 112963 h 112963"/>
                <a:gd name="connsiteX3" fmla="*/ 0 w 2363482"/>
                <a:gd name="connsiteY3" fmla="*/ 0 h 112963"/>
              </a:gdLst>
              <a:ahLst/>
              <a:cxnLst>
                <a:cxn ang="0">
                  <a:pos x="connsiteX0" y="connsiteY0"/>
                </a:cxn>
                <a:cxn ang="0">
                  <a:pos x="connsiteX1" y="connsiteY1"/>
                </a:cxn>
                <a:cxn ang="0">
                  <a:pos x="connsiteX2" y="connsiteY2"/>
                </a:cxn>
                <a:cxn ang="0">
                  <a:pos x="connsiteX3" y="connsiteY3"/>
                </a:cxn>
              </a:cxnLst>
              <a:rect l="l" t="t" r="r" b="b"/>
              <a:pathLst>
                <a:path w="2363482" h="112963">
                  <a:moveTo>
                    <a:pt x="2363482" y="0"/>
                  </a:moveTo>
                  <a:cubicBezTo>
                    <a:pt x="2363482" y="62388"/>
                    <a:pt x="2312907" y="112963"/>
                    <a:pt x="2250519" y="112963"/>
                  </a:cubicBezTo>
                  <a:lnTo>
                    <a:pt x="112963" y="112963"/>
                  </a:lnTo>
                  <a:cubicBezTo>
                    <a:pt x="50575" y="112963"/>
                    <a:pt x="0" y="62388"/>
                    <a:pt x="0" y="0"/>
                  </a:cubicBezTo>
                </a:path>
              </a:pathLst>
            </a:cu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56"/>
            <p:cNvCxnSpPr/>
            <p:nvPr/>
          </p:nvCxnSpPr>
          <p:spPr>
            <a:xfrm>
              <a:off x="2037710" y="1906329"/>
              <a:ext cx="0" cy="544771"/>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21" idx="1"/>
            </p:cNvCxnSpPr>
            <p:nvPr/>
          </p:nvCxnSpPr>
          <p:spPr>
            <a:xfrm flipH="1">
              <a:off x="1444625" y="3241525"/>
              <a:ext cx="463121" cy="374800"/>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21" idx="3"/>
            </p:cNvCxnSpPr>
            <p:nvPr/>
          </p:nvCxnSpPr>
          <p:spPr>
            <a:xfrm>
              <a:off x="2147271" y="3241525"/>
              <a:ext cx="465737" cy="430363"/>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2027508" y="3007344"/>
              <a:ext cx="0" cy="128666"/>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pic>
          <p:nvPicPr>
            <p:cNvPr id="44" name="Picture 4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42011" y="3426451"/>
              <a:ext cx="793001" cy="793001"/>
            </a:xfrm>
            <a:prstGeom prst="rect">
              <a:avLst/>
            </a:prstGeom>
          </p:spPr>
        </p:pic>
      </p:grpSp>
      <p:grpSp>
        <p:nvGrpSpPr>
          <p:cNvPr id="95" name="Group 94"/>
          <p:cNvGrpSpPr/>
          <p:nvPr/>
        </p:nvGrpSpPr>
        <p:grpSpPr>
          <a:xfrm>
            <a:off x="7707162" y="1146708"/>
            <a:ext cx="976549" cy="3137909"/>
            <a:chOff x="7707162" y="1146708"/>
            <a:chExt cx="976549" cy="3137909"/>
          </a:xfrm>
        </p:grpSpPr>
        <p:sp>
          <p:nvSpPr>
            <p:cNvPr id="7" name="Rectangle 6"/>
            <p:cNvSpPr/>
            <p:nvPr/>
          </p:nvSpPr>
          <p:spPr>
            <a:xfrm>
              <a:off x="7707162" y="3361287"/>
              <a:ext cx="976549"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89112" y="1146708"/>
              <a:ext cx="612648" cy="612648"/>
            </a:xfrm>
            <a:prstGeom prst="rect">
              <a:avLst/>
            </a:prstGeom>
          </p:spPr>
        </p:pic>
        <p:sp>
          <p:nvSpPr>
            <p:cNvPr id="55" name="Rounded Rectangle 52"/>
            <p:cNvSpPr/>
            <p:nvPr/>
          </p:nvSpPr>
          <p:spPr>
            <a:xfrm>
              <a:off x="7813406" y="1703024"/>
              <a:ext cx="715081" cy="102584"/>
            </a:xfrm>
            <a:custGeom>
              <a:avLst/>
              <a:gdLst>
                <a:gd name="connsiteX0" fmla="*/ 0 w 2363482"/>
                <a:gd name="connsiteY0" fmla="*/ 112963 h 677763"/>
                <a:gd name="connsiteX1" fmla="*/ 112963 w 2363482"/>
                <a:gd name="connsiteY1" fmla="*/ 0 h 677763"/>
                <a:gd name="connsiteX2" fmla="*/ 2250519 w 2363482"/>
                <a:gd name="connsiteY2" fmla="*/ 0 h 677763"/>
                <a:gd name="connsiteX3" fmla="*/ 2363482 w 2363482"/>
                <a:gd name="connsiteY3" fmla="*/ 112963 h 677763"/>
                <a:gd name="connsiteX4" fmla="*/ 2363482 w 2363482"/>
                <a:gd name="connsiteY4" fmla="*/ 564800 h 677763"/>
                <a:gd name="connsiteX5" fmla="*/ 2250519 w 2363482"/>
                <a:gd name="connsiteY5" fmla="*/ 677763 h 677763"/>
                <a:gd name="connsiteX6" fmla="*/ 112963 w 2363482"/>
                <a:gd name="connsiteY6" fmla="*/ 677763 h 677763"/>
                <a:gd name="connsiteX7" fmla="*/ 0 w 2363482"/>
                <a:gd name="connsiteY7" fmla="*/ 564800 h 677763"/>
                <a:gd name="connsiteX8" fmla="*/ 0 w 2363482"/>
                <a:gd name="connsiteY8" fmla="*/ 112963 h 677763"/>
                <a:gd name="connsiteX0" fmla="*/ 0 w 2363482"/>
                <a:gd name="connsiteY0" fmla="*/ 112963 h 677763"/>
                <a:gd name="connsiteX1" fmla="*/ 112963 w 2363482"/>
                <a:gd name="connsiteY1" fmla="*/ 0 h 677763"/>
                <a:gd name="connsiteX2" fmla="*/ 2363482 w 2363482"/>
                <a:gd name="connsiteY2" fmla="*/ 112963 h 677763"/>
                <a:gd name="connsiteX3" fmla="*/ 2363482 w 2363482"/>
                <a:gd name="connsiteY3" fmla="*/ 564800 h 677763"/>
                <a:gd name="connsiteX4" fmla="*/ 2250519 w 2363482"/>
                <a:gd name="connsiteY4" fmla="*/ 677763 h 677763"/>
                <a:gd name="connsiteX5" fmla="*/ 112963 w 2363482"/>
                <a:gd name="connsiteY5" fmla="*/ 677763 h 677763"/>
                <a:gd name="connsiteX6" fmla="*/ 0 w 2363482"/>
                <a:gd name="connsiteY6" fmla="*/ 564800 h 677763"/>
                <a:gd name="connsiteX7" fmla="*/ 0 w 2363482"/>
                <a:gd name="connsiteY7" fmla="*/ 112963 h 677763"/>
                <a:gd name="connsiteX0" fmla="*/ 0 w 2363482"/>
                <a:gd name="connsiteY0" fmla="*/ 112963 h 677763"/>
                <a:gd name="connsiteX1" fmla="*/ 112963 w 2363482"/>
                <a:gd name="connsiteY1" fmla="*/ 0 h 677763"/>
                <a:gd name="connsiteX2" fmla="*/ 2363482 w 2363482"/>
                <a:gd name="connsiteY2" fmla="*/ 564800 h 677763"/>
                <a:gd name="connsiteX3" fmla="*/ 2250519 w 2363482"/>
                <a:gd name="connsiteY3" fmla="*/ 677763 h 677763"/>
                <a:gd name="connsiteX4" fmla="*/ 112963 w 2363482"/>
                <a:gd name="connsiteY4" fmla="*/ 677763 h 677763"/>
                <a:gd name="connsiteX5" fmla="*/ 0 w 2363482"/>
                <a:gd name="connsiteY5" fmla="*/ 564800 h 677763"/>
                <a:gd name="connsiteX6" fmla="*/ 0 w 2363482"/>
                <a:gd name="connsiteY6" fmla="*/ 112963 h 677763"/>
                <a:gd name="connsiteX0" fmla="*/ 0 w 2363482"/>
                <a:gd name="connsiteY0" fmla="*/ 0 h 564800"/>
                <a:gd name="connsiteX1" fmla="*/ 2363482 w 2363482"/>
                <a:gd name="connsiteY1" fmla="*/ 451837 h 564800"/>
                <a:gd name="connsiteX2" fmla="*/ 2250519 w 2363482"/>
                <a:gd name="connsiteY2" fmla="*/ 564800 h 564800"/>
                <a:gd name="connsiteX3" fmla="*/ 112963 w 2363482"/>
                <a:gd name="connsiteY3" fmla="*/ 564800 h 564800"/>
                <a:gd name="connsiteX4" fmla="*/ 0 w 2363482"/>
                <a:gd name="connsiteY4" fmla="*/ 451837 h 564800"/>
                <a:gd name="connsiteX5" fmla="*/ 0 w 2363482"/>
                <a:gd name="connsiteY5" fmla="*/ 0 h 564800"/>
                <a:gd name="connsiteX0" fmla="*/ 0 w 2363482"/>
                <a:gd name="connsiteY0" fmla="*/ 0 h 112963"/>
                <a:gd name="connsiteX1" fmla="*/ 2363482 w 2363482"/>
                <a:gd name="connsiteY1" fmla="*/ 0 h 112963"/>
                <a:gd name="connsiteX2" fmla="*/ 2250519 w 2363482"/>
                <a:gd name="connsiteY2" fmla="*/ 112963 h 112963"/>
                <a:gd name="connsiteX3" fmla="*/ 112963 w 2363482"/>
                <a:gd name="connsiteY3" fmla="*/ 112963 h 112963"/>
                <a:gd name="connsiteX4" fmla="*/ 0 w 2363482"/>
                <a:gd name="connsiteY4" fmla="*/ 0 h 112963"/>
                <a:gd name="connsiteX0" fmla="*/ 0 w 2363482"/>
                <a:gd name="connsiteY0" fmla="*/ 1136 h 114099"/>
                <a:gd name="connsiteX1" fmla="*/ 27476 w 2363482"/>
                <a:gd name="connsiteY1" fmla="*/ 0 h 114099"/>
                <a:gd name="connsiteX2" fmla="*/ 2363482 w 2363482"/>
                <a:gd name="connsiteY2" fmla="*/ 1136 h 114099"/>
                <a:gd name="connsiteX3" fmla="*/ 2250519 w 2363482"/>
                <a:gd name="connsiteY3" fmla="*/ 114099 h 114099"/>
                <a:gd name="connsiteX4" fmla="*/ 112963 w 2363482"/>
                <a:gd name="connsiteY4" fmla="*/ 114099 h 114099"/>
                <a:gd name="connsiteX5" fmla="*/ 0 w 2363482"/>
                <a:gd name="connsiteY5" fmla="*/ 1136 h 114099"/>
                <a:gd name="connsiteX0" fmla="*/ 27476 w 2363482"/>
                <a:gd name="connsiteY0" fmla="*/ 0 h 114099"/>
                <a:gd name="connsiteX1" fmla="*/ 2363482 w 2363482"/>
                <a:gd name="connsiteY1" fmla="*/ 1136 h 114099"/>
                <a:gd name="connsiteX2" fmla="*/ 2250519 w 2363482"/>
                <a:gd name="connsiteY2" fmla="*/ 114099 h 114099"/>
                <a:gd name="connsiteX3" fmla="*/ 112963 w 2363482"/>
                <a:gd name="connsiteY3" fmla="*/ 114099 h 114099"/>
                <a:gd name="connsiteX4" fmla="*/ 0 w 2363482"/>
                <a:gd name="connsiteY4" fmla="*/ 1136 h 114099"/>
                <a:gd name="connsiteX5" fmla="*/ 118916 w 2363482"/>
                <a:gd name="connsiteY5" fmla="*/ 91440 h 114099"/>
                <a:gd name="connsiteX0" fmla="*/ 258458 w 2363482"/>
                <a:gd name="connsiteY0" fmla="*/ 0 h 147436"/>
                <a:gd name="connsiteX1" fmla="*/ 2363482 w 2363482"/>
                <a:gd name="connsiteY1" fmla="*/ 34473 h 147436"/>
                <a:gd name="connsiteX2" fmla="*/ 2250519 w 2363482"/>
                <a:gd name="connsiteY2" fmla="*/ 147436 h 147436"/>
                <a:gd name="connsiteX3" fmla="*/ 112963 w 2363482"/>
                <a:gd name="connsiteY3" fmla="*/ 147436 h 147436"/>
                <a:gd name="connsiteX4" fmla="*/ 0 w 2363482"/>
                <a:gd name="connsiteY4" fmla="*/ 34473 h 147436"/>
                <a:gd name="connsiteX5" fmla="*/ 118916 w 2363482"/>
                <a:gd name="connsiteY5" fmla="*/ 124777 h 147436"/>
                <a:gd name="connsiteX0" fmla="*/ 2363482 w 2363482"/>
                <a:gd name="connsiteY0" fmla="*/ 2 h 112965"/>
                <a:gd name="connsiteX1" fmla="*/ 2250519 w 2363482"/>
                <a:gd name="connsiteY1" fmla="*/ 112965 h 112965"/>
                <a:gd name="connsiteX2" fmla="*/ 112963 w 2363482"/>
                <a:gd name="connsiteY2" fmla="*/ 112965 h 112965"/>
                <a:gd name="connsiteX3" fmla="*/ 0 w 2363482"/>
                <a:gd name="connsiteY3" fmla="*/ 2 h 112965"/>
                <a:gd name="connsiteX4" fmla="*/ 118916 w 2363482"/>
                <a:gd name="connsiteY4" fmla="*/ 90306 h 112965"/>
                <a:gd name="connsiteX0" fmla="*/ 2363482 w 2363482"/>
                <a:gd name="connsiteY0" fmla="*/ 0 h 112963"/>
                <a:gd name="connsiteX1" fmla="*/ 2250519 w 2363482"/>
                <a:gd name="connsiteY1" fmla="*/ 112963 h 112963"/>
                <a:gd name="connsiteX2" fmla="*/ 112963 w 2363482"/>
                <a:gd name="connsiteY2" fmla="*/ 112963 h 112963"/>
                <a:gd name="connsiteX3" fmla="*/ 0 w 2363482"/>
                <a:gd name="connsiteY3" fmla="*/ 0 h 112963"/>
              </a:gdLst>
              <a:ahLst/>
              <a:cxnLst>
                <a:cxn ang="0">
                  <a:pos x="connsiteX0" y="connsiteY0"/>
                </a:cxn>
                <a:cxn ang="0">
                  <a:pos x="connsiteX1" y="connsiteY1"/>
                </a:cxn>
                <a:cxn ang="0">
                  <a:pos x="connsiteX2" y="connsiteY2"/>
                </a:cxn>
                <a:cxn ang="0">
                  <a:pos x="connsiteX3" y="connsiteY3"/>
                </a:cxn>
              </a:cxnLst>
              <a:rect l="l" t="t" r="r" b="b"/>
              <a:pathLst>
                <a:path w="2363482" h="112963">
                  <a:moveTo>
                    <a:pt x="2363482" y="0"/>
                  </a:moveTo>
                  <a:cubicBezTo>
                    <a:pt x="2363482" y="62388"/>
                    <a:pt x="2312907" y="112963"/>
                    <a:pt x="2250519" y="112963"/>
                  </a:cubicBezTo>
                  <a:lnTo>
                    <a:pt x="112963" y="112963"/>
                  </a:lnTo>
                  <a:cubicBezTo>
                    <a:pt x="50575" y="112963"/>
                    <a:pt x="0" y="62388"/>
                    <a:pt x="0" y="0"/>
                  </a:cubicBezTo>
                </a:path>
              </a:pathLst>
            </a:cu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3" name="Straight Connector 82"/>
            <p:cNvCxnSpPr/>
            <p:nvPr/>
          </p:nvCxnSpPr>
          <p:spPr>
            <a:xfrm>
              <a:off x="8195436" y="1801834"/>
              <a:ext cx="0" cy="708004"/>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7965734" y="2236449"/>
              <a:ext cx="459404" cy="923330"/>
            </a:xfrm>
            <a:prstGeom prst="rect">
              <a:avLst/>
            </a:prstGeom>
            <a:noFill/>
          </p:spPr>
          <p:txBody>
            <a:bodyPr wrap="squar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cxnSp>
          <p:nvCxnSpPr>
            <p:cNvPr id="85" name="Straight Connector 84"/>
            <p:cNvCxnSpPr/>
            <p:nvPr/>
          </p:nvCxnSpPr>
          <p:spPr>
            <a:xfrm>
              <a:off x="8194609" y="2991993"/>
              <a:ext cx="827" cy="578450"/>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94" name="Group 93"/>
          <p:cNvGrpSpPr/>
          <p:nvPr/>
        </p:nvGrpSpPr>
        <p:grpSpPr>
          <a:xfrm>
            <a:off x="4324663" y="982999"/>
            <a:ext cx="2392849" cy="3236453"/>
            <a:chOff x="4166232" y="982999"/>
            <a:chExt cx="2392849" cy="3236453"/>
          </a:xfrm>
        </p:grpSpPr>
        <p:sp>
          <p:nvSpPr>
            <p:cNvPr id="3" name="Rectangle 2"/>
            <p:cNvSpPr/>
            <p:nvPr/>
          </p:nvSpPr>
          <p:spPr>
            <a:xfrm>
              <a:off x="4697674" y="2241785"/>
              <a:ext cx="63030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11" name="Rectangle 10"/>
            <p:cNvSpPr/>
            <p:nvPr/>
          </p:nvSpPr>
          <p:spPr>
            <a:xfrm>
              <a:off x="4263924" y="982999"/>
              <a:ext cx="728084"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pic>
          <p:nvPicPr>
            <p:cNvPr id="31" name="Pictur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02908" y="1146708"/>
              <a:ext cx="611194" cy="611194"/>
            </a:xfrm>
            <a:prstGeom prst="rect">
              <a:avLst/>
            </a:prstGeom>
          </p:spPr>
        </p:pic>
        <p:pic>
          <p:nvPicPr>
            <p:cNvPr id="47" name="Picture 4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42847" y="1171518"/>
              <a:ext cx="612648" cy="566170"/>
            </a:xfrm>
            <a:prstGeom prst="rect">
              <a:avLst/>
            </a:prstGeom>
          </p:spPr>
        </p:pic>
        <p:sp>
          <p:nvSpPr>
            <p:cNvPr id="54" name="Rounded Rectangle 52"/>
            <p:cNvSpPr/>
            <p:nvPr/>
          </p:nvSpPr>
          <p:spPr>
            <a:xfrm>
              <a:off x="4207245" y="1636026"/>
              <a:ext cx="2067474" cy="196089"/>
            </a:xfrm>
            <a:custGeom>
              <a:avLst/>
              <a:gdLst>
                <a:gd name="connsiteX0" fmla="*/ 0 w 2363482"/>
                <a:gd name="connsiteY0" fmla="*/ 112963 h 677763"/>
                <a:gd name="connsiteX1" fmla="*/ 112963 w 2363482"/>
                <a:gd name="connsiteY1" fmla="*/ 0 h 677763"/>
                <a:gd name="connsiteX2" fmla="*/ 2250519 w 2363482"/>
                <a:gd name="connsiteY2" fmla="*/ 0 h 677763"/>
                <a:gd name="connsiteX3" fmla="*/ 2363482 w 2363482"/>
                <a:gd name="connsiteY3" fmla="*/ 112963 h 677763"/>
                <a:gd name="connsiteX4" fmla="*/ 2363482 w 2363482"/>
                <a:gd name="connsiteY4" fmla="*/ 564800 h 677763"/>
                <a:gd name="connsiteX5" fmla="*/ 2250519 w 2363482"/>
                <a:gd name="connsiteY5" fmla="*/ 677763 h 677763"/>
                <a:gd name="connsiteX6" fmla="*/ 112963 w 2363482"/>
                <a:gd name="connsiteY6" fmla="*/ 677763 h 677763"/>
                <a:gd name="connsiteX7" fmla="*/ 0 w 2363482"/>
                <a:gd name="connsiteY7" fmla="*/ 564800 h 677763"/>
                <a:gd name="connsiteX8" fmla="*/ 0 w 2363482"/>
                <a:gd name="connsiteY8" fmla="*/ 112963 h 677763"/>
                <a:gd name="connsiteX0" fmla="*/ 0 w 2363482"/>
                <a:gd name="connsiteY0" fmla="*/ 112963 h 677763"/>
                <a:gd name="connsiteX1" fmla="*/ 112963 w 2363482"/>
                <a:gd name="connsiteY1" fmla="*/ 0 h 677763"/>
                <a:gd name="connsiteX2" fmla="*/ 2363482 w 2363482"/>
                <a:gd name="connsiteY2" fmla="*/ 112963 h 677763"/>
                <a:gd name="connsiteX3" fmla="*/ 2363482 w 2363482"/>
                <a:gd name="connsiteY3" fmla="*/ 564800 h 677763"/>
                <a:gd name="connsiteX4" fmla="*/ 2250519 w 2363482"/>
                <a:gd name="connsiteY4" fmla="*/ 677763 h 677763"/>
                <a:gd name="connsiteX5" fmla="*/ 112963 w 2363482"/>
                <a:gd name="connsiteY5" fmla="*/ 677763 h 677763"/>
                <a:gd name="connsiteX6" fmla="*/ 0 w 2363482"/>
                <a:gd name="connsiteY6" fmla="*/ 564800 h 677763"/>
                <a:gd name="connsiteX7" fmla="*/ 0 w 2363482"/>
                <a:gd name="connsiteY7" fmla="*/ 112963 h 677763"/>
                <a:gd name="connsiteX0" fmla="*/ 0 w 2363482"/>
                <a:gd name="connsiteY0" fmla="*/ 112963 h 677763"/>
                <a:gd name="connsiteX1" fmla="*/ 112963 w 2363482"/>
                <a:gd name="connsiteY1" fmla="*/ 0 h 677763"/>
                <a:gd name="connsiteX2" fmla="*/ 2363482 w 2363482"/>
                <a:gd name="connsiteY2" fmla="*/ 564800 h 677763"/>
                <a:gd name="connsiteX3" fmla="*/ 2250519 w 2363482"/>
                <a:gd name="connsiteY3" fmla="*/ 677763 h 677763"/>
                <a:gd name="connsiteX4" fmla="*/ 112963 w 2363482"/>
                <a:gd name="connsiteY4" fmla="*/ 677763 h 677763"/>
                <a:gd name="connsiteX5" fmla="*/ 0 w 2363482"/>
                <a:gd name="connsiteY5" fmla="*/ 564800 h 677763"/>
                <a:gd name="connsiteX6" fmla="*/ 0 w 2363482"/>
                <a:gd name="connsiteY6" fmla="*/ 112963 h 677763"/>
                <a:gd name="connsiteX0" fmla="*/ 0 w 2363482"/>
                <a:gd name="connsiteY0" fmla="*/ 0 h 564800"/>
                <a:gd name="connsiteX1" fmla="*/ 2363482 w 2363482"/>
                <a:gd name="connsiteY1" fmla="*/ 451837 h 564800"/>
                <a:gd name="connsiteX2" fmla="*/ 2250519 w 2363482"/>
                <a:gd name="connsiteY2" fmla="*/ 564800 h 564800"/>
                <a:gd name="connsiteX3" fmla="*/ 112963 w 2363482"/>
                <a:gd name="connsiteY3" fmla="*/ 564800 h 564800"/>
                <a:gd name="connsiteX4" fmla="*/ 0 w 2363482"/>
                <a:gd name="connsiteY4" fmla="*/ 451837 h 564800"/>
                <a:gd name="connsiteX5" fmla="*/ 0 w 2363482"/>
                <a:gd name="connsiteY5" fmla="*/ 0 h 564800"/>
                <a:gd name="connsiteX0" fmla="*/ 0 w 2363482"/>
                <a:gd name="connsiteY0" fmla="*/ 0 h 112963"/>
                <a:gd name="connsiteX1" fmla="*/ 2363482 w 2363482"/>
                <a:gd name="connsiteY1" fmla="*/ 0 h 112963"/>
                <a:gd name="connsiteX2" fmla="*/ 2250519 w 2363482"/>
                <a:gd name="connsiteY2" fmla="*/ 112963 h 112963"/>
                <a:gd name="connsiteX3" fmla="*/ 112963 w 2363482"/>
                <a:gd name="connsiteY3" fmla="*/ 112963 h 112963"/>
                <a:gd name="connsiteX4" fmla="*/ 0 w 2363482"/>
                <a:gd name="connsiteY4" fmla="*/ 0 h 112963"/>
                <a:gd name="connsiteX0" fmla="*/ 0 w 2363482"/>
                <a:gd name="connsiteY0" fmla="*/ 1136 h 114099"/>
                <a:gd name="connsiteX1" fmla="*/ 27476 w 2363482"/>
                <a:gd name="connsiteY1" fmla="*/ 0 h 114099"/>
                <a:gd name="connsiteX2" fmla="*/ 2363482 w 2363482"/>
                <a:gd name="connsiteY2" fmla="*/ 1136 h 114099"/>
                <a:gd name="connsiteX3" fmla="*/ 2250519 w 2363482"/>
                <a:gd name="connsiteY3" fmla="*/ 114099 h 114099"/>
                <a:gd name="connsiteX4" fmla="*/ 112963 w 2363482"/>
                <a:gd name="connsiteY4" fmla="*/ 114099 h 114099"/>
                <a:gd name="connsiteX5" fmla="*/ 0 w 2363482"/>
                <a:gd name="connsiteY5" fmla="*/ 1136 h 114099"/>
                <a:gd name="connsiteX0" fmla="*/ 27476 w 2363482"/>
                <a:gd name="connsiteY0" fmla="*/ 0 h 114099"/>
                <a:gd name="connsiteX1" fmla="*/ 2363482 w 2363482"/>
                <a:gd name="connsiteY1" fmla="*/ 1136 h 114099"/>
                <a:gd name="connsiteX2" fmla="*/ 2250519 w 2363482"/>
                <a:gd name="connsiteY2" fmla="*/ 114099 h 114099"/>
                <a:gd name="connsiteX3" fmla="*/ 112963 w 2363482"/>
                <a:gd name="connsiteY3" fmla="*/ 114099 h 114099"/>
                <a:gd name="connsiteX4" fmla="*/ 0 w 2363482"/>
                <a:gd name="connsiteY4" fmla="*/ 1136 h 114099"/>
                <a:gd name="connsiteX5" fmla="*/ 118916 w 2363482"/>
                <a:gd name="connsiteY5" fmla="*/ 91440 h 114099"/>
                <a:gd name="connsiteX0" fmla="*/ 258458 w 2363482"/>
                <a:gd name="connsiteY0" fmla="*/ 0 h 147436"/>
                <a:gd name="connsiteX1" fmla="*/ 2363482 w 2363482"/>
                <a:gd name="connsiteY1" fmla="*/ 34473 h 147436"/>
                <a:gd name="connsiteX2" fmla="*/ 2250519 w 2363482"/>
                <a:gd name="connsiteY2" fmla="*/ 147436 h 147436"/>
                <a:gd name="connsiteX3" fmla="*/ 112963 w 2363482"/>
                <a:gd name="connsiteY3" fmla="*/ 147436 h 147436"/>
                <a:gd name="connsiteX4" fmla="*/ 0 w 2363482"/>
                <a:gd name="connsiteY4" fmla="*/ 34473 h 147436"/>
                <a:gd name="connsiteX5" fmla="*/ 118916 w 2363482"/>
                <a:gd name="connsiteY5" fmla="*/ 124777 h 147436"/>
                <a:gd name="connsiteX0" fmla="*/ 2363482 w 2363482"/>
                <a:gd name="connsiteY0" fmla="*/ 2 h 112965"/>
                <a:gd name="connsiteX1" fmla="*/ 2250519 w 2363482"/>
                <a:gd name="connsiteY1" fmla="*/ 112965 h 112965"/>
                <a:gd name="connsiteX2" fmla="*/ 112963 w 2363482"/>
                <a:gd name="connsiteY2" fmla="*/ 112965 h 112965"/>
                <a:gd name="connsiteX3" fmla="*/ 0 w 2363482"/>
                <a:gd name="connsiteY3" fmla="*/ 2 h 112965"/>
                <a:gd name="connsiteX4" fmla="*/ 118916 w 2363482"/>
                <a:gd name="connsiteY4" fmla="*/ 90306 h 112965"/>
                <a:gd name="connsiteX0" fmla="*/ 2363482 w 2363482"/>
                <a:gd name="connsiteY0" fmla="*/ 0 h 112963"/>
                <a:gd name="connsiteX1" fmla="*/ 2250519 w 2363482"/>
                <a:gd name="connsiteY1" fmla="*/ 112963 h 112963"/>
                <a:gd name="connsiteX2" fmla="*/ 112963 w 2363482"/>
                <a:gd name="connsiteY2" fmla="*/ 112963 h 112963"/>
                <a:gd name="connsiteX3" fmla="*/ 0 w 2363482"/>
                <a:gd name="connsiteY3" fmla="*/ 0 h 112963"/>
              </a:gdLst>
              <a:ahLst/>
              <a:cxnLst>
                <a:cxn ang="0">
                  <a:pos x="connsiteX0" y="connsiteY0"/>
                </a:cxn>
                <a:cxn ang="0">
                  <a:pos x="connsiteX1" y="connsiteY1"/>
                </a:cxn>
                <a:cxn ang="0">
                  <a:pos x="connsiteX2" y="connsiteY2"/>
                </a:cxn>
                <a:cxn ang="0">
                  <a:pos x="connsiteX3" y="connsiteY3"/>
                </a:cxn>
              </a:cxnLst>
              <a:rect l="l" t="t" r="r" b="b"/>
              <a:pathLst>
                <a:path w="2363482" h="112963">
                  <a:moveTo>
                    <a:pt x="2363482" y="0"/>
                  </a:moveTo>
                  <a:cubicBezTo>
                    <a:pt x="2363482" y="62388"/>
                    <a:pt x="2312907" y="112963"/>
                    <a:pt x="2250519" y="112963"/>
                  </a:cubicBezTo>
                  <a:lnTo>
                    <a:pt x="112963" y="112963"/>
                  </a:lnTo>
                  <a:cubicBezTo>
                    <a:pt x="50575" y="112963"/>
                    <a:pt x="0" y="62388"/>
                    <a:pt x="0" y="0"/>
                  </a:cubicBezTo>
                </a:path>
              </a:pathLst>
            </a:cu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2" name="Straight Connector 71"/>
            <p:cNvCxnSpPr/>
            <p:nvPr/>
          </p:nvCxnSpPr>
          <p:spPr>
            <a:xfrm flipH="1">
              <a:off x="4783776" y="3111519"/>
              <a:ext cx="470494" cy="560369"/>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H="1">
              <a:off x="5012470" y="1832115"/>
              <a:ext cx="354" cy="618985"/>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H="1">
              <a:off x="5760820" y="1832115"/>
              <a:ext cx="354" cy="618985"/>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5493795" y="3121762"/>
              <a:ext cx="423486" cy="584246"/>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5310587" y="2241785"/>
              <a:ext cx="82747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87" name="Rounded Rectangle 52"/>
            <p:cNvSpPr/>
            <p:nvPr/>
          </p:nvSpPr>
          <p:spPr>
            <a:xfrm>
              <a:off x="4661531" y="3031835"/>
              <a:ext cx="1460272" cy="79684"/>
            </a:xfrm>
            <a:custGeom>
              <a:avLst/>
              <a:gdLst>
                <a:gd name="connsiteX0" fmla="*/ 0 w 2363482"/>
                <a:gd name="connsiteY0" fmla="*/ 112963 h 677763"/>
                <a:gd name="connsiteX1" fmla="*/ 112963 w 2363482"/>
                <a:gd name="connsiteY1" fmla="*/ 0 h 677763"/>
                <a:gd name="connsiteX2" fmla="*/ 2250519 w 2363482"/>
                <a:gd name="connsiteY2" fmla="*/ 0 h 677763"/>
                <a:gd name="connsiteX3" fmla="*/ 2363482 w 2363482"/>
                <a:gd name="connsiteY3" fmla="*/ 112963 h 677763"/>
                <a:gd name="connsiteX4" fmla="*/ 2363482 w 2363482"/>
                <a:gd name="connsiteY4" fmla="*/ 564800 h 677763"/>
                <a:gd name="connsiteX5" fmla="*/ 2250519 w 2363482"/>
                <a:gd name="connsiteY5" fmla="*/ 677763 h 677763"/>
                <a:gd name="connsiteX6" fmla="*/ 112963 w 2363482"/>
                <a:gd name="connsiteY6" fmla="*/ 677763 h 677763"/>
                <a:gd name="connsiteX7" fmla="*/ 0 w 2363482"/>
                <a:gd name="connsiteY7" fmla="*/ 564800 h 677763"/>
                <a:gd name="connsiteX8" fmla="*/ 0 w 2363482"/>
                <a:gd name="connsiteY8" fmla="*/ 112963 h 677763"/>
                <a:gd name="connsiteX0" fmla="*/ 0 w 2363482"/>
                <a:gd name="connsiteY0" fmla="*/ 112963 h 677763"/>
                <a:gd name="connsiteX1" fmla="*/ 112963 w 2363482"/>
                <a:gd name="connsiteY1" fmla="*/ 0 h 677763"/>
                <a:gd name="connsiteX2" fmla="*/ 2363482 w 2363482"/>
                <a:gd name="connsiteY2" fmla="*/ 112963 h 677763"/>
                <a:gd name="connsiteX3" fmla="*/ 2363482 w 2363482"/>
                <a:gd name="connsiteY3" fmla="*/ 564800 h 677763"/>
                <a:gd name="connsiteX4" fmla="*/ 2250519 w 2363482"/>
                <a:gd name="connsiteY4" fmla="*/ 677763 h 677763"/>
                <a:gd name="connsiteX5" fmla="*/ 112963 w 2363482"/>
                <a:gd name="connsiteY5" fmla="*/ 677763 h 677763"/>
                <a:gd name="connsiteX6" fmla="*/ 0 w 2363482"/>
                <a:gd name="connsiteY6" fmla="*/ 564800 h 677763"/>
                <a:gd name="connsiteX7" fmla="*/ 0 w 2363482"/>
                <a:gd name="connsiteY7" fmla="*/ 112963 h 677763"/>
                <a:gd name="connsiteX0" fmla="*/ 0 w 2363482"/>
                <a:gd name="connsiteY0" fmla="*/ 112963 h 677763"/>
                <a:gd name="connsiteX1" fmla="*/ 112963 w 2363482"/>
                <a:gd name="connsiteY1" fmla="*/ 0 h 677763"/>
                <a:gd name="connsiteX2" fmla="*/ 2363482 w 2363482"/>
                <a:gd name="connsiteY2" fmla="*/ 564800 h 677763"/>
                <a:gd name="connsiteX3" fmla="*/ 2250519 w 2363482"/>
                <a:gd name="connsiteY3" fmla="*/ 677763 h 677763"/>
                <a:gd name="connsiteX4" fmla="*/ 112963 w 2363482"/>
                <a:gd name="connsiteY4" fmla="*/ 677763 h 677763"/>
                <a:gd name="connsiteX5" fmla="*/ 0 w 2363482"/>
                <a:gd name="connsiteY5" fmla="*/ 564800 h 677763"/>
                <a:gd name="connsiteX6" fmla="*/ 0 w 2363482"/>
                <a:gd name="connsiteY6" fmla="*/ 112963 h 677763"/>
                <a:gd name="connsiteX0" fmla="*/ 0 w 2363482"/>
                <a:gd name="connsiteY0" fmla="*/ 0 h 564800"/>
                <a:gd name="connsiteX1" fmla="*/ 2363482 w 2363482"/>
                <a:gd name="connsiteY1" fmla="*/ 451837 h 564800"/>
                <a:gd name="connsiteX2" fmla="*/ 2250519 w 2363482"/>
                <a:gd name="connsiteY2" fmla="*/ 564800 h 564800"/>
                <a:gd name="connsiteX3" fmla="*/ 112963 w 2363482"/>
                <a:gd name="connsiteY3" fmla="*/ 564800 h 564800"/>
                <a:gd name="connsiteX4" fmla="*/ 0 w 2363482"/>
                <a:gd name="connsiteY4" fmla="*/ 451837 h 564800"/>
                <a:gd name="connsiteX5" fmla="*/ 0 w 2363482"/>
                <a:gd name="connsiteY5" fmla="*/ 0 h 564800"/>
                <a:gd name="connsiteX0" fmla="*/ 0 w 2363482"/>
                <a:gd name="connsiteY0" fmla="*/ 0 h 112963"/>
                <a:gd name="connsiteX1" fmla="*/ 2363482 w 2363482"/>
                <a:gd name="connsiteY1" fmla="*/ 0 h 112963"/>
                <a:gd name="connsiteX2" fmla="*/ 2250519 w 2363482"/>
                <a:gd name="connsiteY2" fmla="*/ 112963 h 112963"/>
                <a:gd name="connsiteX3" fmla="*/ 112963 w 2363482"/>
                <a:gd name="connsiteY3" fmla="*/ 112963 h 112963"/>
                <a:gd name="connsiteX4" fmla="*/ 0 w 2363482"/>
                <a:gd name="connsiteY4" fmla="*/ 0 h 112963"/>
                <a:gd name="connsiteX0" fmla="*/ 0 w 2363482"/>
                <a:gd name="connsiteY0" fmla="*/ 1136 h 114099"/>
                <a:gd name="connsiteX1" fmla="*/ 27476 w 2363482"/>
                <a:gd name="connsiteY1" fmla="*/ 0 h 114099"/>
                <a:gd name="connsiteX2" fmla="*/ 2363482 w 2363482"/>
                <a:gd name="connsiteY2" fmla="*/ 1136 h 114099"/>
                <a:gd name="connsiteX3" fmla="*/ 2250519 w 2363482"/>
                <a:gd name="connsiteY3" fmla="*/ 114099 h 114099"/>
                <a:gd name="connsiteX4" fmla="*/ 112963 w 2363482"/>
                <a:gd name="connsiteY4" fmla="*/ 114099 h 114099"/>
                <a:gd name="connsiteX5" fmla="*/ 0 w 2363482"/>
                <a:gd name="connsiteY5" fmla="*/ 1136 h 114099"/>
                <a:gd name="connsiteX0" fmla="*/ 27476 w 2363482"/>
                <a:gd name="connsiteY0" fmla="*/ 0 h 114099"/>
                <a:gd name="connsiteX1" fmla="*/ 2363482 w 2363482"/>
                <a:gd name="connsiteY1" fmla="*/ 1136 h 114099"/>
                <a:gd name="connsiteX2" fmla="*/ 2250519 w 2363482"/>
                <a:gd name="connsiteY2" fmla="*/ 114099 h 114099"/>
                <a:gd name="connsiteX3" fmla="*/ 112963 w 2363482"/>
                <a:gd name="connsiteY3" fmla="*/ 114099 h 114099"/>
                <a:gd name="connsiteX4" fmla="*/ 0 w 2363482"/>
                <a:gd name="connsiteY4" fmla="*/ 1136 h 114099"/>
                <a:gd name="connsiteX5" fmla="*/ 118916 w 2363482"/>
                <a:gd name="connsiteY5" fmla="*/ 91440 h 114099"/>
                <a:gd name="connsiteX0" fmla="*/ 258458 w 2363482"/>
                <a:gd name="connsiteY0" fmla="*/ 0 h 147436"/>
                <a:gd name="connsiteX1" fmla="*/ 2363482 w 2363482"/>
                <a:gd name="connsiteY1" fmla="*/ 34473 h 147436"/>
                <a:gd name="connsiteX2" fmla="*/ 2250519 w 2363482"/>
                <a:gd name="connsiteY2" fmla="*/ 147436 h 147436"/>
                <a:gd name="connsiteX3" fmla="*/ 112963 w 2363482"/>
                <a:gd name="connsiteY3" fmla="*/ 147436 h 147436"/>
                <a:gd name="connsiteX4" fmla="*/ 0 w 2363482"/>
                <a:gd name="connsiteY4" fmla="*/ 34473 h 147436"/>
                <a:gd name="connsiteX5" fmla="*/ 118916 w 2363482"/>
                <a:gd name="connsiteY5" fmla="*/ 124777 h 147436"/>
                <a:gd name="connsiteX0" fmla="*/ 2363482 w 2363482"/>
                <a:gd name="connsiteY0" fmla="*/ 2 h 112965"/>
                <a:gd name="connsiteX1" fmla="*/ 2250519 w 2363482"/>
                <a:gd name="connsiteY1" fmla="*/ 112965 h 112965"/>
                <a:gd name="connsiteX2" fmla="*/ 112963 w 2363482"/>
                <a:gd name="connsiteY2" fmla="*/ 112965 h 112965"/>
                <a:gd name="connsiteX3" fmla="*/ 0 w 2363482"/>
                <a:gd name="connsiteY3" fmla="*/ 2 h 112965"/>
                <a:gd name="connsiteX4" fmla="*/ 118916 w 2363482"/>
                <a:gd name="connsiteY4" fmla="*/ 90306 h 112965"/>
                <a:gd name="connsiteX0" fmla="*/ 2363482 w 2363482"/>
                <a:gd name="connsiteY0" fmla="*/ 0 h 112963"/>
                <a:gd name="connsiteX1" fmla="*/ 2250519 w 2363482"/>
                <a:gd name="connsiteY1" fmla="*/ 112963 h 112963"/>
                <a:gd name="connsiteX2" fmla="*/ 112963 w 2363482"/>
                <a:gd name="connsiteY2" fmla="*/ 112963 h 112963"/>
                <a:gd name="connsiteX3" fmla="*/ 0 w 2363482"/>
                <a:gd name="connsiteY3" fmla="*/ 0 h 112963"/>
              </a:gdLst>
              <a:ahLst/>
              <a:cxnLst>
                <a:cxn ang="0">
                  <a:pos x="connsiteX0" y="connsiteY0"/>
                </a:cxn>
                <a:cxn ang="0">
                  <a:pos x="connsiteX1" y="connsiteY1"/>
                </a:cxn>
                <a:cxn ang="0">
                  <a:pos x="connsiteX2" y="connsiteY2"/>
                </a:cxn>
                <a:cxn ang="0">
                  <a:pos x="connsiteX3" y="connsiteY3"/>
                </a:cxn>
              </a:cxnLst>
              <a:rect l="l" t="t" r="r" b="b"/>
              <a:pathLst>
                <a:path w="2363482" h="112963">
                  <a:moveTo>
                    <a:pt x="2363482" y="0"/>
                  </a:moveTo>
                  <a:cubicBezTo>
                    <a:pt x="2363482" y="62388"/>
                    <a:pt x="2312907" y="112963"/>
                    <a:pt x="2250519" y="112963"/>
                  </a:cubicBezTo>
                  <a:lnTo>
                    <a:pt x="112963" y="112963"/>
                  </a:lnTo>
                  <a:cubicBezTo>
                    <a:pt x="50575" y="112963"/>
                    <a:pt x="0" y="62388"/>
                    <a:pt x="0" y="0"/>
                  </a:cubicBezTo>
                </a:path>
              </a:pathLst>
            </a:cu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166232" y="3296122"/>
              <a:ext cx="728084"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6" name="Rectangle 5"/>
            <p:cNvSpPr/>
            <p:nvPr/>
          </p:nvSpPr>
          <p:spPr>
            <a:xfrm>
              <a:off x="5781304" y="3296122"/>
              <a:ext cx="777777"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grpSp>
      <p:sp>
        <p:nvSpPr>
          <p:cNvPr id="42" name="Rectangle 41"/>
          <p:cNvSpPr/>
          <p:nvPr/>
        </p:nvSpPr>
        <p:spPr>
          <a:xfrm>
            <a:off x="1" y="264124"/>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548641" y="264124"/>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8046720" y="264124"/>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8595360" y="264124"/>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
          <p:cNvGrpSpPr/>
          <p:nvPr/>
        </p:nvGrpSpPr>
        <p:grpSpPr>
          <a:xfrm>
            <a:off x="948641" y="166376"/>
            <a:ext cx="727544" cy="616121"/>
            <a:chOff x="948641" y="166376"/>
            <a:chExt cx="727544" cy="616121"/>
          </a:xfrm>
        </p:grpSpPr>
        <p:sp>
          <p:nvSpPr>
            <p:cNvPr id="41" name="Rectangle 40"/>
            <p:cNvSpPr/>
            <p:nvPr/>
          </p:nvSpPr>
          <p:spPr>
            <a:xfrm>
              <a:off x="1102831" y="200116"/>
              <a:ext cx="420624" cy="548640"/>
            </a:xfrm>
            <a:prstGeom prst="rect">
              <a:avLst/>
            </a:prstGeom>
            <a:solidFill>
              <a:schemeClr val="accent3"/>
            </a:solidFill>
            <a:ln>
              <a:solidFill>
                <a:schemeClr val="accent3"/>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2" name="Shape 8841"/>
            <p:cNvSpPr/>
            <p:nvPr/>
          </p:nvSpPr>
          <p:spPr>
            <a:xfrm>
              <a:off x="948641" y="166376"/>
              <a:ext cx="727544" cy="616121"/>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smtClean="0">
                  <a:solidFill>
                    <a:schemeClr val="bg1"/>
                  </a:solidFill>
                </a:rPr>
                <a:t></a:t>
              </a:r>
              <a:endParaRPr lang="en-US" sz="3200" dirty="0">
                <a:solidFill>
                  <a:schemeClr val="bg1"/>
                </a:solidFill>
              </a:endParaRPr>
            </a:p>
          </p:txBody>
        </p:sp>
      </p:grpSp>
    </p:spTree>
    <p:extLst>
      <p:ext uri="{BB962C8B-B14F-4D97-AF65-F5344CB8AC3E}">
        <p14:creationId xmlns:p14="http://schemas.microsoft.com/office/powerpoint/2010/main" val="32922939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498217" y="2939896"/>
            <a:ext cx="5228238" cy="724664"/>
          </a:xfrm>
        </p:spPr>
        <p:txBody>
          <a:bodyPr>
            <a:noAutofit/>
          </a:bodyPr>
          <a:lstStyle/>
          <a:p>
            <a:r>
              <a:rPr lang="en-US" sz="4000" dirty="0" smtClean="0">
                <a:solidFill>
                  <a:schemeClr val="bg1"/>
                </a:solidFill>
              </a:rPr>
              <a:t>Kids &amp; Technology</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793189"/>
            <a:ext cx="1656672" cy="1948162"/>
            <a:chOff x="935145" y="1986925"/>
            <a:chExt cx="1656672" cy="1948162"/>
          </a:xfrm>
        </p:grpSpPr>
        <p:sp>
          <p:nvSpPr>
            <p:cNvPr id="5" name="Oval 4"/>
            <p:cNvSpPr/>
            <p:nvPr/>
          </p:nvSpPr>
          <p:spPr>
            <a:xfrm>
              <a:off x="935145" y="2133632"/>
              <a:ext cx="1654748" cy="1654748"/>
            </a:xfrm>
            <a:prstGeom prst="ellipse">
              <a:avLst/>
            </a:prstGeom>
            <a:solidFill>
              <a:schemeClr val="bg1"/>
            </a:solidFill>
            <a:ln w="762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5145" y="1986925"/>
              <a:ext cx="1656672" cy="1948162"/>
            </a:xfrm>
            <a:prstGeom prst="rect">
              <a:avLst/>
            </a:prstGeom>
            <a:ln w="12700">
              <a:noFill/>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1500" dirty="0">
                  <a:solidFill>
                    <a:schemeClr val="accent4"/>
                  </a:solidFill>
                </a:rPr>
                <a:t></a:t>
              </a:r>
              <a:endParaRPr lang="en-US" sz="8800" dirty="0">
                <a:solidFill>
                  <a:schemeClr val="accent4"/>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21098885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Screen Time</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3" y="467153"/>
            <a:ext cx="1656672" cy="157330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0251478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8535" y="274320"/>
            <a:ext cx="6496824" cy="420624"/>
          </a:xfrm>
          <a:solidFill>
            <a:schemeClr val="accent4"/>
          </a:solidFill>
          <a:ln>
            <a:solidFill>
              <a:schemeClr val="accent4"/>
            </a:solidFill>
          </a:ln>
        </p:spPr>
        <p:txBody>
          <a:bodyPr>
            <a:normAutofit/>
          </a:bodyPr>
          <a:lstStyle/>
          <a:p>
            <a:r>
              <a:rPr lang="en-US" b="0" dirty="0" smtClean="0">
                <a:solidFill>
                  <a:schemeClr val="bg1"/>
                </a:solidFill>
              </a:rPr>
              <a:t>Screen Time</a:t>
            </a:r>
            <a:endParaRPr lang="en-US" b="0" dirty="0">
              <a:solidFill>
                <a:schemeClr val="bg1"/>
              </a:solidFill>
            </a:endParaRPr>
          </a:p>
        </p:txBody>
      </p:sp>
      <p:grpSp>
        <p:nvGrpSpPr>
          <p:cNvPr id="19" name="Group 18"/>
          <p:cNvGrpSpPr/>
          <p:nvPr/>
        </p:nvGrpSpPr>
        <p:grpSpPr>
          <a:xfrm>
            <a:off x="4667873" y="925845"/>
            <a:ext cx="4144670" cy="1320583"/>
            <a:chOff x="4978065" y="2625671"/>
            <a:chExt cx="4144670" cy="1320583"/>
          </a:xfrm>
        </p:grpSpPr>
        <p:sp>
          <p:nvSpPr>
            <p:cNvPr id="312" name="TextBox 311"/>
            <p:cNvSpPr txBox="1"/>
            <p:nvPr/>
          </p:nvSpPr>
          <p:spPr>
            <a:xfrm>
              <a:off x="5455472" y="2992147"/>
              <a:ext cx="3667263" cy="954107"/>
            </a:xfrm>
            <a:prstGeom prst="rect">
              <a:avLst/>
            </a:prstGeom>
            <a:noFill/>
          </p:spPr>
          <p:txBody>
            <a:bodyPr wrap="square" rtlCol="0">
              <a:spAutoFit/>
            </a:bodyPr>
            <a:lstStyle/>
            <a:p>
              <a:pPr>
                <a:lnSpc>
                  <a:spcPct val="200000"/>
                </a:lnSpc>
              </a:pPr>
              <a:r>
                <a:rPr lang="en-US" sz="1400" dirty="0" smtClean="0">
                  <a:solidFill>
                    <a:schemeClr val="tx2">
                      <a:lumMod val="50000"/>
                    </a:schemeClr>
                  </a:solidFill>
                  <a:latin typeface="Roboto Light"/>
                  <a:cs typeface="Roboto Light"/>
                </a:rPr>
                <a:t>Younger than 2 years old – No Screen Time</a:t>
              </a:r>
            </a:p>
            <a:p>
              <a:pPr>
                <a:lnSpc>
                  <a:spcPct val="200000"/>
                </a:lnSpc>
              </a:pPr>
              <a:r>
                <a:rPr lang="en-US" sz="1400" dirty="0" smtClean="0">
                  <a:solidFill>
                    <a:schemeClr val="tx2">
                      <a:lumMod val="50000"/>
                    </a:schemeClr>
                  </a:solidFill>
                  <a:latin typeface="Roboto Light"/>
                  <a:cs typeface="Roboto Light"/>
                </a:rPr>
                <a:t>2 to 18 years old – Limit to 2 hours per day</a:t>
              </a:r>
              <a:endParaRPr lang="en-US" sz="1400" dirty="0">
                <a:solidFill>
                  <a:schemeClr val="tx2">
                    <a:lumMod val="50000"/>
                  </a:schemeClr>
                </a:solidFill>
                <a:latin typeface="Roboto Light"/>
                <a:cs typeface="Roboto Light"/>
              </a:endParaRPr>
            </a:p>
          </p:txBody>
        </p:sp>
        <p:sp>
          <p:nvSpPr>
            <p:cNvPr id="313" name="Title 1"/>
            <p:cNvSpPr txBox="1">
              <a:spLocks/>
            </p:cNvSpPr>
            <p:nvPr/>
          </p:nvSpPr>
          <p:spPr>
            <a:xfrm>
              <a:off x="5500437" y="2730280"/>
              <a:ext cx="2779106" cy="3386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800" b="0" dirty="0" smtClean="0"/>
                <a:t>AAP Recommends</a:t>
              </a:r>
              <a:endParaRPr lang="en-US" sz="1800" b="0" dirty="0"/>
            </a:p>
          </p:txBody>
        </p:sp>
        <p:sp>
          <p:nvSpPr>
            <p:cNvPr id="314" name="Oval 313"/>
            <p:cNvSpPr/>
            <p:nvPr/>
          </p:nvSpPr>
          <p:spPr>
            <a:xfrm>
              <a:off x="5025624" y="269558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sp>
          <p:nvSpPr>
            <p:cNvPr id="315" name="Shape 8841"/>
            <p:cNvSpPr/>
            <p:nvPr/>
          </p:nvSpPr>
          <p:spPr>
            <a:xfrm>
              <a:off x="4978065" y="2625671"/>
              <a:ext cx="474813" cy="48776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accent2"/>
                  </a:solidFill>
                </a:rPr>
                <a:t></a:t>
              </a:r>
              <a:endParaRPr lang="en-US" sz="1600" dirty="0">
                <a:solidFill>
                  <a:schemeClr val="accent2"/>
                </a:solidFill>
              </a:endParaRPr>
            </a:p>
          </p:txBody>
        </p:sp>
      </p:grpSp>
      <p:grpSp>
        <p:nvGrpSpPr>
          <p:cNvPr id="238" name="Group 237"/>
          <p:cNvGrpSpPr/>
          <p:nvPr/>
        </p:nvGrpSpPr>
        <p:grpSpPr>
          <a:xfrm>
            <a:off x="602967" y="1248216"/>
            <a:ext cx="4064906" cy="2760956"/>
            <a:chOff x="69567" y="1962891"/>
            <a:chExt cx="2867094" cy="1947381"/>
          </a:xfrm>
        </p:grpSpPr>
        <p:sp>
          <p:nvSpPr>
            <p:cNvPr id="239" name="Shape 332"/>
            <p:cNvSpPr/>
            <p:nvPr/>
          </p:nvSpPr>
          <p:spPr>
            <a:xfrm>
              <a:off x="106400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5723" y="290"/>
                  </a:moveTo>
                  <a:lnTo>
                    <a:pt x="5872" y="14246"/>
                  </a:lnTo>
                  <a:cubicBezTo>
                    <a:pt x="6066" y="15738"/>
                    <a:pt x="5353" y="17218"/>
                    <a:pt x="3915" y="18306"/>
                  </a:cubicBezTo>
                  <a:cubicBezTo>
                    <a:pt x="2868" y="19097"/>
                    <a:pt x="1497" y="19629"/>
                    <a:pt x="0" y="19823"/>
                  </a:cubicBezTo>
                  <a:lnTo>
                    <a:pt x="0" y="21600"/>
                  </a:lnTo>
                  <a:lnTo>
                    <a:pt x="21600" y="21600"/>
                  </a:lnTo>
                  <a:lnTo>
                    <a:pt x="21600" y="0"/>
                  </a:lnTo>
                  <a:lnTo>
                    <a:pt x="5723"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240" name="Shape 333"/>
            <p:cNvSpPr/>
            <p:nvPr/>
          </p:nvSpPr>
          <p:spPr>
            <a:xfrm>
              <a:off x="137923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15877" y="290"/>
                  </a:moveTo>
                  <a:lnTo>
                    <a:pt x="15728" y="14246"/>
                  </a:lnTo>
                  <a:cubicBezTo>
                    <a:pt x="15534" y="15738"/>
                    <a:pt x="16247" y="17218"/>
                    <a:pt x="17685" y="18306"/>
                  </a:cubicBezTo>
                  <a:cubicBezTo>
                    <a:pt x="18732" y="19097"/>
                    <a:pt x="20103" y="19629"/>
                    <a:pt x="21600" y="19823"/>
                  </a:cubicBezTo>
                  <a:lnTo>
                    <a:pt x="21600" y="21600"/>
                  </a:lnTo>
                  <a:lnTo>
                    <a:pt x="0" y="21600"/>
                  </a:lnTo>
                  <a:lnTo>
                    <a:pt x="0" y="0"/>
                  </a:lnTo>
                  <a:lnTo>
                    <a:pt x="15877"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241" name="Shape 334"/>
            <p:cNvSpPr/>
            <p:nvPr/>
          </p:nvSpPr>
          <p:spPr>
            <a:xfrm>
              <a:off x="968016" y="3867415"/>
              <a:ext cx="823042" cy="42857"/>
            </a:xfrm>
            <a:prstGeom prst="roundRect">
              <a:avLst>
                <a:gd name="adj" fmla="val 12274"/>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2" name="Shape 335"/>
            <p:cNvSpPr/>
            <p:nvPr/>
          </p:nvSpPr>
          <p:spPr>
            <a:xfrm>
              <a:off x="213197" y="1962891"/>
              <a:ext cx="2332678" cy="1519732"/>
            </a:xfrm>
            <a:prstGeom prst="roundRect">
              <a:avLst>
                <a:gd name="adj" fmla="val 3105"/>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3" name="Shape 336"/>
            <p:cNvSpPr/>
            <p:nvPr/>
          </p:nvSpPr>
          <p:spPr>
            <a:xfrm>
              <a:off x="347543" y="2101786"/>
              <a:ext cx="2063985" cy="1241942"/>
            </a:xfrm>
            <a:prstGeom prst="roundRect">
              <a:avLst>
                <a:gd name="adj" fmla="val 1638"/>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4" name="Shape 337"/>
            <p:cNvSpPr/>
            <p:nvPr/>
          </p:nvSpPr>
          <p:spPr>
            <a:xfrm>
              <a:off x="1343123" y="3376200"/>
              <a:ext cx="72828" cy="728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5" name="Shape 344"/>
            <p:cNvSpPr/>
            <p:nvPr/>
          </p:nvSpPr>
          <p:spPr>
            <a:xfrm>
              <a:off x="385537" y="2139491"/>
              <a:ext cx="576411" cy="507942"/>
            </a:xfrm>
            <a:prstGeom prst="roundRect">
              <a:avLst>
                <a:gd name="adj" fmla="val 2348"/>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6" name="Shape 345"/>
            <p:cNvSpPr/>
            <p:nvPr/>
          </p:nvSpPr>
          <p:spPr>
            <a:xfrm>
              <a:off x="996808" y="2139492"/>
              <a:ext cx="576411" cy="242246"/>
            </a:xfrm>
            <a:prstGeom prst="roundRect">
              <a:avLst>
                <a:gd name="adj" fmla="val 4923"/>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7" name="Shape 346"/>
            <p:cNvSpPr/>
            <p:nvPr/>
          </p:nvSpPr>
          <p:spPr>
            <a:xfrm>
              <a:off x="996808" y="2414425"/>
              <a:ext cx="576411" cy="233822"/>
            </a:xfrm>
            <a:prstGeom prst="roundRect">
              <a:avLst>
                <a:gd name="adj" fmla="val 5100"/>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8" name="Shape 347"/>
            <p:cNvSpPr/>
            <p:nvPr/>
          </p:nvSpPr>
          <p:spPr>
            <a:xfrm>
              <a:off x="1608079" y="2139492"/>
              <a:ext cx="373746" cy="742199"/>
            </a:xfrm>
            <a:prstGeom prst="roundRect">
              <a:avLst>
                <a:gd name="adj" fmla="val 3191"/>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9" name="Shape 348"/>
            <p:cNvSpPr/>
            <p:nvPr/>
          </p:nvSpPr>
          <p:spPr>
            <a:xfrm>
              <a:off x="2016686" y="2139492"/>
              <a:ext cx="356621" cy="742199"/>
            </a:xfrm>
            <a:prstGeom prst="roundRect">
              <a:avLst>
                <a:gd name="adj" fmla="val 3344"/>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0" name="Shape 349"/>
            <p:cNvSpPr/>
            <p:nvPr/>
          </p:nvSpPr>
          <p:spPr>
            <a:xfrm>
              <a:off x="385537" y="2684338"/>
              <a:ext cx="576411" cy="507942"/>
            </a:xfrm>
            <a:prstGeom prst="roundRect">
              <a:avLst>
                <a:gd name="adj" fmla="val 2348"/>
              </a:avLst>
            </a:prstGeom>
            <a:solidFill>
              <a:srgbClr val="18B96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1" name="Shape 350"/>
            <p:cNvSpPr/>
            <p:nvPr/>
          </p:nvSpPr>
          <p:spPr>
            <a:xfrm>
              <a:off x="996808" y="2684338"/>
              <a:ext cx="576411" cy="507942"/>
            </a:xfrm>
            <a:prstGeom prst="roundRect">
              <a:avLst>
                <a:gd name="adj" fmla="val 2348"/>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2" name="Shape 351"/>
            <p:cNvSpPr/>
            <p:nvPr/>
          </p:nvSpPr>
          <p:spPr>
            <a:xfrm>
              <a:off x="1608080" y="2918307"/>
              <a:ext cx="764133" cy="270292"/>
            </a:xfrm>
            <a:prstGeom prst="roundRect">
              <a:avLst>
                <a:gd name="adj" fmla="val 4412"/>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3" name="Shape 352"/>
            <p:cNvSpPr/>
            <p:nvPr/>
          </p:nvSpPr>
          <p:spPr>
            <a:xfrm>
              <a:off x="346488" y="3228371"/>
              <a:ext cx="2063552" cy="81016"/>
            </a:xfrm>
            <a:prstGeom prst="rect">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7" name="Shape 338"/>
            <p:cNvSpPr/>
            <p:nvPr/>
          </p:nvSpPr>
          <p:spPr>
            <a:xfrm>
              <a:off x="2107424" y="2729418"/>
              <a:ext cx="829237" cy="1180854"/>
            </a:xfrm>
            <a:prstGeom prst="roundRect">
              <a:avLst>
                <a:gd name="adj" fmla="val 4066"/>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8" name="Shape 339"/>
            <p:cNvSpPr/>
            <p:nvPr/>
          </p:nvSpPr>
          <p:spPr>
            <a:xfrm>
              <a:off x="2187577" y="2811800"/>
              <a:ext cx="668930" cy="1016092"/>
            </a:xfrm>
            <a:prstGeom prst="roundRect">
              <a:avLst>
                <a:gd name="adj" fmla="val 2392"/>
              </a:avLst>
            </a:pr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05" name="Shape 340"/>
            <p:cNvSpPr/>
            <p:nvPr/>
          </p:nvSpPr>
          <p:spPr>
            <a:xfrm>
              <a:off x="2496789" y="3845768"/>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2" name="Shape 354"/>
            <p:cNvSpPr/>
            <p:nvPr/>
          </p:nvSpPr>
          <p:spPr>
            <a:xfrm>
              <a:off x="2227379" y="2851476"/>
              <a:ext cx="171652" cy="270292"/>
            </a:xfrm>
            <a:prstGeom prst="roundRect">
              <a:avLst>
                <a:gd name="adj" fmla="val 694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3" name="Shape 355"/>
            <p:cNvSpPr/>
            <p:nvPr/>
          </p:nvSpPr>
          <p:spPr>
            <a:xfrm>
              <a:off x="2435669" y="2851476"/>
              <a:ext cx="171653" cy="270292"/>
            </a:xfrm>
            <a:prstGeom prst="roundRect">
              <a:avLst>
                <a:gd name="adj" fmla="val 694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4" name="Shape 356"/>
            <p:cNvSpPr/>
            <p:nvPr/>
          </p:nvSpPr>
          <p:spPr>
            <a:xfrm>
              <a:off x="2643958" y="2851476"/>
              <a:ext cx="171652" cy="270292"/>
            </a:xfrm>
            <a:prstGeom prst="roundRect">
              <a:avLst>
                <a:gd name="adj" fmla="val 694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5" name="Shape 357"/>
            <p:cNvSpPr/>
            <p:nvPr/>
          </p:nvSpPr>
          <p:spPr>
            <a:xfrm>
              <a:off x="2228868" y="3158438"/>
              <a:ext cx="586317" cy="220882"/>
            </a:xfrm>
            <a:prstGeom prst="roundRect">
              <a:avLst>
                <a:gd name="adj" fmla="val 5399"/>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6" name="Shape 358"/>
            <p:cNvSpPr/>
            <p:nvPr/>
          </p:nvSpPr>
          <p:spPr>
            <a:xfrm>
              <a:off x="2227379" y="3415989"/>
              <a:ext cx="171652" cy="135559"/>
            </a:xfrm>
            <a:prstGeom prst="roundRect">
              <a:avLst>
                <a:gd name="adj" fmla="val 879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7" name="Shape 359"/>
            <p:cNvSpPr/>
            <p:nvPr/>
          </p:nvSpPr>
          <p:spPr>
            <a:xfrm>
              <a:off x="2435669" y="3415989"/>
              <a:ext cx="171653" cy="135559"/>
            </a:xfrm>
            <a:prstGeom prst="roundRect">
              <a:avLst>
                <a:gd name="adj" fmla="val 879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8" name="Shape 360"/>
            <p:cNvSpPr/>
            <p:nvPr/>
          </p:nvSpPr>
          <p:spPr>
            <a:xfrm>
              <a:off x="2643958" y="3415989"/>
              <a:ext cx="171652" cy="135559"/>
            </a:xfrm>
            <a:prstGeom prst="roundRect">
              <a:avLst>
                <a:gd name="adj" fmla="val 879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9" name="Shape 361"/>
            <p:cNvSpPr/>
            <p:nvPr/>
          </p:nvSpPr>
          <p:spPr>
            <a:xfrm>
              <a:off x="2228337" y="3585498"/>
              <a:ext cx="586317" cy="189250"/>
            </a:xfrm>
            <a:prstGeom prst="roundRect">
              <a:avLst>
                <a:gd name="adj" fmla="val 6301"/>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0" name="Shape 341"/>
            <p:cNvSpPr/>
            <p:nvPr/>
          </p:nvSpPr>
          <p:spPr>
            <a:xfrm>
              <a:off x="69567" y="3023789"/>
              <a:ext cx="525297" cy="885136"/>
            </a:xfrm>
            <a:prstGeom prst="roundRect">
              <a:avLst>
                <a:gd name="adj" fmla="val 6418"/>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1" name="Shape 342"/>
            <p:cNvSpPr/>
            <p:nvPr/>
          </p:nvSpPr>
          <p:spPr>
            <a:xfrm>
              <a:off x="111283" y="3122721"/>
              <a:ext cx="441862" cy="663367"/>
            </a:xfrm>
            <a:prstGeom prst="roundRect">
              <a:avLst>
                <a:gd name="adj" fmla="val 2921"/>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2" name="Shape 343"/>
            <p:cNvSpPr/>
            <p:nvPr/>
          </p:nvSpPr>
          <p:spPr>
            <a:xfrm>
              <a:off x="306962" y="3820825"/>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3" name="Shape 353"/>
            <p:cNvSpPr/>
            <p:nvPr/>
          </p:nvSpPr>
          <p:spPr>
            <a:xfrm>
              <a:off x="222504" y="3071484"/>
              <a:ext cx="219423" cy="13987"/>
            </a:xfrm>
            <a:prstGeom prst="roundRect">
              <a:avLst>
                <a:gd name="adj" fmla="val 50000"/>
              </a:avLst>
            </a:pr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4" name="Shape 362"/>
            <p:cNvSpPr/>
            <p:nvPr/>
          </p:nvSpPr>
          <p:spPr>
            <a:xfrm>
              <a:off x="148452" y="3158643"/>
              <a:ext cx="373746" cy="157729"/>
            </a:xfrm>
            <a:prstGeom prst="roundRect">
              <a:avLst>
                <a:gd name="adj" fmla="val 7560"/>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5" name="Shape 363"/>
            <p:cNvSpPr/>
            <p:nvPr/>
          </p:nvSpPr>
          <p:spPr>
            <a:xfrm>
              <a:off x="148903" y="3351570"/>
              <a:ext cx="166510" cy="157729"/>
            </a:xfrm>
            <a:prstGeom prst="roundRect">
              <a:avLst>
                <a:gd name="adj" fmla="val 7560"/>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6" name="Shape 364"/>
            <p:cNvSpPr/>
            <p:nvPr/>
          </p:nvSpPr>
          <p:spPr>
            <a:xfrm>
              <a:off x="353403" y="3351570"/>
              <a:ext cx="166510" cy="157729"/>
            </a:xfrm>
            <a:prstGeom prst="roundRect">
              <a:avLst>
                <a:gd name="adj" fmla="val 7560"/>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7" name="Shape 365"/>
            <p:cNvSpPr/>
            <p:nvPr/>
          </p:nvSpPr>
          <p:spPr>
            <a:xfrm>
              <a:off x="147535" y="3545566"/>
              <a:ext cx="373746" cy="194042"/>
            </a:xfrm>
            <a:prstGeom prst="roundRect">
              <a:avLst>
                <a:gd name="adj" fmla="val 6145"/>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53" name="Rectangle 52"/>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555028"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1110055"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8595359"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7" name="Group 56"/>
          <p:cNvGrpSpPr/>
          <p:nvPr/>
        </p:nvGrpSpPr>
        <p:grpSpPr>
          <a:xfrm>
            <a:off x="1514843" y="210312"/>
            <a:ext cx="727544" cy="548640"/>
            <a:chOff x="950964" y="338501"/>
            <a:chExt cx="727544" cy="548640"/>
          </a:xfrm>
        </p:grpSpPr>
        <p:sp>
          <p:nvSpPr>
            <p:cNvPr id="58" name="Rectangle 57"/>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9" name="Shape 8841"/>
            <p:cNvSpPr/>
            <p:nvPr/>
          </p:nvSpPr>
          <p:spPr>
            <a:xfrm>
              <a:off x="950964" y="368945"/>
              <a:ext cx="727544" cy="48775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bg1"/>
                  </a:solidFill>
                </a:rPr>
                <a:t></a:t>
              </a:r>
            </a:p>
          </p:txBody>
        </p:sp>
      </p:grpSp>
    </p:spTree>
    <p:extLst>
      <p:ext uri="{BB962C8B-B14F-4D97-AF65-F5344CB8AC3E}">
        <p14:creationId xmlns:p14="http://schemas.microsoft.com/office/powerpoint/2010/main" val="35234410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Doctors Don’t Know Nothing</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265771"/>
            <a:ext cx="1656672" cy="157330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406288817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From the Corner Office</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265771"/>
            <a:ext cx="1656672" cy="157330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8056947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8535" y="274320"/>
            <a:ext cx="6493811" cy="420624"/>
          </a:xfrm>
          <a:solidFill>
            <a:schemeClr val="accent4"/>
          </a:solidFill>
          <a:ln>
            <a:solidFill>
              <a:schemeClr val="accent4"/>
            </a:solidFill>
          </a:ln>
        </p:spPr>
        <p:txBody>
          <a:bodyPr>
            <a:normAutofit/>
          </a:bodyPr>
          <a:lstStyle/>
          <a:p>
            <a:r>
              <a:rPr lang="en-US" b="0" dirty="0" smtClean="0">
                <a:solidFill>
                  <a:schemeClr val="bg1"/>
                </a:solidFill>
              </a:rPr>
              <a:t>From the Corner Office</a:t>
            </a:r>
            <a:endParaRPr lang="en-US" b="0" dirty="0">
              <a:solidFill>
                <a:schemeClr val="bg1"/>
              </a:solidFill>
            </a:endParaRPr>
          </a:p>
        </p:txBody>
      </p:sp>
      <p:grpSp>
        <p:nvGrpSpPr>
          <p:cNvPr id="14" name="Group 13"/>
          <p:cNvGrpSpPr/>
          <p:nvPr/>
        </p:nvGrpSpPr>
        <p:grpSpPr>
          <a:xfrm>
            <a:off x="885832" y="953622"/>
            <a:ext cx="1981796" cy="2964352"/>
            <a:chOff x="411710" y="965119"/>
            <a:chExt cx="1981796" cy="2964352"/>
          </a:xfrm>
        </p:grpSpPr>
        <p:grpSp>
          <p:nvGrpSpPr>
            <p:cNvPr id="6" name="Group 5"/>
            <p:cNvGrpSpPr/>
            <p:nvPr/>
          </p:nvGrpSpPr>
          <p:grpSpPr>
            <a:xfrm>
              <a:off x="501821" y="965119"/>
              <a:ext cx="1891685" cy="2964352"/>
              <a:chOff x="466931" y="1085967"/>
              <a:chExt cx="1891685" cy="2964352"/>
            </a:xfrm>
          </p:grpSpPr>
          <p:sp>
            <p:nvSpPr>
              <p:cNvPr id="9" name="TextBox 8"/>
              <p:cNvSpPr txBox="1"/>
              <p:nvPr/>
            </p:nvSpPr>
            <p:spPr>
              <a:xfrm>
                <a:off x="676880" y="3034656"/>
                <a:ext cx="1681736" cy="1015663"/>
              </a:xfrm>
              <a:prstGeom prst="rect">
                <a:avLst/>
              </a:prstGeom>
              <a:noFill/>
            </p:spPr>
            <p:txBody>
              <a:bodyPr wrap="square" rtlCol="0">
                <a:spAutoFit/>
              </a:bodyPr>
              <a:lstStyle/>
              <a:p>
                <a:r>
                  <a:rPr lang="en-US" sz="1000" dirty="0" smtClean="0">
                    <a:solidFill>
                      <a:schemeClr val="tx2">
                        <a:lumMod val="50000"/>
                      </a:schemeClr>
                    </a:solidFill>
                    <a:latin typeface="Roboto Light"/>
                    <a:cs typeface="Roboto Light"/>
                  </a:rPr>
                  <a:t>Chief Exec of 3D Robotics, former editor of Wired.</a:t>
                </a:r>
              </a:p>
              <a:p>
                <a:endParaRPr lang="en-US" sz="1000" dirty="0" smtClean="0">
                  <a:solidFill>
                    <a:schemeClr val="tx2">
                      <a:lumMod val="50000"/>
                    </a:schemeClr>
                  </a:solidFill>
                  <a:latin typeface="Roboto Light"/>
                  <a:cs typeface="Roboto Light"/>
                </a:endParaRPr>
              </a:p>
              <a:p>
                <a:r>
                  <a:rPr lang="en-US" sz="1000" dirty="0" smtClean="0">
                    <a:solidFill>
                      <a:schemeClr val="tx2">
                        <a:lumMod val="50000"/>
                      </a:schemeClr>
                    </a:solidFill>
                    <a:latin typeface="Roboto Light"/>
                    <a:cs typeface="Roboto Light"/>
                  </a:rPr>
                  <a:t>Kids accuse him of being a fascist and overly concerned about tech.</a:t>
                </a:r>
                <a:endParaRPr lang="en-US" sz="1000" dirty="0">
                  <a:solidFill>
                    <a:schemeClr val="tx2">
                      <a:lumMod val="50000"/>
                    </a:schemeClr>
                  </a:solidFill>
                  <a:latin typeface="Roboto Light"/>
                  <a:cs typeface="Roboto Light"/>
                </a:endParaRPr>
              </a:p>
            </p:txBody>
          </p:sp>
          <p:sp>
            <p:nvSpPr>
              <p:cNvPr id="3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Chris Anderson</a:t>
                </a:r>
                <a:endParaRPr lang="en-US" sz="1200" b="0" dirty="0"/>
              </a:p>
            </p:txBody>
          </p:sp>
          <p:sp>
            <p:nvSpPr>
              <p:cNvPr id="4" name="Rounded Rectangle 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6" name="Shape 8841"/>
            <p:cNvSpPr/>
            <p:nvPr/>
          </p:nvSpPr>
          <p:spPr>
            <a:xfrm>
              <a:off x="412135" y="286662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832" y="999773"/>
              <a:ext cx="1274265" cy="1378412"/>
            </a:xfrm>
            <a:prstGeom prst="rect">
              <a:avLst/>
            </a:prstGeom>
          </p:spPr>
        </p:pic>
        <p:sp>
          <p:nvSpPr>
            <p:cNvPr id="7" name="Oval 6"/>
            <p:cNvSpPr/>
            <p:nvPr/>
          </p:nvSpPr>
          <p:spPr>
            <a:xfrm>
              <a:off x="411710" y="1805024"/>
              <a:ext cx="697816" cy="69781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930" y="2054948"/>
              <a:ext cx="504923" cy="197930"/>
            </a:xfrm>
            <a:prstGeom prst="rect">
              <a:avLst/>
            </a:prstGeom>
          </p:spPr>
        </p:pic>
        <p:sp>
          <p:nvSpPr>
            <p:cNvPr id="45" name="Shape 8841"/>
            <p:cNvSpPr/>
            <p:nvPr/>
          </p:nvSpPr>
          <p:spPr>
            <a:xfrm>
              <a:off x="412134" y="3327515"/>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grpSp>
      <p:grpSp>
        <p:nvGrpSpPr>
          <p:cNvPr id="15" name="Group 14"/>
          <p:cNvGrpSpPr/>
          <p:nvPr/>
        </p:nvGrpSpPr>
        <p:grpSpPr>
          <a:xfrm>
            <a:off x="3739087" y="953622"/>
            <a:ext cx="1999314" cy="3118240"/>
            <a:chOff x="2537024" y="965119"/>
            <a:chExt cx="1999314" cy="3118240"/>
          </a:xfrm>
        </p:grpSpPr>
        <p:grpSp>
          <p:nvGrpSpPr>
            <p:cNvPr id="71" name="Group 70"/>
            <p:cNvGrpSpPr/>
            <p:nvPr/>
          </p:nvGrpSpPr>
          <p:grpSpPr>
            <a:xfrm>
              <a:off x="2644653" y="965119"/>
              <a:ext cx="1891685" cy="3118240"/>
              <a:chOff x="466931" y="1085967"/>
              <a:chExt cx="1891685" cy="3118240"/>
            </a:xfrm>
          </p:grpSpPr>
          <p:sp>
            <p:nvSpPr>
              <p:cNvPr id="77" name="TextBox 76"/>
              <p:cNvSpPr txBox="1"/>
              <p:nvPr/>
            </p:nvSpPr>
            <p:spPr>
              <a:xfrm>
                <a:off x="676880" y="3034656"/>
                <a:ext cx="1681736" cy="1169551"/>
              </a:xfrm>
              <a:prstGeom prst="rect">
                <a:avLst/>
              </a:prstGeom>
              <a:noFill/>
            </p:spPr>
            <p:txBody>
              <a:bodyPr wrap="square" rtlCol="0">
                <a:spAutoFit/>
              </a:bodyPr>
              <a:lstStyle>
                <a:defPPr>
                  <a:defRPr lang="en-US"/>
                </a:defPPr>
                <a:lvl1pPr>
                  <a:defRPr sz="1000">
                    <a:solidFill>
                      <a:schemeClr val="tx2">
                        <a:lumMod val="50000"/>
                      </a:schemeClr>
                    </a:solidFill>
                    <a:latin typeface="Roboto Light"/>
                    <a:cs typeface="Roboto Light"/>
                  </a:defRPr>
                </a:lvl1pPr>
              </a:lstStyle>
              <a:p>
                <a:r>
                  <a:rPr lang="en-US" dirty="0"/>
                  <a:t>Chief exec of the </a:t>
                </a:r>
                <a:r>
                  <a:rPr lang="en-US" dirty="0" err="1"/>
                  <a:t>OutCast</a:t>
                </a:r>
                <a:r>
                  <a:rPr lang="en-US" dirty="0"/>
                  <a:t> Agency, a tech-focused communications &amp; marketing firm.</a:t>
                </a:r>
              </a:p>
              <a:p>
                <a:endParaRPr lang="en-US" dirty="0"/>
              </a:p>
              <a:p>
                <a:r>
                  <a:rPr lang="en-US" dirty="0"/>
                  <a:t>On school nights kids only get 30 min on gadgets.</a:t>
                </a:r>
              </a:p>
            </p:txBody>
          </p:sp>
          <p:sp>
            <p:nvSpPr>
              <p:cNvPr id="7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Alex Constantinople</a:t>
                </a:r>
              </a:p>
            </p:txBody>
          </p:sp>
          <p:sp>
            <p:nvSpPr>
              <p:cNvPr id="79" name="Rounded Rectangle 7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2" name="Shape 8841"/>
            <p:cNvSpPr/>
            <p:nvPr/>
          </p:nvSpPr>
          <p:spPr>
            <a:xfrm>
              <a:off x="2554967" y="2863551"/>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73" name="Shape 8841"/>
            <p:cNvSpPr/>
            <p:nvPr/>
          </p:nvSpPr>
          <p:spPr>
            <a:xfrm>
              <a:off x="2537024" y="3645551"/>
              <a:ext cx="474813" cy="295209"/>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2237" y="975073"/>
              <a:ext cx="1078562" cy="1427811"/>
            </a:xfrm>
            <a:prstGeom prst="rect">
              <a:avLst/>
            </a:prstGeom>
          </p:spPr>
        </p:pic>
        <p:sp>
          <p:nvSpPr>
            <p:cNvPr id="75" name="Oval 74"/>
            <p:cNvSpPr/>
            <p:nvPr/>
          </p:nvSpPr>
          <p:spPr>
            <a:xfrm>
              <a:off x="2554542" y="18050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86455" y="1932331"/>
              <a:ext cx="433989" cy="433989"/>
            </a:xfrm>
            <a:prstGeom prst="rect">
              <a:avLst/>
            </a:prstGeom>
          </p:spPr>
        </p:pic>
      </p:grpSp>
      <p:grpSp>
        <p:nvGrpSpPr>
          <p:cNvPr id="22" name="Group 21"/>
          <p:cNvGrpSpPr/>
          <p:nvPr/>
        </p:nvGrpSpPr>
        <p:grpSpPr>
          <a:xfrm>
            <a:off x="6609860" y="953622"/>
            <a:ext cx="1982487" cy="3118240"/>
            <a:chOff x="4696682" y="965119"/>
            <a:chExt cx="1982487" cy="3118240"/>
          </a:xfrm>
        </p:grpSpPr>
        <p:grpSp>
          <p:nvGrpSpPr>
            <p:cNvPr id="81" name="Group 80"/>
            <p:cNvGrpSpPr/>
            <p:nvPr/>
          </p:nvGrpSpPr>
          <p:grpSpPr>
            <a:xfrm>
              <a:off x="4787484" y="965119"/>
              <a:ext cx="1891685" cy="3118240"/>
              <a:chOff x="466931" y="1085967"/>
              <a:chExt cx="1891685" cy="3118240"/>
            </a:xfrm>
          </p:grpSpPr>
          <p:sp>
            <p:nvSpPr>
              <p:cNvPr id="87" name="TextBox 86"/>
              <p:cNvSpPr txBox="1"/>
              <p:nvPr/>
            </p:nvSpPr>
            <p:spPr>
              <a:xfrm>
                <a:off x="676880" y="3034656"/>
                <a:ext cx="1681736" cy="1169551"/>
              </a:xfrm>
              <a:prstGeom prst="rect">
                <a:avLst/>
              </a:prstGeom>
              <a:noFill/>
            </p:spPr>
            <p:txBody>
              <a:bodyPr wrap="square" rtlCol="0">
                <a:spAutoFit/>
              </a:bodyPr>
              <a:lstStyle>
                <a:defPPr>
                  <a:defRPr lang="en-US"/>
                </a:defPPr>
                <a:lvl1pPr>
                  <a:defRPr sz="1000">
                    <a:solidFill>
                      <a:schemeClr val="tx2">
                        <a:lumMod val="50000"/>
                      </a:schemeClr>
                    </a:solidFill>
                    <a:latin typeface="Roboto Light"/>
                    <a:cs typeface="Roboto Light"/>
                  </a:defRPr>
                </a:lvl1pPr>
              </a:lstStyle>
              <a:p>
                <a:r>
                  <a:rPr lang="en-US" dirty="0"/>
                  <a:t>A founder of Blogger, Twitter and Medium. </a:t>
                </a:r>
              </a:p>
              <a:p>
                <a:endParaRPr lang="en-US" dirty="0"/>
              </a:p>
              <a:p>
                <a:r>
                  <a:rPr lang="en-US" dirty="0"/>
                  <a:t>In lieu of iPads, their 2 young boys have hundreds of books (yes, physical ones)</a:t>
                </a:r>
              </a:p>
            </p:txBody>
          </p:sp>
          <p:sp>
            <p:nvSpPr>
              <p:cNvPr id="8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Evan Williams</a:t>
                </a:r>
              </a:p>
            </p:txBody>
          </p:sp>
          <p:sp>
            <p:nvSpPr>
              <p:cNvPr id="89" name="Rounded Rectangle 8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Shape 8841"/>
            <p:cNvSpPr/>
            <p:nvPr/>
          </p:nvSpPr>
          <p:spPr>
            <a:xfrm>
              <a:off x="4697798" y="2863550"/>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sp>
          <p:nvSpPr>
            <p:cNvPr id="83" name="Shape 8841"/>
            <p:cNvSpPr/>
            <p:nvPr/>
          </p:nvSpPr>
          <p:spPr>
            <a:xfrm>
              <a:off x="4696682" y="3350978"/>
              <a:ext cx="474813" cy="295209"/>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17232" y="981150"/>
              <a:ext cx="942826" cy="1415655"/>
            </a:xfrm>
            <a:prstGeom prst="rect">
              <a:avLst/>
            </a:prstGeom>
          </p:spPr>
        </p:pic>
        <p:sp>
          <p:nvSpPr>
            <p:cNvPr id="85" name="Oval 84"/>
            <p:cNvSpPr/>
            <p:nvPr/>
          </p:nvSpPr>
          <p:spPr>
            <a:xfrm>
              <a:off x="4697373" y="1805024"/>
              <a:ext cx="697816" cy="69781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716370" y="1821583"/>
              <a:ext cx="646331" cy="646331"/>
            </a:xfrm>
            <a:prstGeom prst="rect">
              <a:avLst/>
            </a:prstGeom>
            <a:noFill/>
          </p:spPr>
          <p:txBody>
            <a:bodyPr wrap="none" lIns="91440" tIns="45720" rIns="91440" bIns="45720">
              <a:spAutoFit/>
            </a:bodyPr>
            <a:lstStyle/>
            <a:p>
              <a:pPr algn="ctr"/>
              <a:r>
                <a:rPr lang="en-US" sz="3600" dirty="0">
                  <a:solidFill>
                    <a:schemeClr val="bg1"/>
                  </a:solidFill>
                  <a:latin typeface="FontAwesome" pitchFamily="2" charset="0"/>
                </a:rPr>
                <a:t></a:t>
              </a:r>
              <a:endParaRPr lang="en-US" sz="36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sp>
        <p:nvSpPr>
          <p:cNvPr id="37" name="Rectangle 36"/>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555028"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1110055"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8595359"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1" name="Group 40"/>
          <p:cNvGrpSpPr/>
          <p:nvPr/>
        </p:nvGrpSpPr>
        <p:grpSpPr>
          <a:xfrm>
            <a:off x="1514843" y="210312"/>
            <a:ext cx="727544" cy="548640"/>
            <a:chOff x="950964" y="338501"/>
            <a:chExt cx="727544" cy="548640"/>
          </a:xfrm>
        </p:grpSpPr>
        <p:sp>
          <p:nvSpPr>
            <p:cNvPr id="42" name="Rectangle 41"/>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3" name="Shape 8841"/>
            <p:cNvSpPr/>
            <p:nvPr/>
          </p:nvSpPr>
          <p:spPr>
            <a:xfrm>
              <a:off x="950964" y="368945"/>
              <a:ext cx="727544" cy="48775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bg1"/>
                  </a:solidFill>
                </a:rPr>
                <a:t></a:t>
              </a:r>
            </a:p>
          </p:txBody>
        </p:sp>
      </p:grpSp>
    </p:spTree>
    <p:extLst>
      <p:ext uri="{BB962C8B-B14F-4D97-AF65-F5344CB8AC3E}">
        <p14:creationId xmlns:p14="http://schemas.microsoft.com/office/powerpoint/2010/main" val="379260591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3814027" y="966678"/>
            <a:ext cx="1981796" cy="3118240"/>
            <a:chOff x="411710" y="965119"/>
            <a:chExt cx="1981796" cy="3118240"/>
          </a:xfrm>
        </p:grpSpPr>
        <p:grpSp>
          <p:nvGrpSpPr>
            <p:cNvPr id="14" name="Group 13"/>
            <p:cNvGrpSpPr/>
            <p:nvPr/>
          </p:nvGrpSpPr>
          <p:grpSpPr>
            <a:xfrm>
              <a:off x="411710" y="965119"/>
              <a:ext cx="1981796" cy="3118240"/>
              <a:chOff x="411710" y="965119"/>
              <a:chExt cx="1981796" cy="3118240"/>
            </a:xfrm>
          </p:grpSpPr>
          <p:grpSp>
            <p:nvGrpSpPr>
              <p:cNvPr id="6" name="Group 5"/>
              <p:cNvGrpSpPr/>
              <p:nvPr/>
            </p:nvGrpSpPr>
            <p:grpSpPr>
              <a:xfrm>
                <a:off x="501821" y="965119"/>
                <a:ext cx="1891685" cy="3118240"/>
                <a:chOff x="466931" y="1085967"/>
                <a:chExt cx="1891685" cy="3118240"/>
              </a:xfrm>
            </p:grpSpPr>
            <p:sp>
              <p:nvSpPr>
                <p:cNvPr id="9" name="TextBox 8"/>
                <p:cNvSpPr txBox="1"/>
                <p:nvPr/>
              </p:nvSpPr>
              <p:spPr>
                <a:xfrm>
                  <a:off x="676880" y="3034656"/>
                  <a:ext cx="1681736" cy="1169551"/>
                </a:xfrm>
                <a:prstGeom prst="rect">
                  <a:avLst/>
                </a:prstGeom>
                <a:noFill/>
              </p:spPr>
              <p:txBody>
                <a:bodyPr wrap="square" rtlCol="0">
                  <a:spAutoFit/>
                </a:bodyPr>
                <a:lstStyle>
                  <a:defPPr>
                    <a:defRPr lang="en-US"/>
                  </a:defPPr>
                  <a:lvl1pPr>
                    <a:defRPr sz="1000">
                      <a:solidFill>
                        <a:schemeClr val="tx2">
                          <a:lumMod val="50000"/>
                        </a:schemeClr>
                      </a:solidFill>
                      <a:latin typeface="Roboto Light"/>
                      <a:cs typeface="Roboto Light"/>
                    </a:defRPr>
                  </a:lvl1pPr>
                </a:lstStyle>
                <a:p>
                  <a:r>
                    <a:rPr lang="en-US" dirty="0"/>
                    <a:t>The chief executive of Twitter.</a:t>
                  </a:r>
                </a:p>
                <a:p>
                  <a:endParaRPr lang="en-US" dirty="0"/>
                </a:p>
                <a:p>
                  <a:r>
                    <a:rPr lang="en-US" dirty="0"/>
                    <a:t>Allows unlimited use of gadgets as long as their two teenagers are in the living room.</a:t>
                  </a:r>
                </a:p>
              </p:txBody>
            </p:sp>
            <p:sp>
              <p:nvSpPr>
                <p:cNvPr id="3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Dick </a:t>
                  </a:r>
                  <a:r>
                    <a:rPr lang="en-US" sz="1200" b="0" dirty="0" err="1"/>
                    <a:t>Costolo</a:t>
                  </a:r>
                  <a:endParaRPr lang="en-US" sz="1200" b="0" dirty="0"/>
                </a:p>
              </p:txBody>
            </p:sp>
            <p:sp>
              <p:nvSpPr>
                <p:cNvPr id="4" name="Rounded Rectangle 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6" name="Shape 8841"/>
              <p:cNvSpPr/>
              <p:nvPr/>
            </p:nvSpPr>
            <p:spPr>
              <a:xfrm>
                <a:off x="412135" y="2863551"/>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sp>
            <p:nvSpPr>
              <p:cNvPr id="7" name="Oval 6"/>
              <p:cNvSpPr/>
              <p:nvPr/>
            </p:nvSpPr>
            <p:spPr>
              <a:xfrm>
                <a:off x="411710" y="1805024"/>
                <a:ext cx="697816" cy="697816"/>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Shape 8841"/>
              <p:cNvSpPr/>
              <p:nvPr/>
            </p:nvSpPr>
            <p:spPr>
              <a:xfrm>
                <a:off x="412134" y="3324438"/>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grpSp>
        <p:sp>
          <p:nvSpPr>
            <p:cNvPr id="8" name="Rectangle 7"/>
            <p:cNvSpPr/>
            <p:nvPr/>
          </p:nvSpPr>
          <p:spPr>
            <a:xfrm>
              <a:off x="454284" y="1828177"/>
              <a:ext cx="612667" cy="646331"/>
            </a:xfrm>
            <a:prstGeom prst="rect">
              <a:avLst/>
            </a:prstGeom>
            <a:noFill/>
          </p:spPr>
          <p:txBody>
            <a:bodyPr wrap="none" lIns="91440" tIns="45720" rIns="91440" bIns="45720">
              <a:spAutoFit/>
            </a:bodyPr>
            <a:lstStyle/>
            <a:p>
              <a:pPr algn="ctr"/>
              <a:r>
                <a:rPr lang="en-US" sz="3600" dirty="0">
                  <a:solidFill>
                    <a:schemeClr val="bg1"/>
                  </a:solidFill>
                  <a:latin typeface="FontAwesome" pitchFamily="2" charset="0"/>
                </a:rPr>
                <a:t></a:t>
              </a:r>
              <a:endParaRPr lang="en-US" sz="36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165" y="1000620"/>
              <a:ext cx="999145" cy="1396185"/>
            </a:xfrm>
            <a:prstGeom prst="rect">
              <a:avLst/>
            </a:prstGeom>
          </p:spPr>
        </p:pic>
      </p:grpSp>
      <p:grpSp>
        <p:nvGrpSpPr>
          <p:cNvPr id="21" name="Group 20"/>
          <p:cNvGrpSpPr/>
          <p:nvPr/>
        </p:nvGrpSpPr>
        <p:grpSpPr>
          <a:xfrm>
            <a:off x="6718546" y="966678"/>
            <a:ext cx="1981796" cy="2964352"/>
            <a:chOff x="4697373" y="965119"/>
            <a:chExt cx="1981796" cy="2964352"/>
          </a:xfrm>
        </p:grpSpPr>
        <p:grpSp>
          <p:nvGrpSpPr>
            <p:cNvPr id="81" name="Group 80"/>
            <p:cNvGrpSpPr/>
            <p:nvPr/>
          </p:nvGrpSpPr>
          <p:grpSpPr>
            <a:xfrm>
              <a:off x="4787484" y="965119"/>
              <a:ext cx="1891685" cy="2964352"/>
              <a:chOff x="466931" y="1085967"/>
              <a:chExt cx="1891685" cy="2964352"/>
            </a:xfrm>
          </p:grpSpPr>
          <p:sp>
            <p:nvSpPr>
              <p:cNvPr id="87" name="TextBox 86"/>
              <p:cNvSpPr txBox="1"/>
              <p:nvPr/>
            </p:nvSpPr>
            <p:spPr>
              <a:xfrm>
                <a:off x="676880" y="3034656"/>
                <a:ext cx="1681736" cy="1015663"/>
              </a:xfrm>
              <a:prstGeom prst="rect">
                <a:avLst/>
              </a:prstGeom>
              <a:noFill/>
            </p:spPr>
            <p:txBody>
              <a:bodyPr wrap="square" rtlCol="0">
                <a:spAutoFit/>
              </a:bodyPr>
              <a:lstStyle>
                <a:defPPr>
                  <a:defRPr lang="en-US"/>
                </a:defPPr>
                <a:lvl1pPr>
                  <a:defRPr sz="1000">
                    <a:solidFill>
                      <a:schemeClr val="tx2">
                        <a:lumMod val="50000"/>
                      </a:schemeClr>
                    </a:solidFill>
                    <a:latin typeface="Roboto Light"/>
                    <a:cs typeface="Roboto Light"/>
                  </a:defRPr>
                </a:lvl1pPr>
              </a:lstStyle>
              <a:p>
                <a:r>
                  <a:rPr lang="en-US" dirty="0"/>
                  <a:t>The Microsoft founder.</a:t>
                </a:r>
              </a:p>
              <a:p>
                <a:endParaRPr lang="en-US" dirty="0"/>
              </a:p>
              <a:p>
                <a:r>
                  <a:rPr lang="en-US" dirty="0"/>
                  <a:t>Limit of 45 minutes of screen time during the week and 60 minutes on weekends.</a:t>
                </a:r>
              </a:p>
            </p:txBody>
          </p:sp>
          <p:sp>
            <p:nvSpPr>
              <p:cNvPr id="8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Bill Gates</a:t>
                </a:r>
                <a:endParaRPr lang="en-US" sz="1200" b="0" dirty="0"/>
              </a:p>
            </p:txBody>
          </p:sp>
          <p:sp>
            <p:nvSpPr>
              <p:cNvPr id="89" name="Rounded Rectangle 8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Shape 8841"/>
            <p:cNvSpPr/>
            <p:nvPr/>
          </p:nvSpPr>
          <p:spPr>
            <a:xfrm>
              <a:off x="4697798" y="2863550"/>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sp>
          <p:nvSpPr>
            <p:cNvPr id="83" name="Shape 8841"/>
            <p:cNvSpPr/>
            <p:nvPr/>
          </p:nvSpPr>
          <p:spPr>
            <a:xfrm>
              <a:off x="4697373" y="3195140"/>
              <a:ext cx="474813" cy="295209"/>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sp>
          <p:nvSpPr>
            <p:cNvPr id="85" name="Oval 84"/>
            <p:cNvSpPr/>
            <p:nvPr/>
          </p:nvSpPr>
          <p:spPr>
            <a:xfrm>
              <a:off x="4697373" y="1805024"/>
              <a:ext cx="697816" cy="697816"/>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719165" y="1783867"/>
              <a:ext cx="612668" cy="646331"/>
            </a:xfrm>
            <a:prstGeom prst="rect">
              <a:avLst/>
            </a:prstGeom>
            <a:noFill/>
          </p:spPr>
          <p:txBody>
            <a:bodyPr wrap="none" lIns="91440" tIns="45720" rIns="91440" bIns="45720">
              <a:spAutoFit/>
            </a:bodyPr>
            <a:lstStyle/>
            <a:p>
              <a:pPr algn="ctr"/>
              <a:r>
                <a:rPr lang="en-US" sz="3600" dirty="0">
                  <a:solidFill>
                    <a:schemeClr val="bg1"/>
                  </a:solidFill>
                  <a:latin typeface="FontAwesome" pitchFamily="2" charset="0"/>
                </a:rPr>
                <a:t></a:t>
              </a:r>
              <a:endParaRPr lang="en-US" sz="36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1623" y="977722"/>
              <a:ext cx="987969" cy="1419083"/>
            </a:xfrm>
            <a:prstGeom prst="rect">
              <a:avLst/>
            </a:prstGeom>
          </p:spPr>
        </p:pic>
      </p:grpSp>
      <p:grpSp>
        <p:nvGrpSpPr>
          <p:cNvPr id="49" name="Group 48"/>
          <p:cNvGrpSpPr/>
          <p:nvPr/>
        </p:nvGrpSpPr>
        <p:grpSpPr>
          <a:xfrm>
            <a:off x="908816" y="966678"/>
            <a:ext cx="1982487" cy="3118240"/>
            <a:chOff x="6839513" y="965119"/>
            <a:chExt cx="1982487" cy="3118240"/>
          </a:xfrm>
        </p:grpSpPr>
        <p:grpSp>
          <p:nvGrpSpPr>
            <p:cNvPr id="50" name="Group 49"/>
            <p:cNvGrpSpPr/>
            <p:nvPr/>
          </p:nvGrpSpPr>
          <p:grpSpPr>
            <a:xfrm>
              <a:off x="6930315" y="965119"/>
              <a:ext cx="1891685" cy="3118240"/>
              <a:chOff x="466931" y="1085967"/>
              <a:chExt cx="1891685" cy="3118240"/>
            </a:xfrm>
          </p:grpSpPr>
          <p:sp>
            <p:nvSpPr>
              <p:cNvPr id="59" name="TextBox 58"/>
              <p:cNvSpPr txBox="1"/>
              <p:nvPr/>
            </p:nvSpPr>
            <p:spPr>
              <a:xfrm>
                <a:off x="676880" y="3034656"/>
                <a:ext cx="1681736" cy="1169551"/>
              </a:xfrm>
              <a:prstGeom prst="rect">
                <a:avLst/>
              </a:prstGeom>
              <a:noFill/>
            </p:spPr>
            <p:txBody>
              <a:bodyPr wrap="square" rtlCol="0">
                <a:spAutoFit/>
              </a:bodyPr>
              <a:lstStyle>
                <a:defPPr>
                  <a:defRPr lang="en-US"/>
                </a:defPPr>
                <a:lvl1pPr>
                  <a:defRPr sz="1000">
                    <a:solidFill>
                      <a:schemeClr val="tx2">
                        <a:lumMod val="50000"/>
                      </a:schemeClr>
                    </a:solidFill>
                    <a:latin typeface="Roboto Light"/>
                    <a:cs typeface="Roboto Light"/>
                  </a:defRPr>
                </a:lvl1pPr>
              </a:lstStyle>
              <a:p>
                <a:r>
                  <a:rPr lang="en-US" dirty="0"/>
                  <a:t>A founder of </a:t>
                </a:r>
                <a:r>
                  <a:rPr lang="en-US" dirty="0" err="1"/>
                  <a:t>iLike</a:t>
                </a:r>
                <a:r>
                  <a:rPr lang="en-US" dirty="0"/>
                  <a:t> and adviser to Facebook, Dropbox and Zappos. </a:t>
                </a:r>
              </a:p>
              <a:p>
                <a:endParaRPr lang="en-US" dirty="0"/>
              </a:p>
              <a:p>
                <a:r>
                  <a:rPr lang="en-US" dirty="0"/>
                  <a:t>Distinction between consuming and creating on screens.</a:t>
                </a:r>
              </a:p>
            </p:txBody>
          </p:sp>
          <p:sp>
            <p:nvSpPr>
              <p:cNvPr id="6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Ali </a:t>
                </a:r>
                <a:r>
                  <a:rPr lang="en-US" sz="1200" b="0" dirty="0" err="1"/>
                  <a:t>Partovi</a:t>
                </a:r>
                <a:endParaRPr lang="en-US" sz="1200" b="0" dirty="0"/>
              </a:p>
            </p:txBody>
          </p:sp>
          <p:sp>
            <p:nvSpPr>
              <p:cNvPr id="61" name="Rounded Rectangle 60"/>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1" name="Shape 8841"/>
            <p:cNvSpPr/>
            <p:nvPr/>
          </p:nvSpPr>
          <p:spPr>
            <a:xfrm>
              <a:off x="6840629" y="2863551"/>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sp>
          <p:nvSpPr>
            <p:cNvPr id="52" name="Shape 8841"/>
            <p:cNvSpPr/>
            <p:nvPr/>
          </p:nvSpPr>
          <p:spPr>
            <a:xfrm>
              <a:off x="6839513" y="3497946"/>
              <a:ext cx="474813" cy="295209"/>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3944" y="1032482"/>
              <a:ext cx="1703306" cy="1136564"/>
            </a:xfrm>
            <a:prstGeom prst="rect">
              <a:avLst/>
            </a:prstGeom>
          </p:spPr>
        </p:pic>
        <p:sp>
          <p:nvSpPr>
            <p:cNvPr id="54" name="Oval 53"/>
            <p:cNvSpPr/>
            <p:nvPr/>
          </p:nvSpPr>
          <p:spPr>
            <a:xfrm>
              <a:off x="6840204" y="1805024"/>
              <a:ext cx="697816" cy="697816"/>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6865946" y="1830093"/>
              <a:ext cx="646331" cy="646331"/>
            </a:xfrm>
            <a:prstGeom prst="rect">
              <a:avLst/>
            </a:prstGeom>
            <a:noFill/>
          </p:spPr>
          <p:txBody>
            <a:bodyPr wrap="none" lIns="91440" tIns="45720" rIns="91440" bIns="45720">
              <a:spAutoFit/>
            </a:bodyPr>
            <a:lstStyle/>
            <a:p>
              <a:pPr algn="ctr"/>
              <a:r>
                <a:rPr lang="en-US" sz="3600" dirty="0">
                  <a:solidFill>
                    <a:schemeClr val="bg1"/>
                  </a:solidFill>
                  <a:latin typeface="FontAwesome" pitchFamily="2" charset="0"/>
                </a:rPr>
                <a:t></a:t>
              </a:r>
              <a:endParaRPr lang="en-US" sz="36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sp>
        <p:nvSpPr>
          <p:cNvPr id="38" name="Title 1"/>
          <p:cNvSpPr>
            <a:spLocks noGrp="1"/>
          </p:cNvSpPr>
          <p:nvPr>
            <p:ph type="title"/>
          </p:nvPr>
        </p:nvSpPr>
        <p:spPr>
          <a:xfrm>
            <a:off x="2098535" y="274320"/>
            <a:ext cx="6493811" cy="420624"/>
          </a:xfrm>
          <a:solidFill>
            <a:schemeClr val="accent4"/>
          </a:solidFill>
          <a:ln>
            <a:solidFill>
              <a:schemeClr val="accent4"/>
            </a:solidFill>
          </a:ln>
        </p:spPr>
        <p:txBody>
          <a:bodyPr>
            <a:normAutofit/>
          </a:bodyPr>
          <a:lstStyle/>
          <a:p>
            <a:r>
              <a:rPr lang="en-US" b="0" dirty="0" smtClean="0">
                <a:solidFill>
                  <a:schemeClr val="bg1"/>
                </a:solidFill>
              </a:rPr>
              <a:t>From the Corner Office</a:t>
            </a:r>
            <a:endParaRPr lang="en-US" b="0" dirty="0">
              <a:solidFill>
                <a:schemeClr val="bg1"/>
              </a:solidFill>
            </a:endParaRPr>
          </a:p>
        </p:txBody>
      </p:sp>
      <p:sp>
        <p:nvSpPr>
          <p:cNvPr id="39" name="Rectangle 38"/>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555028"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110055"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8595359"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3" name="Group 42"/>
          <p:cNvGrpSpPr/>
          <p:nvPr/>
        </p:nvGrpSpPr>
        <p:grpSpPr>
          <a:xfrm>
            <a:off x="1514843" y="210312"/>
            <a:ext cx="727544" cy="548640"/>
            <a:chOff x="950964" y="338501"/>
            <a:chExt cx="727544" cy="548640"/>
          </a:xfrm>
        </p:grpSpPr>
        <p:sp>
          <p:nvSpPr>
            <p:cNvPr id="44" name="Rectangle 43"/>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6" name="Shape 8841"/>
            <p:cNvSpPr/>
            <p:nvPr/>
          </p:nvSpPr>
          <p:spPr>
            <a:xfrm>
              <a:off x="950964" y="368945"/>
              <a:ext cx="727544" cy="48775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bg1"/>
                  </a:solidFill>
                </a:rPr>
                <a:t></a:t>
              </a:r>
            </a:p>
          </p:txBody>
        </p:sp>
      </p:grpSp>
    </p:spTree>
    <p:extLst>
      <p:ext uri="{BB962C8B-B14F-4D97-AF65-F5344CB8AC3E}">
        <p14:creationId xmlns:p14="http://schemas.microsoft.com/office/powerpoint/2010/main" val="394881413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Screen Time Stats</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810000" y="361950"/>
            <a:ext cx="1656672" cy="1439615"/>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0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5949472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 name="Chart 10"/>
          <p:cNvGraphicFramePr/>
          <p:nvPr>
            <p:extLst>
              <p:ext uri="{D42A27DB-BD31-4B8C-83A1-F6EECF244321}">
                <p14:modId xmlns:p14="http://schemas.microsoft.com/office/powerpoint/2010/main" val="2166957734"/>
              </p:ext>
            </p:extLst>
          </p:nvPr>
        </p:nvGraphicFramePr>
        <p:xfrm>
          <a:off x="548641" y="1123949"/>
          <a:ext cx="7867872" cy="3200400"/>
        </p:xfrm>
        <a:graphic>
          <a:graphicData uri="http://schemas.openxmlformats.org/drawingml/2006/chart">
            <c:chart xmlns:c="http://schemas.openxmlformats.org/drawingml/2006/chart" xmlns:r="http://schemas.openxmlformats.org/officeDocument/2006/relationships" r:id="rId3"/>
          </a:graphicData>
        </a:graphic>
      </p:graphicFrame>
      <p:sp>
        <p:nvSpPr>
          <p:cNvPr id="22" name="Title 1"/>
          <p:cNvSpPr>
            <a:spLocks noGrp="1"/>
          </p:cNvSpPr>
          <p:nvPr>
            <p:ph type="title"/>
          </p:nvPr>
        </p:nvSpPr>
        <p:spPr>
          <a:xfrm>
            <a:off x="2098534" y="274320"/>
            <a:ext cx="6496825" cy="422542"/>
          </a:xfrm>
          <a:solidFill>
            <a:schemeClr val="accent4"/>
          </a:solidFill>
          <a:ln>
            <a:solidFill>
              <a:schemeClr val="accent4"/>
            </a:solidFill>
          </a:ln>
        </p:spPr>
        <p:txBody>
          <a:bodyPr/>
          <a:lstStyle/>
          <a:p>
            <a:r>
              <a:rPr lang="en-US" dirty="0" smtClean="0">
                <a:solidFill>
                  <a:schemeClr val="bg1"/>
                </a:solidFill>
              </a:rPr>
              <a:t>Screen Time Stats</a:t>
            </a:r>
            <a:endParaRPr lang="en-US" dirty="0">
              <a:solidFill>
                <a:schemeClr val="bg1"/>
              </a:solidFill>
            </a:endParaRPr>
          </a:p>
        </p:txBody>
      </p:sp>
      <p:sp>
        <p:nvSpPr>
          <p:cNvPr id="23" name="Rectangle 22"/>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555028"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10055"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8595359"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7" name="Group 26"/>
          <p:cNvGrpSpPr/>
          <p:nvPr/>
        </p:nvGrpSpPr>
        <p:grpSpPr>
          <a:xfrm>
            <a:off x="1514843" y="208664"/>
            <a:ext cx="727544" cy="551936"/>
            <a:chOff x="950964" y="336853"/>
            <a:chExt cx="727544" cy="551936"/>
          </a:xfrm>
        </p:grpSpPr>
        <p:sp>
          <p:nvSpPr>
            <p:cNvPr id="28" name="Rectangle 27"/>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9" name="Shape 8841"/>
            <p:cNvSpPr/>
            <p:nvPr/>
          </p:nvSpPr>
          <p:spPr>
            <a:xfrm>
              <a:off x="950964" y="336853"/>
              <a:ext cx="727544" cy="55193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bg1"/>
                  </a:solidFill>
                </a:rPr>
                <a:t></a:t>
              </a:r>
              <a:endParaRPr lang="en-US" sz="3200" dirty="0">
                <a:solidFill>
                  <a:schemeClr val="bg1"/>
                </a:solidFill>
              </a:endParaRPr>
            </a:p>
          </p:txBody>
        </p:sp>
      </p:grpSp>
    </p:spTree>
    <p:extLst>
      <p:ext uri="{BB962C8B-B14F-4D97-AF65-F5344CB8AC3E}">
        <p14:creationId xmlns:p14="http://schemas.microsoft.com/office/powerpoint/2010/main" val="5841888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034" y="273360"/>
            <a:ext cx="5790526" cy="422542"/>
          </a:xfrm>
          <a:solidFill>
            <a:schemeClr val="accent6"/>
          </a:solidFill>
          <a:ln>
            <a:solidFill>
              <a:schemeClr val="accent6"/>
            </a:solidFill>
          </a:ln>
        </p:spPr>
        <p:txBody>
          <a:bodyPr/>
          <a:lstStyle/>
          <a:p>
            <a:r>
              <a:rPr lang="en-US" dirty="0" smtClean="0">
                <a:solidFill>
                  <a:schemeClr val="bg1"/>
                </a:solidFill>
              </a:rPr>
              <a:t>Techniques</a:t>
            </a:r>
            <a:endParaRPr lang="en-US" dirty="0">
              <a:solidFill>
                <a:schemeClr val="bg1"/>
              </a:solidFill>
            </a:endParaRPr>
          </a:p>
        </p:txBody>
      </p:sp>
      <p:sp>
        <p:nvSpPr>
          <p:cNvPr id="14" name="Rectangle 13"/>
          <p:cNvSpPr/>
          <p:nvPr/>
        </p:nvSpPr>
        <p:spPr>
          <a:xfrm>
            <a:off x="7498080" y="274319"/>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949440" y="27431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8046720" y="274319"/>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8595360" y="274319"/>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9" name="Group 18"/>
          <p:cNvGrpSpPr/>
          <p:nvPr/>
        </p:nvGrpSpPr>
        <p:grpSpPr>
          <a:xfrm>
            <a:off x="0" y="192244"/>
            <a:ext cx="595035" cy="584775"/>
            <a:chOff x="-96730" y="194743"/>
            <a:chExt cx="595035" cy="584775"/>
          </a:xfrm>
        </p:grpSpPr>
        <p:sp>
          <p:nvSpPr>
            <p:cNvPr id="13" name="Rectangle 12"/>
            <p:cNvSpPr/>
            <p:nvPr/>
          </p:nvSpPr>
          <p:spPr>
            <a:xfrm>
              <a:off x="-9525" y="212810"/>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8" name="Rectangle 17"/>
            <p:cNvSpPr/>
            <p:nvPr/>
          </p:nvSpPr>
          <p:spPr>
            <a:xfrm>
              <a:off x="-96730" y="194743"/>
              <a:ext cx="595035" cy="584775"/>
            </a:xfrm>
            <a:prstGeom prst="rect">
              <a:avLst/>
            </a:prstGeom>
            <a:solidFill>
              <a:schemeClr val="accent6"/>
            </a:solidFill>
            <a:ln>
              <a:solidFill>
                <a:schemeClr val="accent6"/>
              </a:solidFill>
            </a:ln>
          </p:spPr>
          <p:txBody>
            <a:bodyPr wrap="none" lIns="91440" tIns="45720" rIns="91440" bIns="45720">
              <a:spAutoFit/>
            </a:bodyPr>
            <a:lstStyle/>
            <a:p>
              <a:pPr algn="ctr"/>
              <a:r>
                <a:rPr lang="en-US" sz="3200" dirty="0">
                  <a:ln w="0"/>
                  <a:solidFill>
                    <a:schemeClr val="bg1"/>
                  </a:solidFill>
                  <a:latin typeface="FontAwesome" pitchFamily="2" charset="0"/>
                </a:rPr>
                <a:t></a:t>
              </a:r>
            </a:p>
          </p:txBody>
        </p:sp>
      </p:grpSp>
      <p:sp>
        <p:nvSpPr>
          <p:cNvPr id="20" name="Rectangle 19"/>
          <p:cNvSpPr/>
          <p:nvPr/>
        </p:nvSpPr>
        <p:spPr>
          <a:xfrm>
            <a:off x="6393180" y="27431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9" name="Pictur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034" y="971550"/>
            <a:ext cx="3097448" cy="3200400"/>
          </a:xfrm>
          <a:prstGeom prst="rect">
            <a:avLst/>
          </a:prstGeom>
        </p:spPr>
      </p:pic>
      <p:sp>
        <p:nvSpPr>
          <p:cNvPr id="21" name="TextBox 20"/>
          <p:cNvSpPr txBox="1"/>
          <p:nvPr/>
        </p:nvSpPr>
        <p:spPr>
          <a:xfrm>
            <a:off x="3810000" y="971550"/>
            <a:ext cx="5059680" cy="3200400"/>
          </a:xfrm>
          <a:prstGeom prst="rect">
            <a:avLst/>
          </a:prstGeom>
        </p:spPr>
        <p:txBody>
          <a:bodyPr vert="horz" wrap="square" lIns="91430" tIns="45715" rIns="91430" bIns="45715" rtlCol="0" anchor="t">
            <a:normAutofit/>
          </a:bodyPr>
          <a:lstStyle/>
          <a:p>
            <a:r>
              <a:rPr lang="en-US" sz="2400" b="1" dirty="0" smtClean="0">
                <a:latin typeface="Roboto Light" panose="02000000000000000000" pitchFamily="2" charset="0"/>
                <a:ea typeface="Roboto Light" panose="02000000000000000000" pitchFamily="2" charset="0"/>
              </a:rPr>
              <a:t>Benefit</a:t>
            </a:r>
          </a:p>
          <a:p>
            <a:pPr marL="342900" indent="-342900">
              <a:buFont typeface="Arial" panose="020B0604020202020204" pitchFamily="34" charset="0"/>
              <a:buChar char="•"/>
            </a:pPr>
            <a:r>
              <a:rPr lang="en-US" dirty="0" smtClean="0">
                <a:latin typeface="Roboto Light" panose="02000000000000000000" pitchFamily="2" charset="0"/>
                <a:ea typeface="Roboto Light" panose="02000000000000000000" pitchFamily="2" charset="0"/>
              </a:rPr>
              <a:t>Tiny toes can precisely touch keys</a:t>
            </a:r>
          </a:p>
          <a:p>
            <a:pPr marL="342900" indent="-342900">
              <a:buFont typeface="+mj-lt"/>
              <a:buAutoNum type="arabicPeriod"/>
            </a:pPr>
            <a:endParaRPr lang="en-US" dirty="0">
              <a:latin typeface="Roboto Light" panose="02000000000000000000" pitchFamily="2" charset="0"/>
              <a:ea typeface="Roboto Light" panose="02000000000000000000" pitchFamily="2" charset="0"/>
            </a:endParaRPr>
          </a:p>
          <a:p>
            <a:pPr marL="342900" indent="-342900">
              <a:buFont typeface="+mj-lt"/>
              <a:buAutoNum type="arabicPeriod"/>
            </a:pPr>
            <a:endParaRPr lang="en-US" dirty="0" smtClean="0">
              <a:latin typeface="Roboto Light" panose="02000000000000000000" pitchFamily="2" charset="0"/>
              <a:ea typeface="Roboto Light" panose="02000000000000000000" pitchFamily="2" charset="0"/>
            </a:endParaRPr>
          </a:p>
          <a:p>
            <a:r>
              <a:rPr lang="en-US" sz="2400" b="1" dirty="0">
                <a:latin typeface="Roboto Light" panose="02000000000000000000" pitchFamily="2" charset="0"/>
                <a:ea typeface="Roboto Light" panose="02000000000000000000" pitchFamily="2" charset="0"/>
              </a:rPr>
              <a:t>Drawback</a:t>
            </a:r>
          </a:p>
          <a:p>
            <a:pPr marL="285750" indent="-285750">
              <a:buFont typeface="Arial" panose="020B0604020202020204" pitchFamily="34" charset="0"/>
              <a:buChar char="•"/>
            </a:pPr>
            <a:r>
              <a:rPr lang="en-US" dirty="0" smtClean="0">
                <a:latin typeface="Roboto Light" panose="02000000000000000000" pitchFamily="2" charset="0"/>
                <a:ea typeface="Roboto Light" panose="02000000000000000000" pitchFamily="2" charset="0"/>
              </a:rPr>
              <a:t>Need head control, so must be older</a:t>
            </a:r>
          </a:p>
          <a:p>
            <a:pPr marL="342900" indent="-342900">
              <a:buFont typeface="+mj-lt"/>
              <a:buAutoNum type="arabicPeriod"/>
            </a:pPr>
            <a:endParaRPr lang="en-US" dirty="0"/>
          </a:p>
          <a:p>
            <a:endParaRPr lang="en-US" dirty="0" smtClean="0"/>
          </a:p>
        </p:txBody>
      </p:sp>
    </p:spTree>
    <p:extLst>
      <p:ext uri="{BB962C8B-B14F-4D97-AF65-F5344CB8AC3E}">
        <p14:creationId xmlns:p14="http://schemas.microsoft.com/office/powerpoint/2010/main" val="32419164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8534" y="274320"/>
            <a:ext cx="6496825" cy="422542"/>
          </a:xfrm>
          <a:solidFill>
            <a:schemeClr val="accent4"/>
          </a:solidFill>
          <a:ln>
            <a:solidFill>
              <a:schemeClr val="accent4"/>
            </a:solidFill>
          </a:ln>
        </p:spPr>
        <p:txBody>
          <a:bodyPr/>
          <a:lstStyle/>
          <a:p>
            <a:r>
              <a:rPr lang="en-US" dirty="0">
                <a:solidFill>
                  <a:schemeClr val="bg1"/>
                </a:solidFill>
              </a:rPr>
              <a:t>Screen Time Stats</a:t>
            </a:r>
            <a:endParaRPr lang="en-US" dirty="0">
              <a:solidFill>
                <a:schemeClr val="bg1"/>
              </a:solidFill>
            </a:endParaRPr>
          </a:p>
        </p:txBody>
      </p:sp>
      <p:sp>
        <p:nvSpPr>
          <p:cNvPr id="15" name="Rectangle 14"/>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55028"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110055"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8595359"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p:cNvGrpSpPr/>
          <p:nvPr/>
        </p:nvGrpSpPr>
        <p:grpSpPr>
          <a:xfrm>
            <a:off x="1514843" y="210312"/>
            <a:ext cx="727544" cy="548640"/>
            <a:chOff x="950964" y="338501"/>
            <a:chExt cx="727544" cy="548640"/>
          </a:xfrm>
        </p:grpSpPr>
        <p:sp>
          <p:nvSpPr>
            <p:cNvPr id="14" name="Rectangle 13"/>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9" name="Shape 8841"/>
            <p:cNvSpPr/>
            <p:nvPr/>
          </p:nvSpPr>
          <p:spPr>
            <a:xfrm>
              <a:off x="950964" y="376864"/>
              <a:ext cx="727544" cy="471914"/>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a:solidFill>
                    <a:srgbClr val="F4F4F4"/>
                  </a:solidFill>
                  <a:latin typeface="Calibri"/>
                  <a:ea typeface="+mn-ea"/>
                  <a:cs typeface="+mn-cs"/>
                </a:rPr>
                <a:t></a:t>
              </a:r>
              <a:endParaRPr lang="en-US" sz="3200" dirty="0">
                <a:solidFill>
                  <a:srgbClr val="F4F4F4"/>
                </a:solidFill>
                <a:latin typeface="Calibri"/>
                <a:ea typeface="+mn-ea"/>
                <a:cs typeface="+mn-cs"/>
              </a:endParaRPr>
            </a:p>
          </p:txBody>
        </p:sp>
      </p:grpSp>
      <p:graphicFrame>
        <p:nvGraphicFramePr>
          <p:cNvPr id="10" name="Chart 9"/>
          <p:cNvGraphicFramePr/>
          <p:nvPr>
            <p:extLst>
              <p:ext uri="{D42A27DB-BD31-4B8C-83A1-F6EECF244321}">
                <p14:modId xmlns:p14="http://schemas.microsoft.com/office/powerpoint/2010/main" val="2669795036"/>
              </p:ext>
            </p:extLst>
          </p:nvPr>
        </p:nvGraphicFramePr>
        <p:xfrm>
          <a:off x="1371600" y="971550"/>
          <a:ext cx="5989798" cy="346659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2403893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8534" y="274320"/>
            <a:ext cx="6496825" cy="422542"/>
          </a:xfrm>
          <a:solidFill>
            <a:schemeClr val="accent4"/>
          </a:solidFill>
          <a:ln>
            <a:solidFill>
              <a:schemeClr val="accent4"/>
            </a:solidFill>
          </a:ln>
        </p:spPr>
        <p:txBody>
          <a:bodyPr/>
          <a:lstStyle/>
          <a:p>
            <a:r>
              <a:rPr lang="en-US" dirty="0">
                <a:solidFill>
                  <a:schemeClr val="bg1"/>
                </a:solidFill>
              </a:rPr>
              <a:t>Screen Time Stats</a:t>
            </a:r>
            <a:endParaRPr lang="en-US" dirty="0">
              <a:solidFill>
                <a:schemeClr val="bg1"/>
              </a:solidFill>
            </a:endParaRPr>
          </a:p>
        </p:txBody>
      </p:sp>
      <p:graphicFrame>
        <p:nvGraphicFramePr>
          <p:cNvPr id="11" name="Chart 10"/>
          <p:cNvGraphicFramePr/>
          <p:nvPr>
            <p:extLst>
              <p:ext uri="{D42A27DB-BD31-4B8C-83A1-F6EECF244321}">
                <p14:modId xmlns:p14="http://schemas.microsoft.com/office/powerpoint/2010/main" val="1435352690"/>
              </p:ext>
            </p:extLst>
          </p:nvPr>
        </p:nvGraphicFramePr>
        <p:xfrm>
          <a:off x="1514842" y="895350"/>
          <a:ext cx="6105157" cy="3214501"/>
        </p:xfrm>
        <a:graphic>
          <a:graphicData uri="http://schemas.openxmlformats.org/drawingml/2006/chart">
            <c:chart xmlns:c="http://schemas.openxmlformats.org/drawingml/2006/chart" xmlns:r="http://schemas.openxmlformats.org/officeDocument/2006/relationships" r:id="rId3"/>
          </a:graphicData>
        </a:graphic>
      </p:graphicFrame>
      <p:sp>
        <p:nvSpPr>
          <p:cNvPr id="15" name="Rectangle 14"/>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55028"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110055"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8595359"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p:cNvGrpSpPr/>
          <p:nvPr/>
        </p:nvGrpSpPr>
        <p:grpSpPr>
          <a:xfrm>
            <a:off x="1514843" y="210312"/>
            <a:ext cx="727544" cy="548640"/>
            <a:chOff x="950964" y="338501"/>
            <a:chExt cx="727544" cy="548640"/>
          </a:xfrm>
        </p:grpSpPr>
        <p:sp>
          <p:nvSpPr>
            <p:cNvPr id="14" name="Rectangle 13"/>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9" name="Shape 8841"/>
            <p:cNvSpPr/>
            <p:nvPr/>
          </p:nvSpPr>
          <p:spPr>
            <a:xfrm>
              <a:off x="950964" y="376864"/>
              <a:ext cx="727544" cy="471914"/>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a:solidFill>
                    <a:srgbClr val="F4F4F4"/>
                  </a:solidFill>
                  <a:latin typeface="Calibri"/>
                  <a:ea typeface="+mn-ea"/>
                  <a:cs typeface="+mn-cs"/>
                </a:rPr>
                <a:t></a:t>
              </a:r>
              <a:endParaRPr lang="en-US" sz="3200" dirty="0">
                <a:solidFill>
                  <a:srgbClr val="F4F4F4"/>
                </a:solidFill>
                <a:latin typeface="Calibri"/>
                <a:ea typeface="+mn-ea"/>
                <a:cs typeface="+mn-cs"/>
              </a:endParaRPr>
            </a:p>
          </p:txBody>
        </p:sp>
      </p:grpSp>
    </p:spTree>
    <p:extLst>
      <p:ext uri="{BB962C8B-B14F-4D97-AF65-F5344CB8AC3E}">
        <p14:creationId xmlns:p14="http://schemas.microsoft.com/office/powerpoint/2010/main" val="149784346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C</a:t>
            </a:r>
            <a:r>
              <a:rPr lang="en-US" sz="4000" dirty="0" smtClean="0">
                <a:solidFill>
                  <a:schemeClr val="bg1"/>
                </a:solidFill>
              </a:rPr>
              <a:t>oncerns</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265771"/>
            <a:ext cx="1656672" cy="157330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smtClean="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2713525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1044" y="273360"/>
            <a:ext cx="6514315" cy="422542"/>
          </a:xfrm>
          <a:solidFill>
            <a:schemeClr val="accent4"/>
          </a:solidFill>
          <a:ln>
            <a:solidFill>
              <a:schemeClr val="accent4"/>
            </a:solidFill>
          </a:ln>
        </p:spPr>
        <p:txBody>
          <a:bodyPr/>
          <a:lstStyle/>
          <a:p>
            <a:r>
              <a:rPr lang="en-US" dirty="0" smtClean="0">
                <a:solidFill>
                  <a:schemeClr val="bg1"/>
                </a:solidFill>
              </a:rPr>
              <a:t>Concerns</a:t>
            </a:r>
            <a:endParaRPr lang="en-US" dirty="0">
              <a:solidFill>
                <a:schemeClr val="bg1"/>
              </a:solidFill>
            </a:endParaRPr>
          </a:p>
        </p:txBody>
      </p:sp>
      <p:grpSp>
        <p:nvGrpSpPr>
          <p:cNvPr id="48" name="Group 47"/>
          <p:cNvGrpSpPr/>
          <p:nvPr/>
        </p:nvGrpSpPr>
        <p:grpSpPr>
          <a:xfrm>
            <a:off x="353779" y="1243697"/>
            <a:ext cx="8105250" cy="2501041"/>
            <a:chOff x="366479" y="1076919"/>
            <a:chExt cx="8105250" cy="2501041"/>
          </a:xfrm>
        </p:grpSpPr>
        <p:grpSp>
          <p:nvGrpSpPr>
            <p:cNvPr id="10" name="Group 9"/>
            <p:cNvGrpSpPr/>
            <p:nvPr/>
          </p:nvGrpSpPr>
          <p:grpSpPr>
            <a:xfrm>
              <a:off x="366479" y="1076919"/>
              <a:ext cx="1057269" cy="1180423"/>
              <a:chOff x="471488" y="914008"/>
              <a:chExt cx="1851025" cy="2066639"/>
            </a:xfrm>
          </p:grpSpPr>
          <p:sp>
            <p:nvSpPr>
              <p:cNvPr id="12"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1"/>
                </a:solidFill>
                <a:prstDash val="solid"/>
                <a:miter lim="400000"/>
              </a:ln>
            </p:spPr>
            <p:txBody>
              <a:bodyPr lIns="0" tIns="0" rIns="0" bIns="0" anchor="ctr"/>
              <a:lstStyle/>
              <a:p>
                <a:pPr lvl="0">
                  <a:defRPr sz="2400"/>
                </a:pPr>
                <a:endParaRPr/>
              </a:p>
            </p:txBody>
          </p:sp>
          <p:sp>
            <p:nvSpPr>
              <p:cNvPr id="13"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14"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Obesity</a:t>
                </a:r>
                <a:endParaRPr lang="en-US" sz="1200" b="0" dirty="0"/>
              </a:p>
            </p:txBody>
          </p:sp>
        </p:grpSp>
        <p:grpSp>
          <p:nvGrpSpPr>
            <p:cNvPr id="15" name="Group 14"/>
            <p:cNvGrpSpPr/>
            <p:nvPr/>
          </p:nvGrpSpPr>
          <p:grpSpPr>
            <a:xfrm>
              <a:off x="1254863" y="2397537"/>
              <a:ext cx="1057269" cy="1180423"/>
              <a:chOff x="471488" y="914008"/>
              <a:chExt cx="1851025" cy="2066639"/>
            </a:xfrm>
          </p:grpSpPr>
          <p:sp>
            <p:nvSpPr>
              <p:cNvPr id="16"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17"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18"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Bullying</a:t>
                </a:r>
                <a:endParaRPr lang="en-US" sz="1200" b="0" dirty="0"/>
              </a:p>
            </p:txBody>
          </p:sp>
        </p:grpSp>
        <p:grpSp>
          <p:nvGrpSpPr>
            <p:cNvPr id="19" name="Group 18"/>
            <p:cNvGrpSpPr/>
            <p:nvPr/>
          </p:nvGrpSpPr>
          <p:grpSpPr>
            <a:xfrm>
              <a:off x="3014396" y="2397537"/>
              <a:ext cx="1057269" cy="1180423"/>
              <a:chOff x="471488" y="914008"/>
              <a:chExt cx="1851025" cy="2066639"/>
            </a:xfrm>
          </p:grpSpPr>
          <p:sp>
            <p:nvSpPr>
              <p:cNvPr id="20"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21"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22"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Addiction</a:t>
                </a:r>
                <a:endParaRPr lang="en-US" sz="1200" b="0" dirty="0"/>
              </a:p>
            </p:txBody>
          </p:sp>
        </p:grpSp>
        <p:grpSp>
          <p:nvGrpSpPr>
            <p:cNvPr id="23" name="Group 22"/>
            <p:cNvGrpSpPr/>
            <p:nvPr/>
          </p:nvGrpSpPr>
          <p:grpSpPr>
            <a:xfrm>
              <a:off x="4773929" y="2397537"/>
              <a:ext cx="1057269" cy="1180423"/>
              <a:chOff x="471488" y="914008"/>
              <a:chExt cx="1851025" cy="2066639"/>
            </a:xfrm>
          </p:grpSpPr>
          <p:sp>
            <p:nvSpPr>
              <p:cNvPr id="24"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25"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26" name="Title 1"/>
              <p:cNvSpPr txBox="1">
                <a:spLocks/>
              </p:cNvSpPr>
              <p:nvPr/>
            </p:nvSpPr>
            <p:spPr>
              <a:xfrm>
                <a:off x="673353" y="1552427"/>
                <a:ext cx="1440822" cy="783921"/>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Adult Content</a:t>
                </a:r>
                <a:endParaRPr lang="en-US" sz="1200" b="0" dirty="0"/>
              </a:p>
            </p:txBody>
          </p:sp>
        </p:grpSp>
        <p:grpSp>
          <p:nvGrpSpPr>
            <p:cNvPr id="27" name="Group 26"/>
            <p:cNvGrpSpPr/>
            <p:nvPr/>
          </p:nvGrpSpPr>
          <p:grpSpPr>
            <a:xfrm>
              <a:off x="2128474" y="1076919"/>
              <a:ext cx="1057269" cy="1180423"/>
              <a:chOff x="471488" y="914008"/>
              <a:chExt cx="1851025" cy="2066639"/>
            </a:xfrm>
          </p:grpSpPr>
          <p:sp>
            <p:nvSpPr>
              <p:cNvPr id="28"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2"/>
                </a:solidFill>
                <a:prstDash val="solid"/>
                <a:miter lim="400000"/>
              </a:ln>
            </p:spPr>
            <p:txBody>
              <a:bodyPr lIns="0" tIns="0" rIns="0" bIns="0" anchor="ctr"/>
              <a:lstStyle/>
              <a:p>
                <a:pPr lvl="0">
                  <a:defRPr sz="2400"/>
                </a:pPr>
                <a:endParaRPr/>
              </a:p>
            </p:txBody>
          </p:sp>
          <p:sp>
            <p:nvSpPr>
              <p:cNvPr id="29"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30"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Behavior</a:t>
                </a:r>
                <a:endParaRPr lang="en-US" sz="1200" b="0" dirty="0"/>
              </a:p>
            </p:txBody>
          </p:sp>
        </p:grpSp>
        <p:grpSp>
          <p:nvGrpSpPr>
            <p:cNvPr id="31" name="Group 30"/>
            <p:cNvGrpSpPr/>
            <p:nvPr/>
          </p:nvGrpSpPr>
          <p:grpSpPr>
            <a:xfrm>
              <a:off x="3890469" y="1076919"/>
              <a:ext cx="1057269" cy="1180423"/>
              <a:chOff x="471488" y="914008"/>
              <a:chExt cx="1851025" cy="2066639"/>
            </a:xfrm>
          </p:grpSpPr>
          <p:sp>
            <p:nvSpPr>
              <p:cNvPr id="32"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3"/>
                </a:solidFill>
                <a:prstDash val="solid"/>
                <a:miter lim="400000"/>
              </a:ln>
            </p:spPr>
            <p:txBody>
              <a:bodyPr lIns="0" tIns="0" rIns="0" bIns="0" anchor="ctr"/>
              <a:lstStyle/>
              <a:p>
                <a:pPr lvl="0">
                  <a:defRPr sz="2400"/>
                </a:pPr>
                <a:endParaRPr/>
              </a:p>
            </p:txBody>
          </p:sp>
          <p:sp>
            <p:nvSpPr>
              <p:cNvPr id="33"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34"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Violence</a:t>
                </a:r>
                <a:endParaRPr lang="en-US" sz="1200" b="0" dirty="0"/>
              </a:p>
            </p:txBody>
          </p:sp>
        </p:grpSp>
        <p:grpSp>
          <p:nvGrpSpPr>
            <p:cNvPr id="35" name="Group 34"/>
            <p:cNvGrpSpPr/>
            <p:nvPr/>
          </p:nvGrpSpPr>
          <p:grpSpPr>
            <a:xfrm>
              <a:off x="5652464" y="1076919"/>
              <a:ext cx="1057269" cy="1180423"/>
              <a:chOff x="471488" y="914008"/>
              <a:chExt cx="1851025" cy="2066639"/>
            </a:xfrm>
          </p:grpSpPr>
          <p:sp>
            <p:nvSpPr>
              <p:cNvPr id="36"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4"/>
                </a:solidFill>
                <a:prstDash val="solid"/>
                <a:miter lim="400000"/>
              </a:ln>
            </p:spPr>
            <p:txBody>
              <a:bodyPr lIns="0" tIns="0" rIns="0" bIns="0" anchor="ctr"/>
              <a:lstStyle/>
              <a:p>
                <a:pPr lvl="0">
                  <a:defRPr sz="2400"/>
                </a:pPr>
                <a:endParaRPr/>
              </a:p>
            </p:txBody>
          </p:sp>
          <p:sp>
            <p:nvSpPr>
              <p:cNvPr id="37"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38"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Sleep</a:t>
                </a:r>
                <a:endParaRPr lang="en-US" sz="1200" b="0" dirty="0"/>
              </a:p>
            </p:txBody>
          </p:sp>
        </p:grpSp>
        <p:grpSp>
          <p:nvGrpSpPr>
            <p:cNvPr id="39" name="Group 38"/>
            <p:cNvGrpSpPr/>
            <p:nvPr/>
          </p:nvGrpSpPr>
          <p:grpSpPr>
            <a:xfrm>
              <a:off x="7414460" y="1076919"/>
              <a:ext cx="1057269" cy="1180423"/>
              <a:chOff x="471488" y="914008"/>
              <a:chExt cx="1851025" cy="2066639"/>
            </a:xfrm>
          </p:grpSpPr>
          <p:sp>
            <p:nvSpPr>
              <p:cNvPr id="40"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5"/>
                </a:solidFill>
                <a:prstDash val="solid"/>
                <a:miter lim="400000"/>
              </a:ln>
            </p:spPr>
            <p:txBody>
              <a:bodyPr lIns="0" tIns="0" rIns="0" bIns="0" anchor="ctr"/>
              <a:lstStyle/>
              <a:p>
                <a:pPr lvl="0">
                  <a:defRPr sz="2400"/>
                </a:pPr>
                <a:endParaRPr/>
              </a:p>
            </p:txBody>
          </p:sp>
          <p:sp>
            <p:nvSpPr>
              <p:cNvPr id="41"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42" name="Title 1"/>
              <p:cNvSpPr txBox="1">
                <a:spLocks/>
              </p:cNvSpPr>
              <p:nvPr/>
            </p:nvSpPr>
            <p:spPr>
              <a:xfrm>
                <a:off x="673352" y="1552427"/>
                <a:ext cx="1440822" cy="783921"/>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School</a:t>
                </a:r>
                <a:endParaRPr lang="en-US" sz="1200" b="0" dirty="0"/>
              </a:p>
            </p:txBody>
          </p:sp>
        </p:grpSp>
        <p:grpSp>
          <p:nvGrpSpPr>
            <p:cNvPr id="43" name="Group 42"/>
            <p:cNvGrpSpPr/>
            <p:nvPr/>
          </p:nvGrpSpPr>
          <p:grpSpPr>
            <a:xfrm>
              <a:off x="6533462" y="2397537"/>
              <a:ext cx="1057269" cy="1180423"/>
              <a:chOff x="471488" y="914008"/>
              <a:chExt cx="1851025" cy="2066639"/>
            </a:xfrm>
          </p:grpSpPr>
          <p:sp>
            <p:nvSpPr>
              <p:cNvPr id="44"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45"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46" name="Title 1"/>
              <p:cNvSpPr txBox="1">
                <a:spLocks/>
              </p:cNvSpPr>
              <p:nvPr/>
            </p:nvSpPr>
            <p:spPr>
              <a:xfrm>
                <a:off x="673353" y="1552427"/>
                <a:ext cx="1440822" cy="783921"/>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Play Time</a:t>
                </a:r>
                <a:endParaRPr lang="en-US" sz="1200" b="0" dirty="0"/>
              </a:p>
            </p:txBody>
          </p:sp>
        </p:grpSp>
      </p:grpSp>
      <p:sp>
        <p:nvSpPr>
          <p:cNvPr id="47" name="Rectangle 46"/>
          <p:cNvSpPr/>
          <p:nvPr/>
        </p:nvSpPr>
        <p:spPr>
          <a:xfrm>
            <a:off x="1" y="27431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55028" y="27431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1110055" y="274319"/>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8595359" y="274319"/>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2" name="Group 51"/>
          <p:cNvGrpSpPr/>
          <p:nvPr/>
        </p:nvGrpSpPr>
        <p:grpSpPr>
          <a:xfrm>
            <a:off x="1506960" y="137875"/>
            <a:ext cx="727544" cy="693513"/>
            <a:chOff x="950964" y="266065"/>
            <a:chExt cx="727544" cy="693513"/>
          </a:xfrm>
        </p:grpSpPr>
        <p:sp>
          <p:nvSpPr>
            <p:cNvPr id="53" name="Rectangle 52"/>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4" name="Shape 8841"/>
            <p:cNvSpPr/>
            <p:nvPr/>
          </p:nvSpPr>
          <p:spPr>
            <a:xfrm>
              <a:off x="950964" y="266065"/>
              <a:ext cx="727544" cy="69351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smtClean="0">
                  <a:solidFill>
                    <a:schemeClr val="bg1"/>
                  </a:solidFill>
                </a:rPr>
                <a:t></a:t>
              </a:r>
              <a:endParaRPr lang="en-US" sz="3200" dirty="0">
                <a:solidFill>
                  <a:schemeClr val="bg1"/>
                </a:solidFill>
              </a:endParaRPr>
            </a:p>
          </p:txBody>
        </p:sp>
      </p:grpSp>
    </p:spTree>
    <p:extLst>
      <p:ext uri="{BB962C8B-B14F-4D97-AF65-F5344CB8AC3E}">
        <p14:creationId xmlns:p14="http://schemas.microsoft.com/office/powerpoint/2010/main" val="177994144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How to Manage Technology</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362043"/>
            <a:ext cx="1656672" cy="157330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73070568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0095" y="273360"/>
            <a:ext cx="6515264" cy="422542"/>
          </a:xfrm>
          <a:solidFill>
            <a:schemeClr val="accent4"/>
          </a:solidFill>
          <a:ln>
            <a:solidFill>
              <a:schemeClr val="accent4"/>
            </a:solidFill>
          </a:ln>
        </p:spPr>
        <p:txBody>
          <a:bodyPr>
            <a:normAutofit/>
          </a:bodyPr>
          <a:lstStyle/>
          <a:p>
            <a:r>
              <a:rPr lang="en-US" dirty="0" smtClean="0">
                <a:solidFill>
                  <a:schemeClr val="bg1"/>
                </a:solidFill>
              </a:rPr>
              <a:t>How to Manage Technology</a:t>
            </a:r>
            <a:endParaRPr lang="en-US" dirty="0">
              <a:solidFill>
                <a:schemeClr val="bg1"/>
              </a:solidFill>
            </a:endParaRPr>
          </a:p>
        </p:txBody>
      </p:sp>
      <p:grpSp>
        <p:nvGrpSpPr>
          <p:cNvPr id="68" name="Group 67"/>
          <p:cNvGrpSpPr/>
          <p:nvPr/>
        </p:nvGrpSpPr>
        <p:grpSpPr>
          <a:xfrm>
            <a:off x="110290" y="1135396"/>
            <a:ext cx="2917818" cy="1081098"/>
            <a:chOff x="110290" y="1135396"/>
            <a:chExt cx="2917818" cy="1081098"/>
          </a:xfrm>
        </p:grpSpPr>
        <p:sp>
          <p:nvSpPr>
            <p:cNvPr id="16" name="Title 1"/>
            <p:cNvSpPr txBox="1">
              <a:spLocks/>
            </p:cNvSpPr>
            <p:nvPr/>
          </p:nvSpPr>
          <p:spPr>
            <a:xfrm>
              <a:off x="110290" y="1849763"/>
              <a:ext cx="2917818" cy="366731"/>
            </a:xfrm>
            <a:prstGeom prst="rect">
              <a:avLst/>
            </a:prstGeom>
          </p:spPr>
          <p:txBody>
            <a:bodyPr vert="horz" lIns="91440" tIns="45720" rIns="91440" bIns="45720" rtlCol="0" anchor="ctr">
              <a:noAutofit/>
            </a:bodyPr>
            <a:lstStyle>
              <a:defPPr>
                <a:defRPr lang="en-US"/>
              </a:defPPr>
              <a:lvl1pPr algn="ctr" defTabSz="457200">
                <a:spcBef>
                  <a:spcPct val="0"/>
                </a:spcBef>
                <a:buNone/>
                <a:defRPr b="0">
                  <a:latin typeface="Roboto Light"/>
                  <a:ea typeface="+mj-ea"/>
                  <a:cs typeface="Roboto Light"/>
                </a:defRPr>
              </a:lvl1pPr>
            </a:lstStyle>
            <a:p>
              <a:r>
                <a:rPr lang="en-US" dirty="0"/>
                <a:t>Keep it Out of the Bedroom</a:t>
              </a:r>
            </a:p>
          </p:txBody>
        </p:sp>
        <p:grpSp>
          <p:nvGrpSpPr>
            <p:cNvPr id="4" name="Group 3"/>
            <p:cNvGrpSpPr/>
            <p:nvPr/>
          </p:nvGrpSpPr>
          <p:grpSpPr>
            <a:xfrm>
              <a:off x="1317739" y="1135396"/>
              <a:ext cx="502920" cy="545790"/>
              <a:chOff x="440024" y="995480"/>
              <a:chExt cx="502920" cy="545790"/>
            </a:xfrm>
          </p:grpSpPr>
          <p:sp>
            <p:nvSpPr>
              <p:cNvPr id="17" name="Oval 16"/>
              <p:cNvSpPr/>
              <p:nvPr/>
            </p:nvSpPr>
            <p:spPr>
              <a:xfrm>
                <a:off x="440024" y="1016915"/>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Shape 8841"/>
              <p:cNvSpPr/>
              <p:nvPr/>
            </p:nvSpPr>
            <p:spPr>
              <a:xfrm>
                <a:off x="449168" y="995480"/>
                <a:ext cx="484632" cy="54579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rgbClr val="FC395B"/>
                    </a:solidFill>
                  </a:rPr>
                  <a:t></a:t>
                </a:r>
                <a:endParaRPr lang="en-US" sz="1400" dirty="0">
                  <a:solidFill>
                    <a:srgbClr val="FC395B"/>
                  </a:solidFill>
                </a:endParaRPr>
              </a:p>
            </p:txBody>
          </p:sp>
        </p:grpSp>
      </p:grpSp>
      <p:cxnSp>
        <p:nvCxnSpPr>
          <p:cNvPr id="10" name="Straight Connector 9"/>
          <p:cNvCxnSpPr/>
          <p:nvPr/>
        </p:nvCxnSpPr>
        <p:spPr>
          <a:xfrm>
            <a:off x="182590" y="2555394"/>
            <a:ext cx="277321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3275411" y="255385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6119465" y="255593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1" y="27431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555028" y="27431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1110055" y="274319"/>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8595359" y="274319"/>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9" name="Group 48"/>
          <p:cNvGrpSpPr/>
          <p:nvPr/>
        </p:nvGrpSpPr>
        <p:grpSpPr>
          <a:xfrm>
            <a:off x="1506012" y="176188"/>
            <a:ext cx="727544" cy="616121"/>
            <a:chOff x="950964" y="304378"/>
            <a:chExt cx="727544" cy="616121"/>
          </a:xfrm>
        </p:grpSpPr>
        <p:sp>
          <p:nvSpPr>
            <p:cNvPr id="50" name="Rectangle 49"/>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1" name="Shape 8841"/>
            <p:cNvSpPr/>
            <p:nvPr/>
          </p:nvSpPr>
          <p:spPr>
            <a:xfrm>
              <a:off x="950964" y="304378"/>
              <a:ext cx="727544" cy="616121"/>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bg1"/>
                  </a:solidFill>
                </a:rPr>
                <a:t></a:t>
              </a:r>
            </a:p>
          </p:txBody>
        </p:sp>
      </p:grpSp>
      <p:grpSp>
        <p:nvGrpSpPr>
          <p:cNvPr id="70" name="Group 69"/>
          <p:cNvGrpSpPr/>
          <p:nvPr/>
        </p:nvGrpSpPr>
        <p:grpSpPr>
          <a:xfrm>
            <a:off x="6294127" y="1156831"/>
            <a:ext cx="2395799" cy="1031600"/>
            <a:chOff x="6294127" y="1156831"/>
            <a:chExt cx="2395799" cy="1031600"/>
          </a:xfrm>
        </p:grpSpPr>
        <p:sp>
          <p:nvSpPr>
            <p:cNvPr id="39" name="Title 1"/>
            <p:cNvSpPr txBox="1">
              <a:spLocks/>
            </p:cNvSpPr>
            <p:nvPr/>
          </p:nvSpPr>
          <p:spPr>
            <a:xfrm>
              <a:off x="6294127" y="1849763"/>
              <a:ext cx="2395799" cy="338668"/>
            </a:xfrm>
            <a:prstGeom prst="rect">
              <a:avLst/>
            </a:prstGeom>
          </p:spPr>
          <p:txBody>
            <a:bodyPr vert="horz" lIns="91440" tIns="45720" rIns="91440" bIns="45720" rtlCol="0" anchor="ctr">
              <a:noAutofit/>
            </a:bodyPr>
            <a:lstStyle>
              <a:defPPr>
                <a:defRPr lang="en-US"/>
              </a:defPPr>
              <a:lvl1pPr algn="ctr" defTabSz="457200">
                <a:spcBef>
                  <a:spcPct val="0"/>
                </a:spcBef>
                <a:buNone/>
                <a:defRPr b="0">
                  <a:latin typeface="Roboto Light"/>
                  <a:ea typeface="+mj-ea"/>
                  <a:cs typeface="Roboto Light"/>
                </a:defRPr>
              </a:lvl1pPr>
            </a:lstStyle>
            <a:p>
              <a:r>
                <a:rPr lang="en-US" dirty="0"/>
                <a:t>Set School Day Rules</a:t>
              </a:r>
            </a:p>
          </p:txBody>
        </p:sp>
        <p:grpSp>
          <p:nvGrpSpPr>
            <p:cNvPr id="6" name="Group 5"/>
            <p:cNvGrpSpPr/>
            <p:nvPr/>
          </p:nvGrpSpPr>
          <p:grpSpPr>
            <a:xfrm>
              <a:off x="7240567" y="1156831"/>
              <a:ext cx="502920" cy="502920"/>
              <a:chOff x="884745" y="1609410"/>
              <a:chExt cx="502920" cy="502920"/>
            </a:xfrm>
          </p:grpSpPr>
          <p:sp>
            <p:nvSpPr>
              <p:cNvPr id="53" name="Oval 52"/>
              <p:cNvSpPr/>
              <p:nvPr/>
            </p:nvSpPr>
            <p:spPr>
              <a:xfrm>
                <a:off x="884745" y="1609410"/>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 name="Shape 8841"/>
              <p:cNvSpPr/>
              <p:nvPr/>
            </p:nvSpPr>
            <p:spPr>
              <a:xfrm>
                <a:off x="893889" y="1624908"/>
                <a:ext cx="484632" cy="47192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a:solidFill>
                      <a:srgbClr val="18B96E"/>
                    </a:solidFill>
                    <a:latin typeface="Calibri"/>
                    <a:ea typeface="+mn-ea"/>
                    <a:cs typeface="+mn-cs"/>
                  </a:rPr>
                  <a:t></a:t>
                </a:r>
              </a:p>
            </p:txBody>
          </p:sp>
        </p:grpSp>
      </p:grpSp>
      <p:grpSp>
        <p:nvGrpSpPr>
          <p:cNvPr id="71" name="Group 70"/>
          <p:cNvGrpSpPr/>
          <p:nvPr/>
        </p:nvGrpSpPr>
        <p:grpSpPr>
          <a:xfrm>
            <a:off x="296660" y="2832409"/>
            <a:ext cx="2545079" cy="1032892"/>
            <a:chOff x="233472" y="2687535"/>
            <a:chExt cx="2545079" cy="1032892"/>
          </a:xfrm>
        </p:grpSpPr>
        <p:sp>
          <p:nvSpPr>
            <p:cNvPr id="12" name="Title 1"/>
            <p:cNvSpPr txBox="1">
              <a:spLocks/>
            </p:cNvSpPr>
            <p:nvPr/>
          </p:nvSpPr>
          <p:spPr>
            <a:xfrm>
              <a:off x="233472" y="3381759"/>
              <a:ext cx="2545079" cy="338668"/>
            </a:xfrm>
            <a:prstGeom prst="rect">
              <a:avLst/>
            </a:prstGeom>
          </p:spPr>
          <p:txBody>
            <a:bodyPr vert="horz" lIns="91440" tIns="45720" rIns="91440" bIns="45720" rtlCol="0" anchor="ctr">
              <a:noAutofit/>
            </a:bodyPr>
            <a:lstStyle>
              <a:defPPr>
                <a:defRPr lang="en-US"/>
              </a:defPPr>
              <a:lvl1pPr algn="ctr" defTabSz="457200">
                <a:spcBef>
                  <a:spcPct val="0"/>
                </a:spcBef>
                <a:buNone/>
                <a:defRPr b="0">
                  <a:latin typeface="Roboto Light"/>
                  <a:ea typeface="+mj-ea"/>
                  <a:cs typeface="Roboto Light"/>
                </a:defRPr>
              </a:lvl1pPr>
            </a:lstStyle>
            <a:p>
              <a:r>
                <a:rPr lang="en-US" dirty="0"/>
                <a:t>Suggest other activities</a:t>
              </a:r>
            </a:p>
          </p:txBody>
        </p:sp>
        <p:grpSp>
          <p:nvGrpSpPr>
            <p:cNvPr id="31" name="Group 30"/>
            <p:cNvGrpSpPr/>
            <p:nvPr/>
          </p:nvGrpSpPr>
          <p:grpSpPr>
            <a:xfrm>
              <a:off x="1254551" y="2687535"/>
              <a:ext cx="502920" cy="502920"/>
              <a:chOff x="1681909" y="1609410"/>
              <a:chExt cx="502920" cy="502920"/>
            </a:xfrm>
          </p:grpSpPr>
          <p:sp>
            <p:nvSpPr>
              <p:cNvPr id="55" name="Oval 54"/>
              <p:cNvSpPr/>
              <p:nvPr/>
            </p:nvSpPr>
            <p:spPr>
              <a:xfrm>
                <a:off x="1681909" y="1609410"/>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Shape 8841"/>
              <p:cNvSpPr/>
              <p:nvPr/>
            </p:nvSpPr>
            <p:spPr>
              <a:xfrm>
                <a:off x="1691053" y="1624908"/>
                <a:ext cx="484632" cy="47192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a:solidFill>
                      <a:srgbClr val="FB7545"/>
                    </a:solidFill>
                    <a:latin typeface="Calibri"/>
                    <a:ea typeface="+mn-ea"/>
                    <a:cs typeface="+mn-cs"/>
                  </a:rPr>
                  <a:t></a:t>
                </a:r>
              </a:p>
            </p:txBody>
          </p:sp>
        </p:grpSp>
      </p:grpSp>
      <p:grpSp>
        <p:nvGrpSpPr>
          <p:cNvPr id="72" name="Group 71"/>
          <p:cNvGrpSpPr/>
          <p:nvPr/>
        </p:nvGrpSpPr>
        <p:grpSpPr>
          <a:xfrm>
            <a:off x="3487090" y="2832409"/>
            <a:ext cx="2348054" cy="1032892"/>
            <a:chOff x="3275411" y="2687535"/>
            <a:chExt cx="2348054" cy="1032892"/>
          </a:xfrm>
        </p:grpSpPr>
        <p:sp>
          <p:nvSpPr>
            <p:cNvPr id="24" name="Title 1"/>
            <p:cNvSpPr txBox="1">
              <a:spLocks/>
            </p:cNvSpPr>
            <p:nvPr/>
          </p:nvSpPr>
          <p:spPr>
            <a:xfrm>
              <a:off x="3275411" y="3381759"/>
              <a:ext cx="2348054" cy="338668"/>
            </a:xfrm>
            <a:prstGeom prst="rect">
              <a:avLst/>
            </a:prstGeom>
          </p:spPr>
          <p:txBody>
            <a:bodyPr vert="horz" lIns="91440" tIns="45720" rIns="91440" bIns="45720" rtlCol="0" anchor="ctr">
              <a:noAutofit/>
            </a:bodyPr>
            <a:lstStyle>
              <a:defPPr>
                <a:defRPr lang="en-US"/>
              </a:defPPr>
              <a:lvl1pPr algn="ctr" defTabSz="457200">
                <a:spcBef>
                  <a:spcPct val="0"/>
                </a:spcBef>
                <a:buNone/>
                <a:defRPr b="0">
                  <a:latin typeface="Roboto Light"/>
                  <a:ea typeface="+mj-ea"/>
                  <a:cs typeface="Roboto Light"/>
                </a:defRPr>
              </a:lvl1pPr>
            </a:lstStyle>
            <a:p>
              <a:r>
                <a:rPr lang="en-US" dirty="0"/>
                <a:t>Set a Good Example</a:t>
              </a:r>
            </a:p>
          </p:txBody>
        </p:sp>
        <p:grpSp>
          <p:nvGrpSpPr>
            <p:cNvPr id="63" name="Group 62"/>
            <p:cNvGrpSpPr/>
            <p:nvPr/>
          </p:nvGrpSpPr>
          <p:grpSpPr>
            <a:xfrm>
              <a:off x="4197978" y="2687535"/>
              <a:ext cx="502920" cy="502920"/>
              <a:chOff x="2441142" y="1609410"/>
              <a:chExt cx="502920" cy="502920"/>
            </a:xfrm>
          </p:grpSpPr>
          <p:sp>
            <p:nvSpPr>
              <p:cNvPr id="57" name="Oval 56"/>
              <p:cNvSpPr/>
              <p:nvPr/>
            </p:nvSpPr>
            <p:spPr>
              <a:xfrm>
                <a:off x="2441142" y="1609410"/>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Shape 8841"/>
              <p:cNvSpPr/>
              <p:nvPr/>
            </p:nvSpPr>
            <p:spPr>
              <a:xfrm>
                <a:off x="2450286" y="1624908"/>
                <a:ext cx="484632" cy="47192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a:solidFill>
                      <a:srgbClr val="90D049"/>
                    </a:solidFill>
                    <a:latin typeface="Calibri"/>
                    <a:ea typeface="+mn-ea"/>
                    <a:cs typeface="+mn-cs"/>
                  </a:rPr>
                  <a:t></a:t>
                </a:r>
              </a:p>
            </p:txBody>
          </p:sp>
        </p:grpSp>
      </p:grpSp>
      <p:grpSp>
        <p:nvGrpSpPr>
          <p:cNvPr id="69" name="Group 68"/>
          <p:cNvGrpSpPr/>
          <p:nvPr/>
        </p:nvGrpSpPr>
        <p:grpSpPr>
          <a:xfrm>
            <a:off x="3374691" y="1156831"/>
            <a:ext cx="2572852" cy="1031600"/>
            <a:chOff x="3374692" y="1156831"/>
            <a:chExt cx="2572852" cy="1031600"/>
          </a:xfrm>
        </p:grpSpPr>
        <p:sp>
          <p:nvSpPr>
            <p:cNvPr id="28" name="Title 1"/>
            <p:cNvSpPr txBox="1">
              <a:spLocks/>
            </p:cNvSpPr>
            <p:nvPr/>
          </p:nvSpPr>
          <p:spPr>
            <a:xfrm>
              <a:off x="3374692" y="1849763"/>
              <a:ext cx="2572852" cy="338668"/>
            </a:xfrm>
            <a:prstGeom prst="rect">
              <a:avLst/>
            </a:prstGeom>
          </p:spPr>
          <p:txBody>
            <a:bodyPr vert="horz" lIns="91440" tIns="45720" rIns="91440" bIns="45720" rtlCol="0" anchor="ctr">
              <a:noAutofit/>
            </a:bodyPr>
            <a:lstStyle>
              <a:defPPr>
                <a:defRPr lang="en-US"/>
              </a:defPPr>
              <a:lvl1pPr defTabSz="457200">
                <a:spcBef>
                  <a:spcPct val="0"/>
                </a:spcBef>
                <a:buNone/>
                <a:defRPr b="0">
                  <a:latin typeface="Roboto Light"/>
                  <a:ea typeface="+mj-ea"/>
                  <a:cs typeface="Roboto Light"/>
                </a:defRPr>
              </a:lvl1pPr>
            </a:lstStyle>
            <a:p>
              <a:pPr algn="ctr"/>
              <a:r>
                <a:rPr lang="en-US" dirty="0"/>
                <a:t>Don’t Eat in Front of TV</a:t>
              </a:r>
            </a:p>
          </p:txBody>
        </p:sp>
        <p:grpSp>
          <p:nvGrpSpPr>
            <p:cNvPr id="5" name="Group 4"/>
            <p:cNvGrpSpPr/>
            <p:nvPr/>
          </p:nvGrpSpPr>
          <p:grpSpPr>
            <a:xfrm>
              <a:off x="4409658" y="1156831"/>
              <a:ext cx="502920" cy="502920"/>
              <a:chOff x="3399237" y="1644852"/>
              <a:chExt cx="502920" cy="502920"/>
            </a:xfrm>
          </p:grpSpPr>
          <p:sp>
            <p:nvSpPr>
              <p:cNvPr id="59" name="Oval 58"/>
              <p:cNvSpPr/>
              <p:nvPr/>
            </p:nvSpPr>
            <p:spPr>
              <a:xfrm>
                <a:off x="3399237" y="1644852"/>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Shape 8841"/>
              <p:cNvSpPr/>
              <p:nvPr/>
            </p:nvSpPr>
            <p:spPr>
              <a:xfrm>
                <a:off x="3408381" y="1660350"/>
                <a:ext cx="484632" cy="47192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a:solidFill>
                      <a:srgbClr val="E9C944"/>
                    </a:solidFill>
                    <a:latin typeface="Calibri"/>
                    <a:ea typeface="+mn-ea"/>
                    <a:cs typeface="+mn-cs"/>
                  </a:rPr>
                  <a:t></a:t>
                </a:r>
              </a:p>
            </p:txBody>
          </p:sp>
        </p:grpSp>
      </p:grpSp>
      <p:grpSp>
        <p:nvGrpSpPr>
          <p:cNvPr id="73" name="Group 72"/>
          <p:cNvGrpSpPr/>
          <p:nvPr/>
        </p:nvGrpSpPr>
        <p:grpSpPr>
          <a:xfrm>
            <a:off x="6294127" y="2832409"/>
            <a:ext cx="2395799" cy="1032892"/>
            <a:chOff x="6294126" y="2687535"/>
            <a:chExt cx="2395799" cy="1032892"/>
          </a:xfrm>
        </p:grpSpPr>
        <p:sp>
          <p:nvSpPr>
            <p:cNvPr id="35" name="Title 1"/>
            <p:cNvSpPr txBox="1">
              <a:spLocks/>
            </p:cNvSpPr>
            <p:nvPr/>
          </p:nvSpPr>
          <p:spPr>
            <a:xfrm>
              <a:off x="6294126" y="3381759"/>
              <a:ext cx="2395799" cy="338668"/>
            </a:xfrm>
            <a:prstGeom prst="rect">
              <a:avLst/>
            </a:prstGeom>
          </p:spPr>
          <p:txBody>
            <a:bodyPr vert="horz" lIns="91440" tIns="45720" rIns="91440" bIns="45720" rtlCol="0" anchor="ctr">
              <a:noAutofit/>
            </a:bodyPr>
            <a:lstStyle>
              <a:defPPr>
                <a:defRPr lang="en-US"/>
              </a:defPPr>
              <a:lvl1pPr algn="ctr" defTabSz="457200">
                <a:spcBef>
                  <a:spcPct val="0"/>
                </a:spcBef>
                <a:buNone/>
                <a:defRPr b="0">
                  <a:latin typeface="Roboto Light"/>
                  <a:ea typeface="+mj-ea"/>
                  <a:cs typeface="Roboto Light"/>
                </a:defRPr>
              </a:lvl1pPr>
            </a:lstStyle>
            <a:p>
              <a:r>
                <a:rPr lang="en-US" dirty="0"/>
                <a:t>Unplug it</a:t>
              </a:r>
            </a:p>
          </p:txBody>
        </p:sp>
        <p:grpSp>
          <p:nvGrpSpPr>
            <p:cNvPr id="64" name="Group 63"/>
            <p:cNvGrpSpPr/>
            <p:nvPr/>
          </p:nvGrpSpPr>
          <p:grpSpPr>
            <a:xfrm>
              <a:off x="7240565" y="2687535"/>
              <a:ext cx="502920" cy="502920"/>
              <a:chOff x="3399237" y="1593882"/>
              <a:chExt cx="502920" cy="502920"/>
            </a:xfrm>
          </p:grpSpPr>
          <p:sp>
            <p:nvSpPr>
              <p:cNvPr id="61" name="Oval 60"/>
              <p:cNvSpPr/>
              <p:nvPr/>
            </p:nvSpPr>
            <p:spPr>
              <a:xfrm>
                <a:off x="3399237" y="1593882"/>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2" name="Shape 8841"/>
              <p:cNvSpPr/>
              <p:nvPr/>
            </p:nvSpPr>
            <p:spPr>
              <a:xfrm>
                <a:off x="3408381" y="1609380"/>
                <a:ext cx="484632" cy="47192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defTabSz="457148">
                  <a:lnSpc>
                    <a:spcPct val="100000"/>
                  </a:lnSpc>
                  <a:defRPr sz="1800">
                    <a:solidFill>
                      <a:srgbClr val="000000"/>
                    </a:solidFill>
                  </a:defRPr>
                </a:pPr>
                <a:r>
                  <a:rPr lang="en-US" sz="2400" dirty="0" smtClean="0">
                    <a:solidFill>
                      <a:schemeClr val="accent6"/>
                    </a:solidFill>
                  </a:rPr>
                  <a:t></a:t>
                </a:r>
                <a:endParaRPr lang="en-US" sz="2400" dirty="0">
                  <a:solidFill>
                    <a:schemeClr val="accent6"/>
                  </a:solidFill>
                </a:endParaRPr>
              </a:p>
            </p:txBody>
          </p:sp>
        </p:grpSp>
      </p:grpSp>
    </p:spTree>
    <p:extLst>
      <p:ext uri="{BB962C8B-B14F-4D97-AF65-F5344CB8AC3E}">
        <p14:creationId xmlns:p14="http://schemas.microsoft.com/office/powerpoint/2010/main" val="326759199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Digital Guardian</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362043"/>
            <a:ext cx="1656672" cy="157330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29097839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0095" y="273360"/>
            <a:ext cx="6515263" cy="422542"/>
          </a:xfrm>
          <a:solidFill>
            <a:schemeClr val="accent4"/>
          </a:solidFill>
          <a:ln>
            <a:solidFill>
              <a:schemeClr val="accent4"/>
            </a:solidFill>
          </a:ln>
        </p:spPr>
        <p:txBody>
          <a:bodyPr>
            <a:normAutofit/>
          </a:bodyPr>
          <a:lstStyle/>
          <a:p>
            <a:r>
              <a:rPr lang="en-US" dirty="0" smtClean="0">
                <a:solidFill>
                  <a:schemeClr val="bg1"/>
                </a:solidFill>
              </a:rPr>
              <a:t>Digital Guardian</a:t>
            </a:r>
            <a:endParaRPr lang="en-US" dirty="0">
              <a:solidFill>
                <a:schemeClr val="bg1"/>
              </a:solidFill>
            </a:endParaRPr>
          </a:p>
        </p:txBody>
      </p:sp>
      <p:sp>
        <p:nvSpPr>
          <p:cNvPr id="45" name="Rectangle 44"/>
          <p:cNvSpPr/>
          <p:nvPr/>
        </p:nvSpPr>
        <p:spPr>
          <a:xfrm>
            <a:off x="1" y="27431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555028" y="27431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1110055" y="274319"/>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8595359" y="274319"/>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9" name="Group 48"/>
          <p:cNvGrpSpPr/>
          <p:nvPr/>
        </p:nvGrpSpPr>
        <p:grpSpPr>
          <a:xfrm>
            <a:off x="1506012" y="176188"/>
            <a:ext cx="727544" cy="616121"/>
            <a:chOff x="950964" y="304378"/>
            <a:chExt cx="727544" cy="616121"/>
          </a:xfrm>
        </p:grpSpPr>
        <p:sp>
          <p:nvSpPr>
            <p:cNvPr id="50" name="Rectangle 49"/>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1" name="Shape 8841"/>
            <p:cNvSpPr/>
            <p:nvPr/>
          </p:nvSpPr>
          <p:spPr>
            <a:xfrm>
              <a:off x="950964" y="304378"/>
              <a:ext cx="727544" cy="616121"/>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bg1"/>
                  </a:solidFill>
                </a:rPr>
                <a:t></a:t>
              </a:r>
            </a:p>
          </p:txBody>
        </p:sp>
      </p:grpSp>
      <p:cxnSp>
        <p:nvCxnSpPr>
          <p:cNvPr id="101" name="Straight Connector 100"/>
          <p:cNvCxnSpPr>
            <a:stCxn id="126" idx="5"/>
            <a:endCxn id="135" idx="1"/>
          </p:cNvCxnSpPr>
          <p:nvPr/>
        </p:nvCxnSpPr>
        <p:spPr>
          <a:xfrm flipH="1">
            <a:off x="3418010" y="1911195"/>
            <a:ext cx="1606260" cy="148187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a:stCxn id="129" idx="7"/>
            <a:endCxn id="117" idx="3"/>
          </p:cNvCxnSpPr>
          <p:nvPr/>
        </p:nvCxnSpPr>
        <p:spPr>
          <a:xfrm>
            <a:off x="3303385" y="1911195"/>
            <a:ext cx="1611948" cy="148187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a:stCxn id="83" idx="4"/>
            <a:endCxn id="120" idx="0"/>
          </p:cNvCxnSpPr>
          <p:nvPr/>
        </p:nvCxnSpPr>
        <p:spPr>
          <a:xfrm flipH="1">
            <a:off x="3094223" y="2583730"/>
            <a:ext cx="2144874"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04" name="Group 103"/>
          <p:cNvGrpSpPr/>
          <p:nvPr/>
        </p:nvGrpSpPr>
        <p:grpSpPr>
          <a:xfrm>
            <a:off x="3324802" y="1741893"/>
            <a:ext cx="1683717" cy="1683675"/>
            <a:chOff x="638823" y="2993402"/>
            <a:chExt cx="522389" cy="522377"/>
          </a:xfrm>
          <a:solidFill>
            <a:srgbClr val="F4F4F4"/>
          </a:solidFill>
        </p:grpSpPr>
        <p:sp>
          <p:nvSpPr>
            <p:cNvPr id="105" name="Oval 104"/>
            <p:cNvSpPr/>
            <p:nvPr/>
          </p:nvSpPr>
          <p:spPr>
            <a:xfrm>
              <a:off x="638823" y="2993402"/>
              <a:ext cx="522389" cy="522377"/>
            </a:xfrm>
            <a:prstGeom prst="ellipse">
              <a:avLst/>
            </a:prstGeom>
            <a:grp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6" name="Oval 105"/>
            <p:cNvSpPr/>
            <p:nvPr/>
          </p:nvSpPr>
          <p:spPr>
            <a:xfrm>
              <a:off x="699666" y="3054245"/>
              <a:ext cx="400702" cy="400692"/>
            </a:xfrm>
            <a:prstGeom prst="ellipse">
              <a:avLst/>
            </a:prstGeom>
            <a:grp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7" name="TextBox 106"/>
            <p:cNvSpPr txBox="1"/>
            <p:nvPr/>
          </p:nvSpPr>
          <p:spPr>
            <a:xfrm>
              <a:off x="739077" y="3144239"/>
              <a:ext cx="326358" cy="200531"/>
            </a:xfrm>
            <a:prstGeom prst="rect">
              <a:avLst/>
            </a:prstGeom>
            <a:noFill/>
          </p:spPr>
          <p:txBody>
            <a:bodyPr wrap="square" rtlCol="0">
              <a:spAutoFit/>
            </a:bodyPr>
            <a:lstStyle/>
            <a:p>
              <a:pPr algn="ctr"/>
              <a:r>
                <a:rPr lang="en-US" dirty="0" smtClean="0">
                  <a:latin typeface="Roboto Bold"/>
                  <a:cs typeface="Roboto Bold"/>
                </a:rPr>
                <a:t>Social Media</a:t>
              </a:r>
              <a:endParaRPr lang="en-US" dirty="0">
                <a:latin typeface="Roboto Bold"/>
                <a:cs typeface="Roboto Bold"/>
              </a:endParaRPr>
            </a:p>
          </p:txBody>
        </p:sp>
      </p:grpSp>
      <p:grpSp>
        <p:nvGrpSpPr>
          <p:cNvPr id="41" name="Group 40"/>
          <p:cNvGrpSpPr/>
          <p:nvPr/>
        </p:nvGrpSpPr>
        <p:grpSpPr>
          <a:xfrm>
            <a:off x="5239097" y="2217970"/>
            <a:ext cx="731520" cy="731520"/>
            <a:chOff x="6340656" y="2295844"/>
            <a:chExt cx="731520" cy="731520"/>
          </a:xfrm>
        </p:grpSpPr>
        <p:sp>
          <p:nvSpPr>
            <p:cNvPr id="83" name="Oval 82"/>
            <p:cNvSpPr/>
            <p:nvPr/>
          </p:nvSpPr>
          <p:spPr>
            <a:xfrm rot="5400000">
              <a:off x="6340656" y="2295844"/>
              <a:ext cx="731520" cy="73152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rot="5400000">
              <a:off x="6432096" y="2387284"/>
              <a:ext cx="548640" cy="548640"/>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1" name="Shape 8841"/>
            <p:cNvSpPr/>
            <p:nvPr/>
          </p:nvSpPr>
          <p:spPr>
            <a:xfrm>
              <a:off x="6455281" y="2417728"/>
              <a:ext cx="502270" cy="48775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p>
              <a:pPr algn="ctr" defTabSz="457200">
                <a:lnSpc>
                  <a:spcPct val="120000"/>
                </a:lnSpc>
              </a:pPr>
              <a:r>
                <a:rPr lang="en-US" sz="2400" dirty="0">
                  <a:latin typeface="FontAwesome"/>
                  <a:ea typeface="FontAwesome"/>
                  <a:cs typeface="FontAwesome"/>
                </a:rPr>
                <a:t></a:t>
              </a:r>
            </a:p>
          </p:txBody>
        </p:sp>
      </p:grpSp>
      <p:grpSp>
        <p:nvGrpSpPr>
          <p:cNvPr id="13" name="Group 12"/>
          <p:cNvGrpSpPr/>
          <p:nvPr/>
        </p:nvGrpSpPr>
        <p:grpSpPr>
          <a:xfrm>
            <a:off x="4808204" y="3285939"/>
            <a:ext cx="731520" cy="731520"/>
            <a:chOff x="7204394" y="885230"/>
            <a:chExt cx="731520" cy="731520"/>
          </a:xfrm>
        </p:grpSpPr>
        <p:sp>
          <p:nvSpPr>
            <p:cNvPr id="117" name="Oval 116"/>
            <p:cNvSpPr/>
            <p:nvPr/>
          </p:nvSpPr>
          <p:spPr>
            <a:xfrm rot="5400000">
              <a:off x="7204394" y="885230"/>
              <a:ext cx="731520" cy="73152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8" name="Oval 117"/>
            <p:cNvSpPr/>
            <p:nvPr/>
          </p:nvSpPr>
          <p:spPr>
            <a:xfrm rot="5400000">
              <a:off x="7295834" y="976670"/>
              <a:ext cx="548640" cy="548640"/>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9" name="Shape 8841"/>
            <p:cNvSpPr/>
            <p:nvPr/>
          </p:nvSpPr>
          <p:spPr>
            <a:xfrm>
              <a:off x="7319019" y="1007114"/>
              <a:ext cx="502270" cy="48775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p>
              <a:pPr algn="ctr" defTabSz="457200">
                <a:lnSpc>
                  <a:spcPct val="120000"/>
                </a:lnSpc>
              </a:pPr>
              <a:r>
                <a:rPr lang="en-US" sz="2400" dirty="0">
                  <a:latin typeface="FontAwesome"/>
                  <a:ea typeface="FontAwesome"/>
                  <a:cs typeface="FontAwesome"/>
                </a:rPr>
                <a:t></a:t>
              </a:r>
            </a:p>
          </p:txBody>
        </p:sp>
      </p:grpSp>
      <p:grpSp>
        <p:nvGrpSpPr>
          <p:cNvPr id="21" name="Group 20"/>
          <p:cNvGrpSpPr/>
          <p:nvPr/>
        </p:nvGrpSpPr>
        <p:grpSpPr>
          <a:xfrm>
            <a:off x="2362703" y="2217970"/>
            <a:ext cx="731520" cy="731520"/>
            <a:chOff x="5943600" y="783034"/>
            <a:chExt cx="731520" cy="731520"/>
          </a:xfrm>
        </p:grpSpPr>
        <p:sp>
          <p:nvSpPr>
            <p:cNvPr id="120" name="Oval 119"/>
            <p:cNvSpPr/>
            <p:nvPr/>
          </p:nvSpPr>
          <p:spPr>
            <a:xfrm rot="5400000">
              <a:off x="5943600" y="783034"/>
              <a:ext cx="731520" cy="73152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1" name="Oval 120"/>
            <p:cNvSpPr/>
            <p:nvPr/>
          </p:nvSpPr>
          <p:spPr>
            <a:xfrm rot="5400000">
              <a:off x="6035040" y="874474"/>
              <a:ext cx="548640" cy="548640"/>
            </a:xfrm>
            <a:prstGeom prst="ellipse">
              <a:avLst/>
            </a:prstGeom>
            <a:solidFill>
              <a:schemeClr val="bg1"/>
            </a:solidFill>
            <a:ln w="88900" cmpd="sng">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2" name="Shape 8841"/>
            <p:cNvSpPr/>
            <p:nvPr/>
          </p:nvSpPr>
          <p:spPr>
            <a:xfrm>
              <a:off x="6058225" y="904918"/>
              <a:ext cx="502270" cy="48775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tx1"/>
                  </a:solidFill>
                </a:rPr>
                <a:t></a:t>
              </a:r>
            </a:p>
          </p:txBody>
        </p:sp>
      </p:grpSp>
      <p:grpSp>
        <p:nvGrpSpPr>
          <p:cNvPr id="33" name="Group 32"/>
          <p:cNvGrpSpPr/>
          <p:nvPr/>
        </p:nvGrpSpPr>
        <p:grpSpPr>
          <a:xfrm>
            <a:off x="3800900" y="851756"/>
            <a:ext cx="731520" cy="731520"/>
            <a:chOff x="6957551" y="783034"/>
            <a:chExt cx="731520" cy="731520"/>
          </a:xfrm>
        </p:grpSpPr>
        <p:sp>
          <p:nvSpPr>
            <p:cNvPr id="123" name="Oval 122"/>
            <p:cNvSpPr/>
            <p:nvPr/>
          </p:nvSpPr>
          <p:spPr>
            <a:xfrm rot="5400000">
              <a:off x="6957551" y="783034"/>
              <a:ext cx="731520" cy="73152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4" name="Oval 123"/>
            <p:cNvSpPr/>
            <p:nvPr/>
          </p:nvSpPr>
          <p:spPr>
            <a:xfrm rot="5400000">
              <a:off x="7048991" y="874474"/>
              <a:ext cx="548640" cy="548640"/>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5" name="Shape 8841"/>
            <p:cNvSpPr/>
            <p:nvPr/>
          </p:nvSpPr>
          <p:spPr>
            <a:xfrm>
              <a:off x="7072176" y="904917"/>
              <a:ext cx="502270" cy="48775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p>
              <a:pPr algn="ctr" defTabSz="457200">
                <a:lnSpc>
                  <a:spcPct val="120000"/>
                </a:lnSpc>
              </a:pPr>
              <a:r>
                <a:rPr lang="en-US" sz="2400" dirty="0">
                  <a:latin typeface="FontAwesome"/>
                  <a:ea typeface="FontAwesome"/>
                  <a:cs typeface="FontAwesome"/>
                </a:rPr>
                <a:t></a:t>
              </a:r>
            </a:p>
          </p:txBody>
        </p:sp>
      </p:grpSp>
      <p:grpSp>
        <p:nvGrpSpPr>
          <p:cNvPr id="34" name="Group 33"/>
          <p:cNvGrpSpPr/>
          <p:nvPr/>
        </p:nvGrpSpPr>
        <p:grpSpPr>
          <a:xfrm>
            <a:off x="4917141" y="1286804"/>
            <a:ext cx="731520" cy="731520"/>
            <a:chOff x="7966550" y="771088"/>
            <a:chExt cx="731520" cy="731520"/>
          </a:xfrm>
        </p:grpSpPr>
        <p:sp>
          <p:nvSpPr>
            <p:cNvPr id="126" name="Oval 125"/>
            <p:cNvSpPr/>
            <p:nvPr/>
          </p:nvSpPr>
          <p:spPr>
            <a:xfrm rot="5400000">
              <a:off x="7966550" y="771088"/>
              <a:ext cx="731520" cy="73152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7" name="Oval 126"/>
            <p:cNvSpPr/>
            <p:nvPr/>
          </p:nvSpPr>
          <p:spPr>
            <a:xfrm rot="5400000">
              <a:off x="8057990" y="862528"/>
              <a:ext cx="548640" cy="548640"/>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8" name="Shape 8841"/>
            <p:cNvSpPr/>
            <p:nvPr/>
          </p:nvSpPr>
          <p:spPr>
            <a:xfrm>
              <a:off x="8081175" y="892972"/>
              <a:ext cx="502270" cy="48775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p>
              <a:pPr algn="ctr" defTabSz="457200">
                <a:lnSpc>
                  <a:spcPct val="120000"/>
                </a:lnSpc>
              </a:pPr>
              <a:r>
                <a:rPr lang="en-US" sz="2400" dirty="0">
                  <a:latin typeface="FontAwesome"/>
                  <a:ea typeface="FontAwesome"/>
                  <a:cs typeface="FontAwesome"/>
                </a:rPr>
                <a:t></a:t>
              </a:r>
            </a:p>
          </p:txBody>
        </p:sp>
      </p:grpSp>
      <p:grpSp>
        <p:nvGrpSpPr>
          <p:cNvPr id="27" name="Group 26"/>
          <p:cNvGrpSpPr/>
          <p:nvPr/>
        </p:nvGrpSpPr>
        <p:grpSpPr>
          <a:xfrm>
            <a:off x="3800900" y="3592474"/>
            <a:ext cx="731520" cy="731520"/>
            <a:chOff x="7600790" y="3011619"/>
            <a:chExt cx="731520" cy="731520"/>
          </a:xfrm>
        </p:grpSpPr>
        <p:sp>
          <p:nvSpPr>
            <p:cNvPr id="132" name="Oval 131"/>
            <p:cNvSpPr/>
            <p:nvPr/>
          </p:nvSpPr>
          <p:spPr>
            <a:xfrm rot="5400000">
              <a:off x="7600790" y="3011619"/>
              <a:ext cx="731520" cy="73152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rot="5400000">
              <a:off x="7692230" y="3103059"/>
              <a:ext cx="548640" cy="548640"/>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Shape 8841"/>
            <p:cNvSpPr/>
            <p:nvPr/>
          </p:nvSpPr>
          <p:spPr>
            <a:xfrm>
              <a:off x="7715415" y="3133503"/>
              <a:ext cx="502270" cy="48775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p>
              <a:pPr algn="ctr" defTabSz="457200">
                <a:lnSpc>
                  <a:spcPct val="120000"/>
                </a:lnSpc>
              </a:pPr>
              <a:r>
                <a:rPr lang="en-US" sz="2400" dirty="0">
                  <a:latin typeface="FontAwesome"/>
                  <a:ea typeface="FontAwesome"/>
                  <a:cs typeface="FontAwesome"/>
                </a:rPr>
                <a:t></a:t>
              </a:r>
            </a:p>
          </p:txBody>
        </p:sp>
      </p:grpSp>
      <p:grpSp>
        <p:nvGrpSpPr>
          <p:cNvPr id="30" name="Group 29"/>
          <p:cNvGrpSpPr/>
          <p:nvPr/>
        </p:nvGrpSpPr>
        <p:grpSpPr>
          <a:xfrm>
            <a:off x="2793619" y="3285939"/>
            <a:ext cx="731520" cy="731520"/>
            <a:chOff x="7622699" y="3407823"/>
            <a:chExt cx="731520" cy="731520"/>
          </a:xfrm>
        </p:grpSpPr>
        <p:sp>
          <p:nvSpPr>
            <p:cNvPr id="135" name="Oval 134"/>
            <p:cNvSpPr/>
            <p:nvPr/>
          </p:nvSpPr>
          <p:spPr>
            <a:xfrm rot="5400000">
              <a:off x="7622699" y="3407823"/>
              <a:ext cx="731520" cy="73152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6" name="Oval 135"/>
            <p:cNvSpPr/>
            <p:nvPr/>
          </p:nvSpPr>
          <p:spPr>
            <a:xfrm rot="5400000">
              <a:off x="7714139" y="3499263"/>
              <a:ext cx="548640" cy="548640"/>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Shape 8841"/>
            <p:cNvSpPr/>
            <p:nvPr/>
          </p:nvSpPr>
          <p:spPr>
            <a:xfrm>
              <a:off x="7737324" y="3529707"/>
              <a:ext cx="502270" cy="48775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p>
              <a:pPr algn="ctr" defTabSz="457200">
                <a:lnSpc>
                  <a:spcPct val="120000"/>
                </a:lnSpc>
              </a:pPr>
              <a:r>
                <a:rPr lang="en-US" sz="2400" dirty="0">
                  <a:latin typeface="FontAwesome"/>
                  <a:ea typeface="FontAwesome"/>
                  <a:cs typeface="FontAwesome"/>
                </a:rPr>
                <a:t></a:t>
              </a:r>
            </a:p>
          </p:txBody>
        </p:sp>
      </p:grpSp>
      <p:cxnSp>
        <p:nvCxnSpPr>
          <p:cNvPr id="38" name="Straight Connector 37"/>
          <p:cNvCxnSpPr>
            <a:stCxn id="105" idx="0"/>
            <a:endCxn id="123" idx="6"/>
          </p:cNvCxnSpPr>
          <p:nvPr/>
        </p:nvCxnSpPr>
        <p:spPr>
          <a:xfrm flipH="1" flipV="1">
            <a:off x="4166660" y="1583276"/>
            <a:ext cx="1" cy="158617"/>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44" name="Group 43"/>
          <p:cNvGrpSpPr/>
          <p:nvPr/>
        </p:nvGrpSpPr>
        <p:grpSpPr>
          <a:xfrm>
            <a:off x="2678994" y="1286804"/>
            <a:ext cx="731520" cy="731520"/>
            <a:chOff x="2689318" y="1194996"/>
            <a:chExt cx="731520" cy="731520"/>
          </a:xfrm>
        </p:grpSpPr>
        <p:sp>
          <p:nvSpPr>
            <p:cNvPr id="129" name="Oval 128"/>
            <p:cNvSpPr/>
            <p:nvPr/>
          </p:nvSpPr>
          <p:spPr>
            <a:xfrm rot="5400000">
              <a:off x="2689318" y="1194996"/>
              <a:ext cx="731520" cy="73152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0" name="Oval 129"/>
            <p:cNvSpPr/>
            <p:nvPr/>
          </p:nvSpPr>
          <p:spPr>
            <a:xfrm rot="5400000">
              <a:off x="2780758" y="1286436"/>
              <a:ext cx="548640" cy="548640"/>
            </a:xfrm>
            <a:prstGeom prst="ellipse">
              <a:avLst/>
            </a:prstGeom>
            <a:noFill/>
            <a:ln w="8890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3" name="Picture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2198" y="1377876"/>
              <a:ext cx="365760" cy="365760"/>
            </a:xfrm>
            <a:prstGeom prst="rect">
              <a:avLst/>
            </a:prstGeom>
          </p:spPr>
        </p:pic>
      </p:grpSp>
      <p:cxnSp>
        <p:nvCxnSpPr>
          <p:cNvPr id="139" name="Straight Connector 138"/>
          <p:cNvCxnSpPr>
            <a:stCxn id="132" idx="2"/>
            <a:endCxn id="105" idx="4"/>
          </p:cNvCxnSpPr>
          <p:nvPr/>
        </p:nvCxnSpPr>
        <p:spPr>
          <a:xfrm flipV="1">
            <a:off x="4166660" y="3425568"/>
            <a:ext cx="1" cy="166906"/>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215057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0095" y="272977"/>
            <a:ext cx="6515263" cy="422542"/>
          </a:xfrm>
          <a:solidFill>
            <a:schemeClr val="accent4"/>
          </a:solidFill>
          <a:ln>
            <a:solidFill>
              <a:schemeClr val="accent4"/>
            </a:solidFill>
          </a:ln>
        </p:spPr>
        <p:txBody>
          <a:bodyPr>
            <a:normAutofit/>
          </a:bodyPr>
          <a:lstStyle/>
          <a:p>
            <a:r>
              <a:rPr lang="en-US" dirty="0" smtClean="0">
                <a:solidFill>
                  <a:schemeClr val="bg1"/>
                </a:solidFill>
              </a:rPr>
              <a:t>Digital Guardian</a:t>
            </a:r>
            <a:endParaRPr lang="en-US" dirty="0">
              <a:solidFill>
                <a:schemeClr val="bg1"/>
              </a:solidFill>
            </a:endParaRPr>
          </a:p>
        </p:txBody>
      </p:sp>
      <p:sp>
        <p:nvSpPr>
          <p:cNvPr id="4" name="Content Placeholder 3"/>
          <p:cNvSpPr>
            <a:spLocks noGrp="1"/>
          </p:cNvSpPr>
          <p:nvPr>
            <p:ph idx="1"/>
          </p:nvPr>
        </p:nvSpPr>
        <p:spPr/>
        <p:txBody>
          <a:bodyPr/>
          <a:lstStyle/>
          <a:p>
            <a:r>
              <a:rPr lang="en-US" b="1" dirty="0"/>
              <a:t>Be reasonable and try to set reasonable expectations</a:t>
            </a:r>
            <a:r>
              <a:rPr lang="en-US" dirty="0" smtClean="0"/>
              <a:t>.</a:t>
            </a:r>
          </a:p>
          <a:p>
            <a:r>
              <a:rPr lang="en-US" b="1" dirty="0" smtClean="0"/>
              <a:t>Talk </a:t>
            </a:r>
            <a:r>
              <a:rPr lang="en-US" b="1" dirty="0"/>
              <a:t>with your kids about how they use the </a:t>
            </a:r>
            <a:r>
              <a:rPr lang="en-US" b="1" dirty="0" smtClean="0"/>
              <a:t>services</a:t>
            </a:r>
          </a:p>
          <a:p>
            <a:r>
              <a:rPr lang="en-US" b="1" dirty="0"/>
              <a:t>Support critical thinking and civil </a:t>
            </a:r>
            <a:r>
              <a:rPr lang="en-US" b="1" dirty="0" smtClean="0"/>
              <a:t>behavior</a:t>
            </a:r>
          </a:p>
          <a:p>
            <a:pPr lvl="0"/>
            <a:r>
              <a:rPr lang="en-US" b="1" dirty="0">
                <a:solidFill>
                  <a:schemeClr val="tx1"/>
                </a:solidFill>
              </a:rPr>
              <a:t>Consider requiring Internet use in a high-traffic place in your </a:t>
            </a:r>
            <a:r>
              <a:rPr lang="en-US" b="1" dirty="0" smtClean="0">
                <a:solidFill>
                  <a:schemeClr val="tx1"/>
                </a:solidFill>
              </a:rPr>
              <a:t>home</a:t>
            </a:r>
            <a:endParaRPr lang="en-US" b="1" dirty="0" smtClean="0"/>
          </a:p>
          <a:p>
            <a:r>
              <a:rPr lang="en-US" b="1" dirty="0"/>
              <a:t>Try to get your kids to share their profiles and blogs with you</a:t>
            </a:r>
            <a:endParaRPr lang="en-US" dirty="0"/>
          </a:p>
        </p:txBody>
      </p:sp>
      <p:sp>
        <p:nvSpPr>
          <p:cNvPr id="45" name="Rectangle 44"/>
          <p:cNvSpPr/>
          <p:nvPr/>
        </p:nvSpPr>
        <p:spPr>
          <a:xfrm>
            <a:off x="1" y="273936"/>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555028" y="273936"/>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1110055" y="273936"/>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8595359" y="273936"/>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9" name="Group 48"/>
          <p:cNvGrpSpPr/>
          <p:nvPr/>
        </p:nvGrpSpPr>
        <p:grpSpPr>
          <a:xfrm>
            <a:off x="1506012" y="176188"/>
            <a:ext cx="727544" cy="616121"/>
            <a:chOff x="950964" y="304378"/>
            <a:chExt cx="727544" cy="616121"/>
          </a:xfrm>
        </p:grpSpPr>
        <p:sp>
          <p:nvSpPr>
            <p:cNvPr id="50" name="Rectangle 49"/>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1" name="Shape 8841"/>
            <p:cNvSpPr/>
            <p:nvPr/>
          </p:nvSpPr>
          <p:spPr>
            <a:xfrm>
              <a:off x="950964" y="304378"/>
              <a:ext cx="727544" cy="616121"/>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bg1"/>
                  </a:solidFill>
                </a:rPr>
                <a:t></a:t>
              </a:r>
            </a:p>
          </p:txBody>
        </p:sp>
      </p:grpSp>
      <p:sp>
        <p:nvSpPr>
          <p:cNvPr id="3" name="TextBox 2"/>
          <p:cNvSpPr txBox="1"/>
          <p:nvPr/>
        </p:nvSpPr>
        <p:spPr>
          <a:xfrm>
            <a:off x="381000" y="1047750"/>
            <a:ext cx="8214359" cy="3200400"/>
          </a:xfrm>
          <a:prstGeom prst="rect">
            <a:avLst/>
          </a:prstGeom>
        </p:spPr>
        <p:txBody>
          <a:bodyPr vert="horz" wrap="square" lIns="91430" tIns="45715" rIns="91430" bIns="45715" rtlCol="0">
            <a:normAutofit/>
          </a:bodyPr>
          <a:lstStyle/>
          <a:p>
            <a:endParaRPr lang="en-US" dirty="0"/>
          </a:p>
        </p:txBody>
      </p:sp>
    </p:spTree>
    <p:extLst>
      <p:ext uri="{BB962C8B-B14F-4D97-AF65-F5344CB8AC3E}">
        <p14:creationId xmlns:p14="http://schemas.microsoft.com/office/powerpoint/2010/main" val="169595041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Digital guardians</a:t>
            </a:r>
            <a:endParaRPr lang="en-US" dirty="0"/>
          </a:p>
        </p:txBody>
      </p:sp>
      <p:sp>
        <p:nvSpPr>
          <p:cNvPr id="4" name="Content Placeholder 3"/>
          <p:cNvSpPr>
            <a:spLocks noGrp="1"/>
          </p:cNvSpPr>
          <p:nvPr>
            <p:ph idx="1"/>
          </p:nvPr>
        </p:nvSpPr>
        <p:spPr/>
        <p:txBody>
          <a:bodyPr>
            <a:normAutofit fontScale="92500" lnSpcReduction="10000"/>
          </a:bodyPr>
          <a:lstStyle/>
          <a:p>
            <a:r>
              <a:rPr lang="en-US" dirty="0" smtClean="0"/>
              <a:t>? DO I need this?</a:t>
            </a:r>
          </a:p>
          <a:p>
            <a:r>
              <a:rPr lang="en-US" dirty="0"/>
              <a:t>How do we manage our children's digital persona?</a:t>
            </a:r>
          </a:p>
          <a:p>
            <a:r>
              <a:rPr lang="en-US" dirty="0"/>
              <a:t>    - Do you put pictures and names of children on public websites</a:t>
            </a:r>
          </a:p>
          <a:p>
            <a:r>
              <a:rPr lang="en-US" dirty="0"/>
              <a:t>    - How do you communicate about your children to others</a:t>
            </a:r>
          </a:p>
          <a:p>
            <a:r>
              <a:rPr lang="en-US" dirty="0"/>
              <a:t>    - Do you reserve digital domains for your children?</a:t>
            </a:r>
          </a:p>
          <a:p>
            <a:r>
              <a:rPr lang="en-US" dirty="0"/>
              <a:t>    - Can we give our children a leg up on creating an easily identifiable digital persona?</a:t>
            </a:r>
          </a:p>
          <a:p>
            <a:r>
              <a:rPr lang="en-US" dirty="0"/>
              <a:t>        </a:t>
            </a:r>
            <a:r>
              <a:rPr lang="en-US" dirty="0" smtClean="0"/>
              <a:t>Squat </a:t>
            </a:r>
            <a:r>
              <a:rPr lang="en-US" dirty="0"/>
              <a:t>on accounts?</a:t>
            </a:r>
          </a:p>
          <a:p>
            <a:r>
              <a:rPr lang="en-US" dirty="0"/>
              <a:t>    - TODO: Some other services which are ephemeral like Snapchat which deletes messages</a:t>
            </a:r>
          </a:p>
          <a:p>
            <a:r>
              <a:rPr lang="en-US" dirty="0"/>
              <a:t>* Personal Privacy refers to you kid's online reputation</a:t>
            </a:r>
          </a:p>
          <a:p>
            <a:r>
              <a:rPr lang="en-US" dirty="0"/>
              <a:t>* Consumer Privacy refers to data companies can collect about your kids during online interactions and transactions</a:t>
            </a:r>
          </a:p>
          <a:p>
            <a:r>
              <a:rPr lang="en-US" dirty="0"/>
              <a:t>* Use strict privacy settings in apps and websites</a:t>
            </a:r>
          </a:p>
          <a:p>
            <a:r>
              <a:rPr lang="en-US" dirty="0"/>
              <a:t>* Know your kids passwords to social media sites</a:t>
            </a:r>
          </a:p>
          <a:p>
            <a:r>
              <a:rPr lang="en-US" dirty="0"/>
              <a:t>* Teach kids to be aware of personal information they are giving away online</a:t>
            </a:r>
          </a:p>
          <a:p>
            <a:r>
              <a:rPr lang="en-US" dirty="0"/>
              <a:t>* The Children's Online Privacy Protection Act, prevents kid-targeted websites and apps from collecting data on kids younger than 13 without parental consent</a:t>
            </a:r>
          </a:p>
          <a:p>
            <a:r>
              <a:rPr lang="en-US" dirty="0"/>
              <a:t>* Never let kid share name, school's name, </a:t>
            </a:r>
            <a:r>
              <a:rPr lang="en-US" dirty="0" err="1"/>
              <a:t>age,phone</a:t>
            </a:r>
            <a:r>
              <a:rPr lang="en-US" dirty="0"/>
              <a:t> number, email, home address with strangers</a:t>
            </a:r>
          </a:p>
          <a:p>
            <a:r>
              <a:rPr lang="en-US" dirty="0"/>
              <a:t>* Never open email from </a:t>
            </a:r>
            <a:r>
              <a:rPr lang="en-US" dirty="0" smtClean="0"/>
              <a:t>strangers</a:t>
            </a:r>
          </a:p>
          <a:p>
            <a:r>
              <a:rPr lang="en-US" dirty="0" smtClean="0"/>
              <a:t>Family Educational Rights and Privacy Act – FERPA – protects  the privacy of student education records</a:t>
            </a:r>
          </a:p>
        </p:txBody>
      </p:sp>
    </p:spTree>
    <p:extLst>
      <p:ext uri="{BB962C8B-B14F-4D97-AF65-F5344CB8AC3E}">
        <p14:creationId xmlns:p14="http://schemas.microsoft.com/office/powerpoint/2010/main" val="29441510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034" y="273360"/>
            <a:ext cx="5790526" cy="422542"/>
          </a:xfrm>
          <a:solidFill>
            <a:schemeClr val="accent6"/>
          </a:solidFill>
          <a:ln>
            <a:solidFill>
              <a:schemeClr val="accent6"/>
            </a:solidFill>
          </a:ln>
        </p:spPr>
        <p:txBody>
          <a:bodyPr/>
          <a:lstStyle/>
          <a:p>
            <a:r>
              <a:rPr lang="en-US" dirty="0" smtClean="0">
                <a:solidFill>
                  <a:schemeClr val="bg1"/>
                </a:solidFill>
              </a:rPr>
              <a:t>Techniques</a:t>
            </a:r>
            <a:endParaRPr lang="en-US" dirty="0">
              <a:solidFill>
                <a:schemeClr val="bg1"/>
              </a:solidFill>
            </a:endParaRPr>
          </a:p>
        </p:txBody>
      </p:sp>
      <p:sp>
        <p:nvSpPr>
          <p:cNvPr id="14" name="Rectangle 13"/>
          <p:cNvSpPr/>
          <p:nvPr/>
        </p:nvSpPr>
        <p:spPr>
          <a:xfrm>
            <a:off x="7498080" y="274319"/>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949440" y="27431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8046720" y="274319"/>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8595360" y="274319"/>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9" name="Group 18"/>
          <p:cNvGrpSpPr/>
          <p:nvPr/>
        </p:nvGrpSpPr>
        <p:grpSpPr>
          <a:xfrm>
            <a:off x="0" y="192244"/>
            <a:ext cx="595035" cy="584775"/>
            <a:chOff x="-96730" y="194743"/>
            <a:chExt cx="595035" cy="584775"/>
          </a:xfrm>
        </p:grpSpPr>
        <p:sp>
          <p:nvSpPr>
            <p:cNvPr id="13" name="Rectangle 12"/>
            <p:cNvSpPr/>
            <p:nvPr/>
          </p:nvSpPr>
          <p:spPr>
            <a:xfrm>
              <a:off x="-9525" y="212810"/>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8" name="Rectangle 17"/>
            <p:cNvSpPr/>
            <p:nvPr/>
          </p:nvSpPr>
          <p:spPr>
            <a:xfrm>
              <a:off x="-96730" y="194743"/>
              <a:ext cx="595035" cy="584775"/>
            </a:xfrm>
            <a:prstGeom prst="rect">
              <a:avLst/>
            </a:prstGeom>
            <a:solidFill>
              <a:schemeClr val="accent6"/>
            </a:solidFill>
            <a:ln>
              <a:solidFill>
                <a:schemeClr val="accent6"/>
              </a:solidFill>
            </a:ln>
          </p:spPr>
          <p:txBody>
            <a:bodyPr wrap="none" lIns="91440" tIns="45720" rIns="91440" bIns="45720">
              <a:spAutoFit/>
            </a:bodyPr>
            <a:lstStyle/>
            <a:p>
              <a:pPr algn="ctr"/>
              <a:r>
                <a:rPr lang="en-US" sz="3200" dirty="0">
                  <a:ln w="0"/>
                  <a:solidFill>
                    <a:schemeClr val="bg1"/>
                  </a:solidFill>
                  <a:latin typeface="FontAwesome" pitchFamily="2" charset="0"/>
                </a:rPr>
                <a:t></a:t>
              </a:r>
            </a:p>
          </p:txBody>
        </p:sp>
      </p:grpSp>
      <p:sp>
        <p:nvSpPr>
          <p:cNvPr id="20" name="Rectangle 19"/>
          <p:cNvSpPr/>
          <p:nvPr/>
        </p:nvSpPr>
        <p:spPr>
          <a:xfrm>
            <a:off x="6393180" y="27431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034" y="971550"/>
            <a:ext cx="2400300" cy="3200400"/>
          </a:xfrm>
          <a:prstGeom prst="rect">
            <a:avLst/>
          </a:prstGeom>
        </p:spPr>
      </p:pic>
      <p:sp>
        <p:nvSpPr>
          <p:cNvPr id="21" name="TextBox 20"/>
          <p:cNvSpPr txBox="1"/>
          <p:nvPr/>
        </p:nvSpPr>
        <p:spPr>
          <a:xfrm>
            <a:off x="3810000" y="971550"/>
            <a:ext cx="5059680" cy="3200400"/>
          </a:xfrm>
          <a:prstGeom prst="rect">
            <a:avLst/>
          </a:prstGeom>
        </p:spPr>
        <p:txBody>
          <a:bodyPr vert="horz" wrap="square" lIns="91430" tIns="45715" rIns="91430" bIns="45715" rtlCol="0" anchor="t">
            <a:normAutofit/>
          </a:bodyPr>
          <a:lstStyle/>
          <a:p>
            <a:r>
              <a:rPr lang="en-US" sz="2400" b="1" dirty="0" smtClean="0">
                <a:latin typeface="Roboto Light" panose="02000000000000000000" pitchFamily="2" charset="0"/>
                <a:ea typeface="Roboto Light" panose="02000000000000000000" pitchFamily="2" charset="0"/>
              </a:rPr>
              <a:t>Benefit</a:t>
            </a:r>
          </a:p>
          <a:p>
            <a:pPr marL="342900" indent="-342900">
              <a:buFont typeface="Arial" panose="020B0604020202020204" pitchFamily="34" charset="0"/>
              <a:buChar char="•"/>
            </a:pPr>
            <a:r>
              <a:rPr lang="en-US" dirty="0" smtClean="0">
                <a:latin typeface="Roboto Light" panose="02000000000000000000" pitchFamily="2" charset="0"/>
                <a:ea typeface="Roboto Light" panose="02000000000000000000" pitchFamily="2" charset="0"/>
              </a:rPr>
              <a:t>Very precise</a:t>
            </a:r>
          </a:p>
          <a:p>
            <a:pPr marL="342900" indent="-342900">
              <a:buFont typeface="+mj-lt"/>
              <a:buAutoNum type="arabicPeriod"/>
            </a:pPr>
            <a:endParaRPr lang="en-US" dirty="0">
              <a:latin typeface="Roboto Light" panose="02000000000000000000" pitchFamily="2" charset="0"/>
              <a:ea typeface="Roboto Light" panose="02000000000000000000" pitchFamily="2" charset="0"/>
            </a:endParaRPr>
          </a:p>
          <a:p>
            <a:pPr marL="342900" indent="-342900">
              <a:buFont typeface="+mj-lt"/>
              <a:buAutoNum type="arabicPeriod"/>
            </a:pPr>
            <a:endParaRPr lang="en-US" dirty="0" smtClean="0">
              <a:latin typeface="Roboto Light" panose="02000000000000000000" pitchFamily="2" charset="0"/>
              <a:ea typeface="Roboto Light" panose="02000000000000000000" pitchFamily="2" charset="0"/>
            </a:endParaRPr>
          </a:p>
          <a:p>
            <a:r>
              <a:rPr lang="en-US" sz="2400" b="1" dirty="0" smtClean="0">
                <a:latin typeface="Roboto Light" panose="02000000000000000000" pitchFamily="2" charset="0"/>
                <a:ea typeface="Roboto Light" panose="02000000000000000000" pitchFamily="2" charset="0"/>
              </a:rPr>
              <a:t>Drawbacks</a:t>
            </a:r>
            <a:endParaRPr lang="en-US" sz="2400" b="1" dirty="0">
              <a:latin typeface="Roboto Light" panose="02000000000000000000" pitchFamily="2" charset="0"/>
              <a:ea typeface="Roboto Light" panose="02000000000000000000" pitchFamily="2" charset="0"/>
            </a:endParaRPr>
          </a:p>
          <a:p>
            <a:pPr marL="285750" indent="-285750">
              <a:buFont typeface="Arial" panose="020B0604020202020204" pitchFamily="34" charset="0"/>
              <a:buChar char="•"/>
            </a:pPr>
            <a:r>
              <a:rPr lang="en-US" dirty="0" smtClean="0">
                <a:latin typeface="Roboto Light" panose="02000000000000000000" pitchFamily="2" charset="0"/>
                <a:ea typeface="Roboto Light" panose="02000000000000000000" pitchFamily="2" charset="0"/>
              </a:rPr>
              <a:t>Need head control and finger control</a:t>
            </a:r>
          </a:p>
          <a:p>
            <a:pPr marL="285750" indent="-285750">
              <a:buFont typeface="Arial" panose="020B0604020202020204" pitchFamily="34" charset="0"/>
              <a:buChar char="•"/>
            </a:pPr>
            <a:r>
              <a:rPr lang="en-US" dirty="0" smtClean="0">
                <a:latin typeface="Roboto Light" panose="02000000000000000000" pitchFamily="2" charset="0"/>
                <a:ea typeface="Roboto Light" panose="02000000000000000000" pitchFamily="2" charset="0"/>
              </a:rPr>
              <a:t>Realization the baby knows more than you</a:t>
            </a:r>
          </a:p>
          <a:p>
            <a:pPr marL="342900" indent="-342900">
              <a:buFont typeface="+mj-lt"/>
              <a:buAutoNum type="arabicPeriod"/>
            </a:pPr>
            <a:endParaRPr lang="en-US" dirty="0"/>
          </a:p>
          <a:p>
            <a:endParaRPr lang="en-US" dirty="0" smtClean="0"/>
          </a:p>
        </p:txBody>
      </p:sp>
    </p:spTree>
    <p:extLst>
      <p:ext uri="{BB962C8B-B14F-4D97-AF65-F5344CB8AC3E}">
        <p14:creationId xmlns:p14="http://schemas.microsoft.com/office/powerpoint/2010/main" val="188443469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Teaching Our Kids</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4" y="362043"/>
            <a:ext cx="1656672" cy="157330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60954921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Technology do we let our kids use?</a:t>
            </a:r>
            <a:endParaRPr lang="en-US" dirty="0"/>
          </a:p>
        </p:txBody>
      </p:sp>
      <p:sp>
        <p:nvSpPr>
          <p:cNvPr id="3" name="Content Placeholder 2"/>
          <p:cNvSpPr>
            <a:spLocks noGrp="1"/>
          </p:cNvSpPr>
          <p:nvPr>
            <p:ph idx="1"/>
          </p:nvPr>
        </p:nvSpPr>
        <p:spPr>
          <a:xfrm>
            <a:off x="457200" y="1200152"/>
            <a:ext cx="3962400" cy="2962627"/>
          </a:xfrm>
        </p:spPr>
        <p:txBody>
          <a:bodyPr/>
          <a:lstStyle/>
          <a:p>
            <a:r>
              <a:rPr lang="en-US" dirty="0" smtClean="0"/>
              <a:t>Educational Apps</a:t>
            </a:r>
          </a:p>
          <a:p>
            <a:r>
              <a:rPr lang="en-US" dirty="0" smtClean="0"/>
              <a:t>Movies which are educational</a:t>
            </a:r>
          </a:p>
          <a:p>
            <a:r>
              <a:rPr lang="en-US" dirty="0" smtClean="0"/>
              <a:t>Learning is good there are lots of app which foster learning</a:t>
            </a:r>
          </a:p>
          <a:p>
            <a:pPr lvl="1"/>
            <a:r>
              <a:rPr lang="en-US" dirty="0" smtClean="0"/>
              <a:t>Very Innovative Apps </a:t>
            </a:r>
          </a:p>
          <a:p>
            <a:pPr lvl="1"/>
            <a:r>
              <a:rPr lang="en-US" dirty="0" smtClean="0"/>
              <a:t>Originator app creator</a:t>
            </a:r>
          </a:p>
          <a:p>
            <a:pPr lvl="1"/>
            <a:r>
              <a:rPr lang="en-US" dirty="0" err="1" smtClean="0"/>
              <a:t>Toca</a:t>
            </a:r>
            <a:r>
              <a:rPr lang="en-US" dirty="0" smtClean="0"/>
              <a:t> Boca</a:t>
            </a:r>
          </a:p>
          <a:p>
            <a:r>
              <a:rPr lang="en-US" dirty="0" smtClean="0"/>
              <a:t>Programming apps </a:t>
            </a:r>
          </a:p>
          <a:p>
            <a:pPr lvl="1"/>
            <a:r>
              <a:rPr lang="en-US" dirty="0" err="1" smtClean="0"/>
              <a:t>Kodables</a:t>
            </a:r>
            <a:endParaRPr lang="en-US" dirty="0" smtClean="0"/>
          </a:p>
          <a:p>
            <a:pPr lvl="1"/>
            <a:r>
              <a:rPr lang="en-US" dirty="0" smtClean="0"/>
              <a:t>Scratch</a:t>
            </a:r>
          </a:p>
          <a:p>
            <a:pPr lvl="1"/>
            <a:r>
              <a:rPr lang="en-US" dirty="0" smtClean="0"/>
              <a:t>Hopscotch</a:t>
            </a:r>
          </a:p>
          <a:p>
            <a:pPr lvl="1"/>
            <a:r>
              <a:rPr lang="en-US" dirty="0" smtClean="0"/>
              <a:t>Daisy the Dinosaur</a:t>
            </a:r>
          </a:p>
          <a:p>
            <a:pPr lvl="1"/>
            <a:r>
              <a:rPr lang="en-US" dirty="0" err="1" smtClean="0"/>
              <a:t>Tynker</a:t>
            </a:r>
            <a:endParaRPr lang="en-US" dirty="0" smtClean="0"/>
          </a:p>
          <a:p>
            <a:pPr lvl="1"/>
            <a:r>
              <a:rPr lang="en-US" dirty="0" smtClean="0"/>
              <a:t>Move the Turtle</a:t>
            </a:r>
          </a:p>
          <a:p>
            <a:r>
              <a:rPr lang="en-US" dirty="0" smtClean="0"/>
              <a:t>New Ways of interacting</a:t>
            </a:r>
          </a:p>
          <a:p>
            <a:pPr lvl="1"/>
            <a:r>
              <a:rPr lang="en-US" dirty="0" smtClean="0"/>
              <a:t>Physiology, skeletal, circulatory</a:t>
            </a:r>
          </a:p>
          <a:p>
            <a:pPr lvl="1"/>
            <a:endParaRPr lang="en-US" dirty="0" smtClean="0"/>
          </a:p>
          <a:p>
            <a:pPr lvl="1"/>
            <a:endParaRPr lang="en-US" dirty="0"/>
          </a:p>
        </p:txBody>
      </p:sp>
      <p:sp>
        <p:nvSpPr>
          <p:cNvPr id="4" name="TextBox 3"/>
          <p:cNvSpPr txBox="1"/>
          <p:nvPr/>
        </p:nvSpPr>
        <p:spPr>
          <a:xfrm>
            <a:off x="5105400" y="1352550"/>
            <a:ext cx="3505200" cy="2819400"/>
          </a:xfrm>
          <a:prstGeom prst="rect">
            <a:avLst/>
          </a:prstGeom>
        </p:spPr>
        <p:txBody>
          <a:bodyPr vert="horz" wrap="square" lIns="91430" tIns="45715" rIns="91430" bIns="45715" rtlCol="0">
            <a:normAutofit/>
          </a:bodyPr>
          <a:lstStyle/>
          <a:p>
            <a:r>
              <a:rPr lang="en-US" dirty="0" smtClean="0"/>
              <a:t>Instead of taking the draconian approach to limiting screen time take into consideration the “Consume vs Create” aspect of apps. Or the interesting educational avenues apps take.</a:t>
            </a:r>
            <a:endParaRPr lang="en-US" dirty="0"/>
          </a:p>
        </p:txBody>
      </p:sp>
    </p:spTree>
    <p:extLst>
      <p:ext uri="{BB962C8B-B14F-4D97-AF65-F5344CB8AC3E}">
        <p14:creationId xmlns:p14="http://schemas.microsoft.com/office/powerpoint/2010/main" val="25100970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1044" y="178482"/>
            <a:ext cx="6514315" cy="422542"/>
          </a:xfrm>
          <a:solidFill>
            <a:schemeClr val="accent4"/>
          </a:solidFill>
          <a:ln>
            <a:solidFill>
              <a:schemeClr val="accent4"/>
            </a:solidFill>
          </a:ln>
        </p:spPr>
        <p:txBody>
          <a:bodyPr vert="horz" lIns="91430" tIns="45715" rIns="91430" bIns="45715" rtlCol="0" anchor="ctr">
            <a:normAutofit/>
          </a:bodyPr>
          <a:lstStyle/>
          <a:p>
            <a:r>
              <a:rPr lang="en-US" dirty="0" smtClean="0">
                <a:solidFill>
                  <a:schemeClr val="bg1"/>
                </a:solidFill>
              </a:rPr>
              <a:t>Teaching Our Kids</a:t>
            </a:r>
            <a:endParaRPr lang="en-US" dirty="0">
              <a:solidFill>
                <a:schemeClr val="bg1"/>
              </a:solidFill>
            </a:endParaRPr>
          </a:p>
        </p:txBody>
      </p:sp>
      <p:grpSp>
        <p:nvGrpSpPr>
          <p:cNvPr id="84" name="Group 83"/>
          <p:cNvGrpSpPr/>
          <p:nvPr/>
        </p:nvGrpSpPr>
        <p:grpSpPr>
          <a:xfrm>
            <a:off x="955622" y="678109"/>
            <a:ext cx="1698057" cy="3562197"/>
            <a:chOff x="955622" y="678109"/>
            <a:chExt cx="1698057" cy="3562197"/>
          </a:xfrm>
        </p:grpSpPr>
        <p:sp>
          <p:nvSpPr>
            <p:cNvPr id="8" name="Rounded Rectangle 7"/>
            <p:cNvSpPr/>
            <p:nvPr/>
          </p:nvSpPr>
          <p:spPr>
            <a:xfrm>
              <a:off x="955622" y="2279056"/>
              <a:ext cx="1698057" cy="1961250"/>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956907" y="678109"/>
              <a:ext cx="1696140" cy="16961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958194" y="1582386"/>
              <a:ext cx="1695485" cy="79656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120689" y="841891"/>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itle 1"/>
            <p:cNvSpPr txBox="1">
              <a:spLocks/>
            </p:cNvSpPr>
            <p:nvPr/>
          </p:nvSpPr>
          <p:spPr>
            <a:xfrm>
              <a:off x="972170" y="2385018"/>
              <a:ext cx="1674374" cy="60041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HOPSCOTCH</a:t>
              </a:r>
              <a:endParaRPr lang="en-US" sz="1200" b="0" dirty="0"/>
            </a:p>
          </p:txBody>
        </p:sp>
        <p:sp>
          <p:nvSpPr>
            <p:cNvPr id="14" name="TextBox 13"/>
            <p:cNvSpPr txBox="1"/>
            <p:nvPr/>
          </p:nvSpPr>
          <p:spPr>
            <a:xfrm>
              <a:off x="1048870" y="3035903"/>
              <a:ext cx="1554441" cy="646331"/>
            </a:xfrm>
            <a:prstGeom prst="rect">
              <a:avLst/>
            </a:prstGeom>
            <a:noFill/>
          </p:spPr>
          <p:txBody>
            <a:bodyPr wrap="square" rtlCol="0">
              <a:spAutoFit/>
            </a:bodyPr>
            <a:lstStyle/>
            <a:p>
              <a:pPr>
                <a:lnSpc>
                  <a:spcPct val="120000"/>
                </a:lnSpc>
              </a:pPr>
              <a:r>
                <a:rPr lang="en-US" sz="1000" dirty="0" smtClean="0">
                  <a:solidFill>
                    <a:schemeClr val="tx2">
                      <a:lumMod val="50000"/>
                    </a:schemeClr>
                  </a:solidFill>
                  <a:latin typeface="Roboto Light"/>
                  <a:cs typeface="Roboto Light"/>
                </a:rPr>
                <a:t>IOS App</a:t>
              </a:r>
            </a:p>
            <a:p>
              <a:pPr>
                <a:lnSpc>
                  <a:spcPct val="120000"/>
                </a:lnSpc>
              </a:pPr>
              <a:endParaRPr lang="en-US" sz="1000" dirty="0">
                <a:solidFill>
                  <a:schemeClr val="tx2">
                    <a:lumMod val="50000"/>
                  </a:schemeClr>
                </a:solidFill>
                <a:latin typeface="Roboto Light"/>
                <a:cs typeface="Roboto Light"/>
              </a:endParaRPr>
            </a:p>
            <a:p>
              <a:pPr>
                <a:lnSpc>
                  <a:spcPct val="120000"/>
                </a:lnSpc>
              </a:pPr>
              <a:r>
                <a:rPr lang="en-US" sz="1000" dirty="0" smtClean="0">
                  <a:solidFill>
                    <a:schemeClr val="tx2">
                      <a:lumMod val="50000"/>
                    </a:schemeClr>
                  </a:solidFill>
                  <a:latin typeface="Roboto Light"/>
                  <a:cs typeface="Roboto Light"/>
                  <a:hlinkClick r:id="rId3"/>
                </a:rPr>
                <a:t>gethopscotch.com</a:t>
              </a:r>
              <a:endParaRPr lang="en-US" sz="1000" dirty="0">
                <a:solidFill>
                  <a:schemeClr val="tx2">
                    <a:lumMod val="50000"/>
                  </a:schemeClr>
                </a:solidFill>
                <a:latin typeface="Roboto Light"/>
                <a:cs typeface="Roboto Light"/>
              </a:endParaRPr>
            </a:p>
          </p:txBody>
        </p:sp>
        <p:cxnSp>
          <p:nvCxnSpPr>
            <p:cNvPr id="15" name="Straight Connector 14"/>
            <p:cNvCxnSpPr/>
            <p:nvPr/>
          </p:nvCxnSpPr>
          <p:spPr>
            <a:xfrm>
              <a:off x="955622" y="2985430"/>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pic>
          <p:nvPicPr>
            <p:cNvPr id="79" name="Picture 7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5722" y="1066518"/>
              <a:ext cx="930791" cy="930791"/>
            </a:xfrm>
            <a:prstGeom prst="rect">
              <a:avLst/>
            </a:prstGeom>
          </p:spPr>
        </p:pic>
      </p:grpSp>
      <p:grpSp>
        <p:nvGrpSpPr>
          <p:cNvPr id="85" name="Group 84"/>
          <p:cNvGrpSpPr/>
          <p:nvPr/>
        </p:nvGrpSpPr>
        <p:grpSpPr>
          <a:xfrm>
            <a:off x="3739000" y="678109"/>
            <a:ext cx="1698057" cy="3562197"/>
            <a:chOff x="3739000" y="678109"/>
            <a:chExt cx="1698057" cy="3562197"/>
          </a:xfrm>
        </p:grpSpPr>
        <p:sp>
          <p:nvSpPr>
            <p:cNvPr id="32" name="Rounded Rectangle 31"/>
            <p:cNvSpPr/>
            <p:nvPr/>
          </p:nvSpPr>
          <p:spPr>
            <a:xfrm>
              <a:off x="3739000" y="2279056"/>
              <a:ext cx="1698057" cy="1961250"/>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3740285" y="678109"/>
              <a:ext cx="1696140" cy="169614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3741572" y="1582386"/>
              <a:ext cx="1695485" cy="796565"/>
            </a:xfrm>
            <a:prstGeom prst="rect">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3904067" y="841891"/>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itle 1"/>
            <p:cNvSpPr txBox="1">
              <a:spLocks/>
            </p:cNvSpPr>
            <p:nvPr/>
          </p:nvSpPr>
          <p:spPr>
            <a:xfrm>
              <a:off x="3755548" y="2385018"/>
              <a:ext cx="1674374" cy="60511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err="1" smtClean="0"/>
                <a:t>Kodable</a:t>
              </a:r>
              <a:endParaRPr lang="en-US" sz="1200" b="0" dirty="0"/>
            </a:p>
          </p:txBody>
        </p:sp>
        <p:sp>
          <p:nvSpPr>
            <p:cNvPr id="38" name="TextBox 37"/>
            <p:cNvSpPr txBox="1"/>
            <p:nvPr/>
          </p:nvSpPr>
          <p:spPr>
            <a:xfrm>
              <a:off x="3827929" y="3035903"/>
              <a:ext cx="1566909" cy="830997"/>
            </a:xfrm>
            <a:prstGeom prst="rect">
              <a:avLst/>
            </a:prstGeom>
            <a:noFill/>
          </p:spPr>
          <p:txBody>
            <a:bodyPr wrap="square" rtlCol="0">
              <a:spAutoFit/>
            </a:bodyPr>
            <a:lstStyle/>
            <a:p>
              <a:pPr>
                <a:lnSpc>
                  <a:spcPct val="120000"/>
                </a:lnSpc>
              </a:pPr>
              <a:r>
                <a:rPr lang="en-US" sz="1000" dirty="0" smtClean="0">
                  <a:solidFill>
                    <a:schemeClr val="tx2">
                      <a:lumMod val="50000"/>
                    </a:schemeClr>
                  </a:solidFill>
                  <a:latin typeface="Roboto Light"/>
                  <a:cs typeface="Roboto Light"/>
                </a:rPr>
                <a:t>IOS App</a:t>
              </a:r>
            </a:p>
            <a:p>
              <a:pPr>
                <a:lnSpc>
                  <a:spcPct val="120000"/>
                </a:lnSpc>
              </a:pPr>
              <a:r>
                <a:rPr lang="en-US" sz="1000" dirty="0" smtClean="0">
                  <a:solidFill>
                    <a:schemeClr val="tx2">
                      <a:lumMod val="50000"/>
                    </a:schemeClr>
                  </a:solidFill>
                  <a:latin typeface="Roboto Light"/>
                  <a:cs typeface="Roboto Light"/>
                </a:rPr>
                <a:t>Online or PC Game</a:t>
              </a:r>
            </a:p>
            <a:p>
              <a:pPr>
                <a:lnSpc>
                  <a:spcPct val="120000"/>
                </a:lnSpc>
              </a:pPr>
              <a:endParaRPr lang="en-US" sz="1000" dirty="0">
                <a:solidFill>
                  <a:schemeClr val="tx2">
                    <a:lumMod val="50000"/>
                  </a:schemeClr>
                </a:solidFill>
                <a:latin typeface="Roboto Light"/>
                <a:cs typeface="Roboto Light"/>
              </a:endParaRPr>
            </a:p>
            <a:p>
              <a:pPr>
                <a:lnSpc>
                  <a:spcPct val="120000"/>
                </a:lnSpc>
              </a:pPr>
              <a:r>
                <a:rPr lang="en-US" sz="1000" dirty="0" smtClean="0">
                  <a:solidFill>
                    <a:schemeClr val="tx2">
                      <a:lumMod val="50000"/>
                    </a:schemeClr>
                  </a:solidFill>
                  <a:latin typeface="Roboto Light"/>
                  <a:cs typeface="Roboto Light"/>
                  <a:hlinkClick r:id="rId5"/>
                </a:rPr>
                <a:t>kodable.com</a:t>
              </a:r>
              <a:endParaRPr lang="en-US" sz="1000" dirty="0">
                <a:solidFill>
                  <a:schemeClr val="tx2">
                    <a:lumMod val="50000"/>
                  </a:schemeClr>
                </a:solidFill>
                <a:latin typeface="Roboto Light"/>
                <a:cs typeface="Roboto Light"/>
              </a:endParaRPr>
            </a:p>
          </p:txBody>
        </p:sp>
        <p:cxnSp>
          <p:nvCxnSpPr>
            <p:cNvPr id="39" name="Straight Connector 38"/>
            <p:cNvCxnSpPr/>
            <p:nvPr/>
          </p:nvCxnSpPr>
          <p:spPr>
            <a:xfrm>
              <a:off x="3739000" y="2985430"/>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pic>
          <p:nvPicPr>
            <p:cNvPr id="80" name="Picture 7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9808" y="1041962"/>
              <a:ext cx="989305" cy="989305"/>
            </a:xfrm>
            <a:prstGeom prst="rect">
              <a:avLst/>
            </a:prstGeom>
          </p:spPr>
        </p:pic>
      </p:grpSp>
      <p:grpSp>
        <p:nvGrpSpPr>
          <p:cNvPr id="86" name="Group 85"/>
          <p:cNvGrpSpPr/>
          <p:nvPr/>
        </p:nvGrpSpPr>
        <p:grpSpPr>
          <a:xfrm>
            <a:off x="6522377" y="635512"/>
            <a:ext cx="1698057" cy="3742789"/>
            <a:chOff x="6522377" y="635512"/>
            <a:chExt cx="1698057" cy="3742789"/>
          </a:xfrm>
        </p:grpSpPr>
        <p:sp>
          <p:nvSpPr>
            <p:cNvPr id="56" name="Rounded Rectangle 55"/>
            <p:cNvSpPr/>
            <p:nvPr/>
          </p:nvSpPr>
          <p:spPr>
            <a:xfrm>
              <a:off x="6522377" y="2236459"/>
              <a:ext cx="1698057" cy="200384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6523662" y="635512"/>
              <a:ext cx="1696140" cy="169614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6524949" y="1539789"/>
              <a:ext cx="1695485" cy="79656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687444" y="799294"/>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itle 1"/>
            <p:cNvSpPr txBox="1">
              <a:spLocks/>
            </p:cNvSpPr>
            <p:nvPr/>
          </p:nvSpPr>
          <p:spPr>
            <a:xfrm>
              <a:off x="6538925" y="2342421"/>
              <a:ext cx="1674374" cy="60511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Scratch</a:t>
              </a:r>
            </a:p>
            <a:p>
              <a:pPr algn="ctr"/>
              <a:r>
                <a:rPr lang="en-US" sz="1200" b="0" dirty="0" err="1" smtClean="0"/>
                <a:t>Scratchjr</a:t>
              </a:r>
              <a:endParaRPr lang="en-US" sz="1200" b="0" dirty="0"/>
            </a:p>
          </p:txBody>
        </p:sp>
        <p:sp>
          <p:nvSpPr>
            <p:cNvPr id="62" name="TextBox 61"/>
            <p:cNvSpPr txBox="1"/>
            <p:nvPr/>
          </p:nvSpPr>
          <p:spPr>
            <a:xfrm>
              <a:off x="6606987" y="2993306"/>
              <a:ext cx="1606311" cy="1384995"/>
            </a:xfrm>
            <a:prstGeom prst="rect">
              <a:avLst/>
            </a:prstGeom>
            <a:noFill/>
          </p:spPr>
          <p:txBody>
            <a:bodyPr wrap="square" rtlCol="0">
              <a:spAutoFit/>
            </a:bodyPr>
            <a:lstStyle/>
            <a:p>
              <a:pPr>
                <a:lnSpc>
                  <a:spcPct val="120000"/>
                </a:lnSpc>
              </a:pPr>
              <a:r>
                <a:rPr lang="en-US" sz="1000" dirty="0" smtClean="0">
                  <a:solidFill>
                    <a:schemeClr val="tx2">
                      <a:lumMod val="50000"/>
                    </a:schemeClr>
                  </a:solidFill>
                  <a:latin typeface="Roboto Light"/>
                  <a:cs typeface="Roboto Light"/>
                </a:rPr>
                <a:t>Online or PC Game</a:t>
              </a:r>
            </a:p>
            <a:p>
              <a:pPr>
                <a:lnSpc>
                  <a:spcPct val="120000"/>
                </a:lnSpc>
              </a:pPr>
              <a:r>
                <a:rPr lang="en-US" sz="1000" dirty="0" smtClean="0">
                  <a:solidFill>
                    <a:schemeClr val="tx2">
                      <a:lumMod val="50000"/>
                    </a:schemeClr>
                  </a:solidFill>
                  <a:latin typeface="Roboto Light"/>
                  <a:cs typeface="Roboto Light"/>
                </a:rPr>
                <a:t>IOS App</a:t>
              </a:r>
            </a:p>
            <a:p>
              <a:pPr>
                <a:lnSpc>
                  <a:spcPct val="120000"/>
                </a:lnSpc>
              </a:pPr>
              <a:r>
                <a:rPr lang="en-US" sz="1000" dirty="0" smtClean="0">
                  <a:solidFill>
                    <a:schemeClr val="tx2">
                      <a:lumMod val="50000"/>
                    </a:schemeClr>
                  </a:solidFill>
                  <a:latin typeface="Roboto Light"/>
                  <a:cs typeface="Roboto Light"/>
                </a:rPr>
                <a:t>Android App</a:t>
              </a:r>
            </a:p>
            <a:p>
              <a:pPr>
                <a:lnSpc>
                  <a:spcPct val="120000"/>
                </a:lnSpc>
              </a:pPr>
              <a:endParaRPr lang="en-US" sz="1000" dirty="0" smtClean="0">
                <a:solidFill>
                  <a:schemeClr val="tx2">
                    <a:lumMod val="50000"/>
                  </a:schemeClr>
                </a:solidFill>
                <a:latin typeface="Roboto Light"/>
                <a:cs typeface="Roboto Light"/>
                <a:hlinkClick r:id="rId7"/>
              </a:endParaRPr>
            </a:p>
            <a:p>
              <a:pPr>
                <a:lnSpc>
                  <a:spcPct val="120000"/>
                </a:lnSpc>
              </a:pPr>
              <a:r>
                <a:rPr lang="en-US" sz="1000" dirty="0" smtClean="0">
                  <a:solidFill>
                    <a:schemeClr val="tx2">
                      <a:lumMod val="50000"/>
                    </a:schemeClr>
                  </a:solidFill>
                  <a:latin typeface="Roboto Light"/>
                  <a:cs typeface="Roboto Light"/>
                  <a:hlinkClick r:id="rId7"/>
                </a:rPr>
                <a:t>scratchjr.org</a:t>
              </a:r>
              <a:endParaRPr lang="en-US" sz="1000" dirty="0" smtClean="0">
                <a:solidFill>
                  <a:schemeClr val="tx2">
                    <a:lumMod val="50000"/>
                  </a:schemeClr>
                </a:solidFill>
                <a:latin typeface="Roboto Light"/>
                <a:cs typeface="Roboto Light"/>
              </a:endParaRPr>
            </a:p>
            <a:p>
              <a:pPr>
                <a:lnSpc>
                  <a:spcPct val="120000"/>
                </a:lnSpc>
              </a:pPr>
              <a:r>
                <a:rPr lang="en-US" sz="1000" dirty="0" smtClean="0">
                  <a:solidFill>
                    <a:schemeClr val="tx2">
                      <a:lumMod val="50000"/>
                    </a:schemeClr>
                  </a:solidFill>
                  <a:latin typeface="Roboto Light"/>
                  <a:cs typeface="Roboto Light"/>
                  <a:hlinkClick r:id="rId8"/>
                </a:rPr>
                <a:t>scratch.mit.edu</a:t>
              </a:r>
              <a:endParaRPr lang="en-US" sz="1000" dirty="0" smtClean="0">
                <a:solidFill>
                  <a:schemeClr val="tx2">
                    <a:lumMod val="50000"/>
                  </a:schemeClr>
                </a:solidFill>
                <a:latin typeface="Roboto Light"/>
                <a:cs typeface="Roboto Light"/>
              </a:endParaRPr>
            </a:p>
            <a:p>
              <a:pPr>
                <a:lnSpc>
                  <a:spcPct val="120000"/>
                </a:lnSpc>
              </a:pPr>
              <a:endParaRPr lang="en-US" sz="1000" dirty="0">
                <a:solidFill>
                  <a:schemeClr val="tx2">
                    <a:lumMod val="50000"/>
                  </a:schemeClr>
                </a:solidFill>
                <a:latin typeface="Roboto Light"/>
                <a:cs typeface="Roboto Light"/>
              </a:endParaRPr>
            </a:p>
          </p:txBody>
        </p:sp>
        <p:cxnSp>
          <p:nvCxnSpPr>
            <p:cNvPr id="63" name="Straight Connector 62"/>
            <p:cNvCxnSpPr/>
            <p:nvPr/>
          </p:nvCxnSpPr>
          <p:spPr>
            <a:xfrm>
              <a:off x="6522377" y="2942833"/>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pic>
          <p:nvPicPr>
            <p:cNvPr id="82" name="Picture 8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69159" y="1227809"/>
              <a:ext cx="511545" cy="511545"/>
            </a:xfrm>
            <a:prstGeom prst="rect">
              <a:avLst/>
            </a:prstGeom>
          </p:spPr>
        </p:pic>
        <p:pic>
          <p:nvPicPr>
            <p:cNvPr id="81" name="Picture 8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83654" y="1013864"/>
              <a:ext cx="798538" cy="867976"/>
            </a:xfrm>
            <a:prstGeom prst="rect">
              <a:avLst/>
            </a:prstGeom>
          </p:spPr>
        </p:pic>
      </p:grpSp>
      <p:sp>
        <p:nvSpPr>
          <p:cNvPr id="46" name="Rectangle 45"/>
          <p:cNvSpPr/>
          <p:nvPr/>
        </p:nvSpPr>
        <p:spPr>
          <a:xfrm>
            <a:off x="1" y="179441"/>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555028" y="179441"/>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1110055" y="179441"/>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8595359" y="179441"/>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0" name="Group 49"/>
          <p:cNvGrpSpPr/>
          <p:nvPr/>
        </p:nvGrpSpPr>
        <p:grpSpPr>
          <a:xfrm>
            <a:off x="1506960" y="115433"/>
            <a:ext cx="727544" cy="548640"/>
            <a:chOff x="950964" y="338501"/>
            <a:chExt cx="727544" cy="548640"/>
          </a:xfrm>
        </p:grpSpPr>
        <p:sp>
          <p:nvSpPr>
            <p:cNvPr id="51" name="Rectangle 50"/>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2" name="Shape 8841"/>
            <p:cNvSpPr/>
            <p:nvPr/>
          </p:nvSpPr>
          <p:spPr>
            <a:xfrm>
              <a:off x="950964" y="368945"/>
              <a:ext cx="727544" cy="48775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bg1"/>
                  </a:solidFill>
                </a:rPr>
                <a:t></a:t>
              </a:r>
              <a:endParaRPr lang="en-US" sz="2800" dirty="0">
                <a:solidFill>
                  <a:schemeClr val="bg1"/>
                </a:solidFill>
              </a:endParaRPr>
            </a:p>
          </p:txBody>
        </p:sp>
      </p:grpSp>
    </p:spTree>
    <p:extLst>
      <p:ext uri="{BB962C8B-B14F-4D97-AF65-F5344CB8AC3E}">
        <p14:creationId xmlns:p14="http://schemas.microsoft.com/office/powerpoint/2010/main" val="254932045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498217" y="2939896"/>
            <a:ext cx="5228238" cy="724664"/>
          </a:xfrm>
        </p:spPr>
        <p:txBody>
          <a:bodyPr>
            <a:noAutofit/>
          </a:bodyPr>
          <a:lstStyle/>
          <a:p>
            <a:r>
              <a:rPr lang="en-US" sz="4000" dirty="0" smtClean="0">
                <a:solidFill>
                  <a:schemeClr val="bg1"/>
                </a:solidFill>
              </a:rPr>
              <a:t>Resources</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8" y="2939896"/>
            <a:ext cx="1656672" cy="1654748"/>
            <a:chOff x="935144" y="2133632"/>
            <a:chExt cx="1656672" cy="1654748"/>
          </a:xfrm>
        </p:grpSpPr>
        <p:sp>
          <p:nvSpPr>
            <p:cNvPr id="5" name="Oval 4"/>
            <p:cNvSpPr/>
            <p:nvPr/>
          </p:nvSpPr>
          <p:spPr>
            <a:xfrm>
              <a:off x="935145" y="2133632"/>
              <a:ext cx="1654748" cy="1654748"/>
            </a:xfrm>
            <a:prstGeom prst="ellipse">
              <a:avLst/>
            </a:prstGeom>
            <a:solidFill>
              <a:schemeClr val="bg1"/>
            </a:solidFill>
            <a:ln w="762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5144" y="2167397"/>
              <a:ext cx="1656672" cy="1514838"/>
            </a:xfrm>
            <a:prstGeom prst="rect">
              <a:avLst/>
            </a:prstGeom>
            <a:ln w="12700">
              <a:noFill/>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smtClean="0">
                  <a:solidFill>
                    <a:schemeClr val="accent5"/>
                  </a:solidFill>
                </a:rPr>
                <a:t></a:t>
              </a: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50602128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3675" y="276817"/>
            <a:ext cx="6410325" cy="420624"/>
          </a:xfrm>
          <a:solidFill>
            <a:schemeClr val="accent5"/>
          </a:solidFill>
          <a:ln>
            <a:solidFill>
              <a:schemeClr val="accent5"/>
            </a:solidFill>
          </a:ln>
        </p:spPr>
        <p:txBody>
          <a:bodyPr>
            <a:normAutofit/>
          </a:bodyPr>
          <a:lstStyle/>
          <a:p>
            <a:r>
              <a:rPr lang="en-US" dirty="0" smtClean="0">
                <a:solidFill>
                  <a:schemeClr val="bg1"/>
                </a:solidFill>
              </a:rPr>
              <a:t>Resources</a:t>
            </a:r>
            <a:endParaRPr lang="en-US" b="0" dirty="0">
              <a:solidFill>
                <a:schemeClr val="bg1"/>
              </a:solidFill>
            </a:endParaRPr>
          </a:p>
        </p:txBody>
      </p:sp>
      <p:sp>
        <p:nvSpPr>
          <p:cNvPr id="30" name="Title 1"/>
          <p:cNvSpPr txBox="1">
            <a:spLocks/>
          </p:cNvSpPr>
          <p:nvPr/>
        </p:nvSpPr>
        <p:spPr>
          <a:xfrm>
            <a:off x="444501" y="2902367"/>
            <a:ext cx="185419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Jim Everett</a:t>
            </a:r>
            <a:endParaRPr lang="en-US" sz="1200" b="0" dirty="0"/>
          </a:p>
        </p:txBody>
      </p:sp>
      <p:sp>
        <p:nvSpPr>
          <p:cNvPr id="31" name="TextBox 30"/>
          <p:cNvSpPr txBox="1"/>
          <p:nvPr/>
        </p:nvSpPr>
        <p:spPr>
          <a:xfrm>
            <a:off x="444712" y="3190607"/>
            <a:ext cx="1862455" cy="400099"/>
          </a:xfrm>
          <a:prstGeom prst="rect">
            <a:avLst/>
          </a:prstGeom>
          <a:noFill/>
        </p:spPr>
        <p:txBody>
          <a:bodyPr wrap="square" lIns="91430" tIns="45715" rIns="91430" bIns="45715" rtlCol="0">
            <a:spAutoFit/>
          </a:bodyPr>
          <a:lstStyle/>
          <a:p>
            <a:pPr algn="ctr"/>
            <a:r>
              <a:rPr lang="en-US" sz="1000" dirty="0" smtClean="0">
                <a:solidFill>
                  <a:schemeClr val="tx2">
                    <a:lumMod val="50000"/>
                  </a:schemeClr>
                </a:solidFill>
                <a:latin typeface="Roboto Light"/>
                <a:cs typeface="Roboto Light"/>
              </a:rPr>
              <a:t>Developer, Architect, Software Enthusiast</a:t>
            </a:r>
            <a:endParaRPr lang="en-US" sz="1000" dirty="0">
              <a:solidFill>
                <a:schemeClr val="tx2">
                  <a:lumMod val="50000"/>
                </a:schemeClr>
              </a:solidFill>
              <a:latin typeface="Roboto Light"/>
              <a:cs typeface="Roboto Light"/>
            </a:endParaRPr>
          </a:p>
        </p:txBody>
      </p:sp>
      <p:sp>
        <p:nvSpPr>
          <p:cNvPr id="48" name="Oval 47"/>
          <p:cNvSpPr/>
          <p:nvPr/>
        </p:nvSpPr>
        <p:spPr>
          <a:xfrm>
            <a:off x="639990" y="1103162"/>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 name="Oval 14"/>
          <p:cNvSpPr/>
          <p:nvPr/>
        </p:nvSpPr>
        <p:spPr>
          <a:xfrm>
            <a:off x="570318" y="1038454"/>
            <a:ext cx="1589484" cy="1589155"/>
          </a:xfrm>
          <a:prstGeom prst="ellipse">
            <a:avLst/>
          </a:prstGeom>
          <a:solidFill>
            <a:srgbClr val="424242"/>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92" y="1172362"/>
            <a:ext cx="1316736" cy="1316736"/>
          </a:xfrm>
          <a:prstGeom prst="ellipse">
            <a:avLst/>
          </a:prstGeom>
          <a:ln w="63500" cap="rnd">
            <a:noFill/>
          </a:ln>
          <a:effectLst>
            <a:outerShdw blurRad="381000" dist="292100" dir="5400000" sx="-80000" sy="-18000" rotWithShape="0">
              <a:srgbClr val="000000">
                <a:alpha val="22000"/>
              </a:srgbClr>
            </a:outerShdw>
          </a:effectLst>
        </p:spPr>
      </p:pic>
      <p:sp>
        <p:nvSpPr>
          <p:cNvPr id="4" name="Rounded Rectangle 3"/>
          <p:cNvSpPr/>
          <p:nvPr/>
        </p:nvSpPr>
        <p:spPr>
          <a:xfrm>
            <a:off x="2737554" y="1023939"/>
            <a:ext cx="6019095"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3" name="Oval 12"/>
          <p:cNvSpPr/>
          <p:nvPr/>
        </p:nvSpPr>
        <p:spPr>
          <a:xfrm>
            <a:off x="557063" y="1018823"/>
            <a:ext cx="1628420" cy="1628418"/>
          </a:xfrm>
          <a:prstGeom prst="ellipse">
            <a:avLst/>
          </a:prstGeom>
          <a:noFill/>
          <a:ln w="76200" cmpd="sng">
            <a:solidFill>
              <a:schemeClr val="accent5"/>
            </a:solidFill>
            <a:prstDash val="solid"/>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 name="Oval 13"/>
          <p:cNvSpPr/>
          <p:nvPr/>
        </p:nvSpPr>
        <p:spPr>
          <a:xfrm>
            <a:off x="482105" y="943865"/>
            <a:ext cx="1772145" cy="1772143"/>
          </a:xfrm>
          <a:prstGeom prst="ellipse">
            <a:avLst/>
          </a:prstGeom>
          <a:noFill/>
          <a:ln w="101600" cmpd="sng">
            <a:solidFill>
              <a:schemeClr val="bg1"/>
            </a:solidFill>
            <a:prstDash val="solid"/>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 name="Oval 2"/>
          <p:cNvSpPr/>
          <p:nvPr/>
        </p:nvSpPr>
        <p:spPr>
          <a:xfrm>
            <a:off x="459145" y="918465"/>
            <a:ext cx="1814155" cy="1814155"/>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 name="TextBox 15"/>
          <p:cNvSpPr txBox="1"/>
          <p:nvPr/>
        </p:nvSpPr>
        <p:spPr>
          <a:xfrm>
            <a:off x="3210276" y="1237202"/>
            <a:ext cx="5073650" cy="2585313"/>
          </a:xfrm>
          <a:prstGeom prst="rect">
            <a:avLst/>
          </a:prstGeom>
          <a:noFill/>
        </p:spPr>
        <p:txBody>
          <a:bodyPr wrap="square" lIns="91430" tIns="45715" rIns="91430" bIns="45715" rtlCol="0" anchor="ctr">
            <a:spAutoFit/>
          </a:bodyPr>
          <a:lstStyle/>
          <a:p>
            <a:pPr>
              <a:lnSpc>
                <a:spcPct val="150000"/>
              </a:lnSpc>
            </a:pPr>
            <a:r>
              <a:rPr lang="en-US" sz="2400" dirty="0">
                <a:solidFill>
                  <a:schemeClr val="accent5"/>
                </a:solidFill>
                <a:latin typeface="FontAwesome" pitchFamily="2" charset="0"/>
              </a:rPr>
              <a:t></a:t>
            </a:r>
            <a:r>
              <a:rPr lang="en-US" sz="1200" i="1" dirty="0" smtClean="0">
                <a:solidFill>
                  <a:schemeClr val="tx2">
                    <a:lumMod val="50000"/>
                  </a:schemeClr>
                </a:solidFill>
                <a:latin typeface="Roboto Light"/>
                <a:cs typeface="Roboto Light"/>
              </a:rPr>
              <a:t> </a:t>
            </a:r>
            <a:r>
              <a:rPr lang="en-US" sz="1200" dirty="0">
                <a:solidFill>
                  <a:schemeClr val="tx2">
                    <a:lumMod val="50000"/>
                  </a:schemeClr>
                </a:solidFill>
                <a:latin typeface="Roboto Light"/>
                <a:cs typeface="Roboto Light"/>
                <a:hlinkClick r:id="rId4"/>
              </a:rPr>
              <a:t>https://</a:t>
            </a:r>
            <a:r>
              <a:rPr lang="en-US" sz="1200" dirty="0" smtClean="0">
                <a:solidFill>
                  <a:schemeClr val="tx2">
                    <a:lumMod val="50000"/>
                  </a:schemeClr>
                </a:solidFill>
                <a:latin typeface="Roboto Light"/>
                <a:cs typeface="Roboto Light"/>
                <a:hlinkClick r:id="rId4"/>
              </a:rPr>
              <a:t>twitter.com/CognitiveBurden</a:t>
            </a:r>
            <a:endParaRPr lang="en-US" sz="1200" dirty="0" smtClean="0">
              <a:solidFill>
                <a:schemeClr val="tx2">
                  <a:lumMod val="50000"/>
                </a:schemeClr>
              </a:solidFill>
              <a:latin typeface="Roboto Light"/>
              <a:cs typeface="Roboto Light"/>
            </a:endParaRPr>
          </a:p>
          <a:p>
            <a:pPr>
              <a:lnSpc>
                <a:spcPct val="150000"/>
              </a:lnSpc>
            </a:pPr>
            <a:r>
              <a:rPr lang="en-US" sz="2400" dirty="0">
                <a:solidFill>
                  <a:schemeClr val="accent5"/>
                </a:solidFill>
                <a:latin typeface="FontAwesome" pitchFamily="2" charset="0"/>
              </a:rPr>
              <a:t></a:t>
            </a:r>
            <a:r>
              <a:rPr lang="en-US" sz="2400" dirty="0">
                <a:solidFill>
                  <a:schemeClr val="accent1"/>
                </a:solidFill>
                <a:latin typeface="FontAwesome" pitchFamily="2" charset="0"/>
              </a:rPr>
              <a:t> </a:t>
            </a:r>
            <a:r>
              <a:rPr lang="en-US" sz="1200" dirty="0">
                <a:solidFill>
                  <a:schemeClr val="accent1"/>
                </a:solidFill>
                <a:latin typeface="Roboto Light" panose="02000000000000000000" pitchFamily="2" charset="0"/>
                <a:ea typeface="Roboto Light" panose="02000000000000000000" pitchFamily="2" charset="0"/>
                <a:hlinkClick r:id="rId5"/>
              </a:rPr>
              <a:t>https://</a:t>
            </a:r>
            <a:r>
              <a:rPr lang="en-US" sz="1200" dirty="0" smtClean="0">
                <a:solidFill>
                  <a:schemeClr val="accent1"/>
                </a:solidFill>
                <a:latin typeface="Roboto Light" panose="02000000000000000000" pitchFamily="2" charset="0"/>
                <a:ea typeface="Roboto Light" panose="02000000000000000000" pitchFamily="2" charset="0"/>
                <a:hlinkClick r:id="rId5"/>
              </a:rPr>
              <a:t>github.com/cognitiveburden</a:t>
            </a:r>
            <a:endParaRPr lang="en-US" sz="1200" dirty="0" smtClean="0">
              <a:solidFill>
                <a:schemeClr val="accent1"/>
              </a:solidFill>
              <a:latin typeface="Roboto Light" panose="02000000000000000000" pitchFamily="2" charset="0"/>
              <a:ea typeface="Roboto Light" panose="02000000000000000000" pitchFamily="2" charset="0"/>
            </a:endParaRPr>
          </a:p>
          <a:p>
            <a:pPr>
              <a:lnSpc>
                <a:spcPct val="150000"/>
              </a:lnSpc>
            </a:pPr>
            <a:r>
              <a:rPr lang="en-US" sz="2400" dirty="0" smtClean="0">
                <a:solidFill>
                  <a:schemeClr val="accent5"/>
                </a:solidFill>
                <a:latin typeface="FontAwesome" pitchFamily="2" charset="0"/>
              </a:rPr>
              <a:t></a:t>
            </a:r>
            <a:r>
              <a:rPr lang="en-US" sz="2400" dirty="0" smtClean="0">
                <a:solidFill>
                  <a:schemeClr val="accent1"/>
                </a:solidFill>
                <a:latin typeface="FontAwesome" pitchFamily="2" charset="0"/>
              </a:rPr>
              <a:t> </a:t>
            </a:r>
            <a:r>
              <a:rPr lang="en-US" sz="1200" dirty="0" smtClean="0">
                <a:solidFill>
                  <a:schemeClr val="accent1"/>
                </a:solidFill>
                <a:latin typeface="Roboto Light" panose="02000000000000000000" pitchFamily="2" charset="0"/>
                <a:ea typeface="Roboto Light" panose="02000000000000000000" pitchFamily="2" charset="0"/>
                <a:hlinkClick r:id="rId6"/>
              </a:rPr>
              <a:t>cognitiveburden@gmail.com</a:t>
            </a:r>
            <a:endParaRPr lang="en-US" sz="1200" dirty="0" smtClean="0">
              <a:solidFill>
                <a:schemeClr val="accent1"/>
              </a:solidFill>
              <a:latin typeface="Roboto Light" panose="02000000000000000000" pitchFamily="2" charset="0"/>
              <a:ea typeface="Roboto Light" panose="02000000000000000000" pitchFamily="2" charset="0"/>
            </a:endParaRPr>
          </a:p>
          <a:p>
            <a:pPr>
              <a:lnSpc>
                <a:spcPct val="150000"/>
              </a:lnSpc>
            </a:pPr>
            <a:r>
              <a:rPr lang="en-US" sz="2400" dirty="0">
                <a:solidFill>
                  <a:schemeClr val="accent5"/>
                </a:solidFill>
                <a:latin typeface="FontAwesome" pitchFamily="2" charset="0"/>
              </a:rPr>
              <a:t> </a:t>
            </a:r>
            <a:r>
              <a:rPr lang="en-US" sz="1200" dirty="0" smtClean="0">
                <a:solidFill>
                  <a:schemeClr val="accent5"/>
                </a:solidFill>
                <a:latin typeface="FontAwesome" pitchFamily="2" charset="0"/>
              </a:rPr>
              <a:t> </a:t>
            </a:r>
            <a:r>
              <a:rPr lang="en-US" sz="1200" dirty="0" smtClean="0">
                <a:solidFill>
                  <a:schemeClr val="accent1"/>
                </a:solidFill>
                <a:latin typeface="Roboto Light" panose="02000000000000000000" pitchFamily="2" charset="0"/>
                <a:ea typeface="Roboto Light" panose="02000000000000000000" pitchFamily="2" charset="0"/>
                <a:hlinkClick r:id="rId7"/>
              </a:rPr>
              <a:t>https</a:t>
            </a:r>
            <a:r>
              <a:rPr lang="en-US" sz="1200" dirty="0">
                <a:solidFill>
                  <a:schemeClr val="accent1"/>
                </a:solidFill>
                <a:latin typeface="Roboto Light" panose="02000000000000000000" pitchFamily="2" charset="0"/>
                <a:ea typeface="Roboto Light" panose="02000000000000000000" pitchFamily="2" charset="0"/>
                <a:hlinkClick r:id="rId7"/>
              </a:rPr>
              <a:t>://github.com/CognitiveBurden/CodingWithABaby</a:t>
            </a:r>
            <a:endParaRPr lang="en-US" sz="1200" dirty="0">
              <a:solidFill>
                <a:schemeClr val="accent1"/>
              </a:solidFill>
              <a:latin typeface="Roboto Light" panose="02000000000000000000" pitchFamily="2" charset="0"/>
              <a:ea typeface="Roboto Light" panose="02000000000000000000" pitchFamily="2" charset="0"/>
            </a:endParaRPr>
          </a:p>
          <a:p>
            <a:pPr>
              <a:lnSpc>
                <a:spcPct val="150000"/>
              </a:lnSpc>
            </a:pPr>
            <a:endParaRPr lang="en-US" sz="1200" dirty="0">
              <a:solidFill>
                <a:schemeClr val="accent1"/>
              </a:solidFill>
              <a:latin typeface="Roboto Light" panose="02000000000000000000" pitchFamily="2" charset="0"/>
              <a:ea typeface="Roboto Light" panose="02000000000000000000" pitchFamily="2" charset="0"/>
            </a:endParaRPr>
          </a:p>
        </p:txBody>
      </p:sp>
      <p:sp>
        <p:nvSpPr>
          <p:cNvPr id="18" name="Rectangle 17"/>
          <p:cNvSpPr/>
          <p:nvPr/>
        </p:nvSpPr>
        <p:spPr>
          <a:xfrm>
            <a:off x="1105703" y="276817"/>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57063" y="276817"/>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654343" y="276817"/>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6605" y="276817"/>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7" name="Group 6"/>
          <p:cNvGrpSpPr/>
          <p:nvPr/>
        </p:nvGrpSpPr>
        <p:grpSpPr>
          <a:xfrm>
            <a:off x="2203356" y="194742"/>
            <a:ext cx="535724" cy="584775"/>
            <a:chOff x="2646025" y="176675"/>
            <a:chExt cx="535724" cy="584775"/>
          </a:xfrm>
        </p:grpSpPr>
        <p:sp>
          <p:nvSpPr>
            <p:cNvPr id="17" name="Rectangle 16"/>
            <p:cNvSpPr/>
            <p:nvPr/>
          </p:nvSpPr>
          <p:spPr>
            <a:xfrm>
              <a:off x="2703575" y="194742"/>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 name="Rectangle 5"/>
            <p:cNvSpPr/>
            <p:nvPr/>
          </p:nvSpPr>
          <p:spPr>
            <a:xfrm>
              <a:off x="2646025" y="176675"/>
              <a:ext cx="535724" cy="584775"/>
            </a:xfrm>
            <a:prstGeom prst="rect">
              <a:avLst/>
            </a:prstGeom>
            <a:solidFill>
              <a:schemeClr val="accent5"/>
            </a:solidFill>
          </p:spPr>
          <p:txBody>
            <a:bodyPr wrap="none" lIns="91440" tIns="45720" rIns="91440" bIns="45720">
              <a:spAutoFit/>
            </a:bodyPr>
            <a:lstStyle/>
            <a:p>
              <a:pPr algn="ctr"/>
              <a:r>
                <a:rPr lang="en-US" sz="3200" dirty="0">
                  <a:ln w="0"/>
                  <a:solidFill>
                    <a:schemeClr val="bg1"/>
                  </a:solidFill>
                  <a:latin typeface="FontAwesome" pitchFamily="2" charset="0"/>
                </a:rPr>
                <a:t></a:t>
              </a:r>
              <a:endParaRPr lang="en-US" sz="3200" dirty="0">
                <a:ln w="0"/>
                <a:solidFill>
                  <a:schemeClr val="bg1"/>
                </a:solidFill>
                <a:latin typeface="FontAwesome" pitchFamily="2" charset="0"/>
              </a:endParaRPr>
            </a:p>
          </p:txBody>
        </p:sp>
      </p:grpSp>
    </p:spTree>
    <p:extLst>
      <p:ext uri="{BB962C8B-B14F-4D97-AF65-F5344CB8AC3E}">
        <p14:creationId xmlns:p14="http://schemas.microsoft.com/office/powerpoint/2010/main" val="421341755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5" y="843524"/>
            <a:ext cx="9039225" cy="3301187"/>
          </a:xfrm>
        </p:spPr>
        <p:txBody>
          <a:bodyPr numCol="2">
            <a:normAutofit/>
          </a:bodyPr>
          <a:lstStyle/>
          <a:p>
            <a:pPr marL="0" indent="0">
              <a:buNone/>
            </a:pPr>
            <a:r>
              <a:rPr lang="en-US" sz="1200" b="1" dirty="0" smtClean="0">
                <a:solidFill>
                  <a:schemeClr val="accent2"/>
                </a:solidFill>
              </a:rPr>
              <a:t>Having the Baby</a:t>
            </a:r>
          </a:p>
          <a:p>
            <a:pPr marL="0" indent="0">
              <a:buNone/>
            </a:pPr>
            <a:r>
              <a:rPr lang="en-US" sz="1100" dirty="0" smtClean="0"/>
              <a:t>Pregnancy:</a:t>
            </a:r>
          </a:p>
          <a:p>
            <a:pPr marL="0" indent="0">
              <a:buNone/>
            </a:pPr>
            <a:r>
              <a:rPr lang="en-US" sz="900" dirty="0" smtClean="0">
                <a:hlinkClick r:id="rId2"/>
              </a:rPr>
              <a:t>http://www.babycenter.com/pregnancy</a:t>
            </a:r>
            <a:endParaRPr lang="en-US" sz="900" dirty="0" smtClean="0"/>
          </a:p>
          <a:p>
            <a:pPr marL="0" indent="0">
              <a:buNone/>
            </a:pPr>
            <a:r>
              <a:rPr lang="en-US" sz="900" dirty="0" smtClean="0">
                <a:hlinkClick r:id="rId3"/>
              </a:rPr>
              <a:t>https</a:t>
            </a:r>
            <a:r>
              <a:rPr lang="en-US" sz="900" dirty="0">
                <a:hlinkClick r:id="rId3"/>
              </a:rPr>
              <a:t>://</a:t>
            </a:r>
            <a:r>
              <a:rPr lang="en-US" sz="900" dirty="0" smtClean="0">
                <a:hlinkClick r:id="rId3"/>
              </a:rPr>
              <a:t>itunes.apple.com/us/app/my-pregnancy-today-babycenter/id386022579?mt=8</a:t>
            </a:r>
            <a:endParaRPr lang="en-US" sz="900" dirty="0" smtClean="0"/>
          </a:p>
          <a:p>
            <a:pPr marL="0" indent="0">
              <a:buNone/>
            </a:pPr>
            <a:r>
              <a:rPr lang="en-US" sz="900" dirty="0" smtClean="0">
                <a:hlinkClick r:id="rId4"/>
              </a:rPr>
              <a:t>https</a:t>
            </a:r>
            <a:r>
              <a:rPr lang="en-US" sz="900" dirty="0">
                <a:hlinkClick r:id="rId4"/>
              </a:rPr>
              <a:t>://</a:t>
            </a:r>
            <a:r>
              <a:rPr lang="en-US" sz="900" dirty="0" smtClean="0">
                <a:hlinkClick r:id="rId4"/>
              </a:rPr>
              <a:t>itunes.apple.com/us/app/50-000-baby-names-free/id363724891?mt=8</a:t>
            </a:r>
            <a:endParaRPr lang="en-US" sz="900" dirty="0" smtClean="0"/>
          </a:p>
          <a:p>
            <a:pPr marL="0" indent="0">
              <a:buNone/>
            </a:pPr>
            <a:r>
              <a:rPr lang="en-US" sz="900" dirty="0" smtClean="0">
                <a:hlinkClick r:id="rId5"/>
              </a:rPr>
              <a:t>https</a:t>
            </a:r>
            <a:r>
              <a:rPr lang="en-US" sz="900" dirty="0">
                <a:hlinkClick r:id="rId5"/>
              </a:rPr>
              <a:t>://</a:t>
            </a:r>
            <a:r>
              <a:rPr lang="en-US" sz="900" dirty="0" smtClean="0">
                <a:hlinkClick r:id="rId5"/>
              </a:rPr>
              <a:t>itunes.apple.com/us/app/happy-pregnancy-ticker/id449267797?mt=8</a:t>
            </a:r>
            <a:endParaRPr lang="en-US" sz="900" dirty="0" smtClean="0"/>
          </a:p>
          <a:p>
            <a:pPr marL="0" indent="0">
              <a:buNone/>
            </a:pPr>
            <a:r>
              <a:rPr lang="en-US" sz="900" dirty="0" smtClean="0">
                <a:hlinkClick r:id="rId6"/>
              </a:rPr>
              <a:t>https</a:t>
            </a:r>
            <a:r>
              <a:rPr lang="en-US" sz="900" dirty="0">
                <a:hlinkClick r:id="rId6"/>
              </a:rPr>
              <a:t>://</a:t>
            </a:r>
            <a:r>
              <a:rPr lang="en-US" sz="900" dirty="0" smtClean="0">
                <a:hlinkClick r:id="rId6"/>
              </a:rPr>
              <a:t>itunes.apple.com/us/app/full-term-labor-contraction/id382013176?mt=8</a:t>
            </a:r>
            <a:endParaRPr lang="en-US" sz="900" dirty="0" smtClean="0"/>
          </a:p>
          <a:p>
            <a:pPr marL="0" indent="0">
              <a:buNone/>
            </a:pPr>
            <a:r>
              <a:rPr lang="en-US" sz="900" dirty="0" smtClean="0">
                <a:hlinkClick r:id="rId7"/>
              </a:rPr>
              <a:t>https</a:t>
            </a:r>
            <a:r>
              <a:rPr lang="en-US" sz="900" dirty="0">
                <a:hlinkClick r:id="rId7"/>
              </a:rPr>
              <a:t>://itunes.apple.com/us/app/baby-names!!/</a:t>
            </a:r>
            <a:r>
              <a:rPr lang="en-US" sz="900" dirty="0" smtClean="0">
                <a:hlinkClick r:id="rId7"/>
              </a:rPr>
              <a:t>id412443566?mt=8</a:t>
            </a:r>
            <a:endParaRPr lang="en-US" sz="900" dirty="0"/>
          </a:p>
          <a:p>
            <a:pPr marL="0" indent="0">
              <a:buNone/>
            </a:pPr>
            <a:r>
              <a:rPr lang="en-US" sz="900" dirty="0" smtClean="0">
                <a:hlinkClick r:id="rId8"/>
              </a:rPr>
              <a:t>http</a:t>
            </a:r>
            <a:r>
              <a:rPr lang="en-US" sz="900" dirty="0">
                <a:hlinkClick r:id="rId8"/>
              </a:rPr>
              <a:t>://www.babybookie.com</a:t>
            </a:r>
            <a:r>
              <a:rPr lang="en-US" sz="900" dirty="0" smtClean="0">
                <a:hlinkClick r:id="rId8"/>
              </a:rPr>
              <a:t>/</a:t>
            </a:r>
            <a:endParaRPr lang="en-US" sz="900" dirty="0" smtClean="0"/>
          </a:p>
          <a:p>
            <a:pPr marL="0" indent="0">
              <a:buNone/>
            </a:pPr>
            <a:r>
              <a:rPr lang="en-US" sz="1100" dirty="0"/>
              <a:t>Delivery:</a:t>
            </a:r>
          </a:p>
          <a:p>
            <a:pPr marL="0" indent="0">
              <a:buNone/>
            </a:pPr>
            <a:r>
              <a:rPr lang="en-US" sz="900" dirty="0">
                <a:hlinkClick r:id="rId9"/>
              </a:rPr>
              <a:t>https://www.bornyet.com</a:t>
            </a:r>
            <a:r>
              <a:rPr lang="en-US" sz="900" dirty="0" smtClean="0">
                <a:hlinkClick r:id="rId9"/>
              </a:rPr>
              <a:t>/</a:t>
            </a:r>
            <a:endParaRPr lang="en-US" sz="900" dirty="0" smtClean="0"/>
          </a:p>
          <a:p>
            <a:pPr marL="0" indent="0">
              <a:buNone/>
            </a:pPr>
            <a:r>
              <a:rPr lang="en-US" sz="900" dirty="0" smtClean="0">
                <a:hlinkClick r:id="rId10"/>
              </a:rPr>
              <a:t>http</a:t>
            </a:r>
            <a:r>
              <a:rPr lang="en-US" sz="900" dirty="0">
                <a:hlinkClick r:id="rId10"/>
              </a:rPr>
              <a:t>://</a:t>
            </a:r>
            <a:r>
              <a:rPr lang="en-US" sz="900" dirty="0" smtClean="0">
                <a:hlinkClick r:id="rId10"/>
              </a:rPr>
              <a:t>www.birthvillage.com/birth-announcements.php</a:t>
            </a:r>
            <a:endParaRPr lang="en-US" sz="900" dirty="0" smtClean="0"/>
          </a:p>
          <a:p>
            <a:pPr marL="0" indent="0">
              <a:buNone/>
            </a:pPr>
            <a:r>
              <a:rPr lang="en-US" sz="1100" dirty="0"/>
              <a:t>Early </a:t>
            </a:r>
            <a:r>
              <a:rPr lang="en-US" sz="1100" dirty="0"/>
              <a:t>Years</a:t>
            </a:r>
          </a:p>
          <a:p>
            <a:pPr marL="0" indent="0">
              <a:buNone/>
            </a:pPr>
            <a:r>
              <a:rPr lang="en-US" sz="900" dirty="0" smtClean="0">
                <a:hlinkClick r:id="rId11"/>
              </a:rPr>
              <a:t>http</a:t>
            </a:r>
            <a:r>
              <a:rPr lang="en-US" sz="900" dirty="0">
                <a:hlinkClick r:id="rId11"/>
              </a:rPr>
              <a:t>://</a:t>
            </a:r>
            <a:r>
              <a:rPr lang="en-US" sz="900" dirty="0" smtClean="0">
                <a:hlinkClick r:id="rId11"/>
              </a:rPr>
              <a:t>mammababy.lifenstats.com</a:t>
            </a:r>
            <a:endParaRPr lang="en-US" sz="900" dirty="0" smtClean="0"/>
          </a:p>
          <a:p>
            <a:pPr marL="0" indent="0">
              <a:buNone/>
            </a:pPr>
            <a:r>
              <a:rPr lang="en-US" sz="900" dirty="0" smtClean="0">
                <a:hlinkClick r:id="rId12"/>
              </a:rPr>
              <a:t>http</a:t>
            </a:r>
            <a:r>
              <a:rPr lang="en-US" sz="900" dirty="0">
                <a:hlinkClick r:id="rId12"/>
              </a:rPr>
              <a:t>://</a:t>
            </a:r>
            <a:r>
              <a:rPr lang="en-US" sz="900" dirty="0" smtClean="0">
                <a:hlinkClick r:id="rId12"/>
              </a:rPr>
              <a:t>makesafehappen.com/</a:t>
            </a:r>
            <a:endParaRPr lang="en-US" sz="900" dirty="0" smtClean="0"/>
          </a:p>
          <a:p>
            <a:pPr marL="0" indent="0">
              <a:buNone/>
            </a:pPr>
            <a:r>
              <a:rPr lang="en-US" sz="900" dirty="0" smtClean="0">
                <a:hlinkClick r:id="rId13"/>
              </a:rPr>
              <a:t>http</a:t>
            </a:r>
            <a:r>
              <a:rPr lang="en-US" sz="900" dirty="0">
                <a:hlinkClick r:id="rId13"/>
              </a:rPr>
              <a:t>://</a:t>
            </a:r>
            <a:r>
              <a:rPr lang="en-US" sz="900" dirty="0" smtClean="0">
                <a:hlinkClick r:id="rId13"/>
              </a:rPr>
              <a:t>dayoneapp.com/</a:t>
            </a:r>
            <a:endParaRPr lang="en-US" sz="900" dirty="0"/>
          </a:p>
          <a:p>
            <a:pPr marL="0" indent="0">
              <a:buNone/>
            </a:pPr>
            <a:r>
              <a:rPr lang="en-US" sz="900" dirty="0" smtClean="0">
                <a:hlinkClick r:id="rId14"/>
              </a:rPr>
              <a:t>https</a:t>
            </a:r>
            <a:r>
              <a:rPr lang="en-US" sz="900" dirty="0">
                <a:hlinkClick r:id="rId14"/>
              </a:rPr>
              <a:t>://www.lifecake.com</a:t>
            </a:r>
            <a:r>
              <a:rPr lang="en-US" sz="900" dirty="0" smtClean="0">
                <a:hlinkClick r:id="rId14"/>
              </a:rPr>
              <a:t>/</a:t>
            </a:r>
            <a:endParaRPr lang="en-US" sz="900" dirty="0" smtClean="0"/>
          </a:p>
          <a:p>
            <a:pPr marL="0" indent="0">
              <a:buNone/>
            </a:pPr>
            <a:endParaRPr lang="en-US" sz="900" dirty="0" smtClean="0"/>
          </a:p>
          <a:p>
            <a:pPr marL="0" indent="0">
              <a:buNone/>
            </a:pPr>
            <a:r>
              <a:rPr lang="en-US" sz="1100" dirty="0"/>
              <a:t>Geek </a:t>
            </a:r>
            <a:r>
              <a:rPr lang="en-US" sz="1100" dirty="0"/>
              <a:t>Out</a:t>
            </a:r>
          </a:p>
          <a:p>
            <a:pPr marL="0" indent="0">
              <a:buNone/>
            </a:pPr>
            <a:r>
              <a:rPr lang="en-US" sz="900" dirty="0" smtClean="0">
                <a:hlinkClick r:id="rId15"/>
              </a:rPr>
              <a:t>http</a:t>
            </a:r>
            <a:r>
              <a:rPr lang="en-US" sz="900" dirty="0">
                <a:hlinkClick r:id="rId15"/>
              </a:rPr>
              <a:t>://</a:t>
            </a:r>
            <a:r>
              <a:rPr lang="en-US" sz="900" dirty="0" smtClean="0">
                <a:hlinkClick r:id="rId15"/>
              </a:rPr>
              <a:t>www.pcmag.com/slideshow/story/308706/11-tech-gadgets-for-new-parents</a:t>
            </a:r>
            <a:endParaRPr lang="en-US" sz="900" dirty="0" smtClean="0"/>
          </a:p>
          <a:p>
            <a:pPr marL="0" indent="0">
              <a:buNone/>
            </a:pPr>
            <a:r>
              <a:rPr lang="en-US" sz="900" dirty="0" smtClean="0">
                <a:hlinkClick r:id="rId16"/>
              </a:rPr>
              <a:t>http</a:t>
            </a:r>
            <a:r>
              <a:rPr lang="en-US" sz="900" dirty="0">
                <a:hlinkClick r:id="rId16"/>
              </a:rPr>
              <a:t>://www.iiamo.com/products/iiamo-go-family/go</a:t>
            </a:r>
            <a:r>
              <a:rPr lang="en-US" sz="900" dirty="0" smtClean="0">
                <a:hlinkClick r:id="rId16"/>
              </a:rPr>
              <a:t>/</a:t>
            </a:r>
            <a:endParaRPr lang="en-US" sz="900" dirty="0" smtClean="0"/>
          </a:p>
          <a:p>
            <a:pPr marL="0" indent="0">
              <a:buNone/>
            </a:pPr>
            <a:r>
              <a:rPr lang="en-US" sz="900" dirty="0" smtClean="0">
                <a:hlinkClick r:id="rId17"/>
              </a:rPr>
              <a:t>http</a:t>
            </a:r>
            <a:r>
              <a:rPr lang="en-US" sz="900" dirty="0">
                <a:hlinkClick r:id="rId17"/>
              </a:rPr>
              <a:t>://</a:t>
            </a:r>
            <a:r>
              <a:rPr lang="en-US" sz="900" dirty="0" smtClean="0">
                <a:hlinkClick r:id="rId17"/>
              </a:rPr>
              <a:t>www.oddee.com/item_98567.aspx</a:t>
            </a:r>
            <a:endParaRPr lang="en-US" sz="900" dirty="0" smtClean="0"/>
          </a:p>
          <a:p>
            <a:pPr marL="0" indent="0">
              <a:buNone/>
            </a:pPr>
            <a:r>
              <a:rPr lang="en-US" sz="900" dirty="0" smtClean="0">
                <a:hlinkClick r:id="rId18"/>
              </a:rPr>
              <a:t>https</a:t>
            </a:r>
            <a:r>
              <a:rPr lang="en-US" sz="900" dirty="0">
                <a:hlinkClick r:id="rId18"/>
              </a:rPr>
              <a:t>://</a:t>
            </a:r>
            <a:r>
              <a:rPr lang="en-US" sz="900" dirty="0" smtClean="0">
                <a:hlinkClick r:id="rId18"/>
              </a:rPr>
              <a:t>www.4moms.com/origami</a:t>
            </a:r>
            <a:endParaRPr lang="en-US" sz="900" dirty="0" smtClean="0"/>
          </a:p>
          <a:p>
            <a:pPr marL="0" indent="0">
              <a:buNone/>
            </a:pPr>
            <a:r>
              <a:rPr lang="en-US" sz="900" dirty="0" smtClean="0">
                <a:hlinkClick r:id="rId19"/>
              </a:rPr>
              <a:t>http</a:t>
            </a:r>
            <a:r>
              <a:rPr lang="en-US" sz="900" dirty="0">
                <a:hlinkClick r:id="rId19"/>
              </a:rPr>
              <a:t>://www.mobisante.com/products/product-overview</a:t>
            </a:r>
            <a:r>
              <a:rPr lang="en-US" sz="900" dirty="0" smtClean="0">
                <a:hlinkClick r:id="rId19"/>
              </a:rPr>
              <a:t>/</a:t>
            </a:r>
            <a:endParaRPr lang="en-US" sz="900" dirty="0" smtClean="0"/>
          </a:p>
          <a:p>
            <a:pPr marL="0" indent="0">
              <a:buNone/>
            </a:pPr>
            <a:r>
              <a:rPr lang="en-US" sz="900" dirty="0" smtClean="0">
                <a:hlinkClick r:id="rId20"/>
              </a:rPr>
              <a:t>https</a:t>
            </a:r>
            <a:r>
              <a:rPr lang="en-US" sz="900" dirty="0">
                <a:hlinkClick r:id="rId20"/>
              </a:rPr>
              <a:t>://www.owletcare.com</a:t>
            </a:r>
            <a:r>
              <a:rPr lang="en-US" sz="900" dirty="0" smtClean="0">
                <a:hlinkClick r:id="rId20"/>
              </a:rPr>
              <a:t>/</a:t>
            </a:r>
            <a:endParaRPr lang="en-US" sz="900" dirty="0" smtClean="0"/>
          </a:p>
          <a:p>
            <a:pPr marL="0" indent="0">
              <a:buNone/>
            </a:pPr>
            <a:r>
              <a:rPr lang="en-US" sz="900" dirty="0" smtClean="0">
                <a:hlinkClick r:id="rId21"/>
              </a:rPr>
              <a:t>https</a:t>
            </a:r>
            <a:r>
              <a:rPr lang="en-US" sz="900" dirty="0">
                <a:hlinkClick r:id="rId21"/>
              </a:rPr>
              <a:t>://</a:t>
            </a:r>
            <a:r>
              <a:rPr lang="en-US" sz="900" dirty="0" smtClean="0">
                <a:hlinkClick r:id="rId21"/>
              </a:rPr>
              <a:t>www.4moms.com/rockaroo</a:t>
            </a:r>
            <a:endParaRPr lang="en-US" sz="900" dirty="0" smtClean="0"/>
          </a:p>
          <a:p>
            <a:pPr marL="0" indent="0">
              <a:buNone/>
            </a:pPr>
            <a:r>
              <a:rPr lang="en-US" sz="900" dirty="0" smtClean="0">
                <a:hlinkClick r:id="rId17"/>
              </a:rPr>
              <a:t>http</a:t>
            </a:r>
            <a:r>
              <a:rPr lang="en-US" sz="900" dirty="0">
                <a:hlinkClick r:id="rId17"/>
              </a:rPr>
              <a:t>://</a:t>
            </a:r>
            <a:r>
              <a:rPr lang="en-US" sz="900" dirty="0" smtClean="0">
                <a:hlinkClick r:id="rId17"/>
              </a:rPr>
              <a:t>www.oddee.com/item_98567.aspx</a:t>
            </a:r>
            <a:endParaRPr lang="en-US" sz="900" dirty="0" smtClean="0"/>
          </a:p>
          <a:p>
            <a:pPr marL="0" indent="0">
              <a:buNone/>
            </a:pPr>
            <a:r>
              <a:rPr lang="en-US" sz="900" dirty="0" smtClean="0">
                <a:hlinkClick r:id="rId22"/>
              </a:rPr>
              <a:t>http</a:t>
            </a:r>
            <a:r>
              <a:rPr lang="en-US" sz="900" dirty="0">
                <a:hlinkClick r:id="rId22"/>
              </a:rPr>
              <a:t>://</a:t>
            </a:r>
            <a:r>
              <a:rPr lang="en-US" sz="900" dirty="0" smtClean="0">
                <a:hlinkClick r:id="rId22"/>
              </a:rPr>
              <a:t>wdc.com/ventito/tech/trending/the-wired-baby-5-innovative-gadgets-for-new-parents</a:t>
            </a:r>
            <a:endParaRPr lang="en-US" sz="900" dirty="0" smtClean="0"/>
          </a:p>
          <a:p>
            <a:pPr marL="0" indent="0">
              <a:buNone/>
            </a:pPr>
            <a:r>
              <a:rPr lang="en-US" sz="900" dirty="0" smtClean="0">
                <a:hlinkClick r:id="rId23"/>
              </a:rPr>
              <a:t>http</a:t>
            </a:r>
            <a:r>
              <a:rPr lang="en-US" sz="900" dirty="0">
                <a:hlinkClick r:id="rId23"/>
              </a:rPr>
              <a:t>://mattkaar.com/blog/2012/12/01/raspberry-pi-as-a-baby-monitor</a:t>
            </a:r>
            <a:r>
              <a:rPr lang="en-US" sz="900" dirty="0" smtClean="0">
                <a:hlinkClick r:id="rId23"/>
              </a:rPr>
              <a:t>/</a:t>
            </a:r>
            <a:endParaRPr lang="en-US" sz="900" dirty="0" smtClean="0"/>
          </a:p>
          <a:p>
            <a:pPr marL="0" indent="0">
              <a:buNone/>
            </a:pPr>
            <a:r>
              <a:rPr lang="en-US" sz="900" dirty="0" smtClean="0">
                <a:hlinkClick r:id="rId24"/>
              </a:rPr>
              <a:t>http</a:t>
            </a:r>
            <a:r>
              <a:rPr lang="en-US" sz="900" dirty="0">
                <a:hlinkClick r:id="rId24"/>
              </a:rPr>
              <a:t>://stuffbabiesneed.com/blog/building-raspberry-pi-baby-monitor-part-one</a:t>
            </a:r>
            <a:r>
              <a:rPr lang="en-US" sz="900" dirty="0" smtClean="0">
                <a:hlinkClick r:id="rId24"/>
              </a:rPr>
              <a:t>/</a:t>
            </a:r>
            <a:endParaRPr lang="en-US" sz="900" dirty="0" smtClean="0"/>
          </a:p>
          <a:p>
            <a:pPr marL="0" indent="0">
              <a:buNone/>
            </a:pPr>
            <a:r>
              <a:rPr lang="en-US" sz="900" dirty="0" smtClean="0">
                <a:hlinkClick r:id="rId25"/>
              </a:rPr>
              <a:t>http</a:t>
            </a:r>
            <a:r>
              <a:rPr lang="en-US" sz="900" dirty="0">
                <a:hlinkClick r:id="rId25"/>
              </a:rPr>
              <a:t>://blog.alexwilde.net/make-a-raspberry-pi-baby-monitor</a:t>
            </a:r>
            <a:r>
              <a:rPr lang="en-US" sz="900" dirty="0" smtClean="0">
                <a:hlinkClick r:id="rId25"/>
              </a:rPr>
              <a:t>/</a:t>
            </a:r>
            <a:endParaRPr lang="en-US" sz="900" dirty="0" smtClean="0"/>
          </a:p>
          <a:p>
            <a:pPr marL="0" indent="0">
              <a:buNone/>
            </a:pPr>
            <a:r>
              <a:rPr lang="en-US" sz="900" dirty="0" smtClean="0">
                <a:hlinkClick r:id="rId26"/>
              </a:rPr>
              <a:t>http</a:t>
            </a:r>
            <a:r>
              <a:rPr lang="en-US" sz="900" dirty="0">
                <a:hlinkClick r:id="rId26"/>
              </a:rPr>
              <a:t>://duino4projects.com/interactive-childs-mobile-using-arduino</a:t>
            </a:r>
            <a:r>
              <a:rPr lang="en-US" sz="900" dirty="0" smtClean="0">
                <a:hlinkClick r:id="rId26"/>
              </a:rPr>
              <a:t>/</a:t>
            </a:r>
            <a:endParaRPr lang="en-US" sz="900" dirty="0" smtClean="0"/>
          </a:p>
          <a:p>
            <a:pPr marL="0" indent="0">
              <a:buNone/>
            </a:pPr>
            <a:r>
              <a:rPr lang="en-US" sz="900" dirty="0" smtClean="0">
                <a:hlinkClick r:id="rId27"/>
              </a:rPr>
              <a:t>http</a:t>
            </a:r>
            <a:r>
              <a:rPr lang="en-US" sz="900" dirty="0">
                <a:hlinkClick r:id="rId27"/>
              </a:rPr>
              <a:t>://mimobaby.com</a:t>
            </a:r>
            <a:r>
              <a:rPr lang="en-US" sz="900" dirty="0" smtClean="0">
                <a:hlinkClick r:id="rId27"/>
              </a:rPr>
              <a:t>/</a:t>
            </a:r>
            <a:endParaRPr lang="en-US" sz="900" dirty="0" smtClean="0"/>
          </a:p>
          <a:p>
            <a:pPr marL="0" indent="0">
              <a:buNone/>
            </a:pPr>
            <a:endParaRPr lang="en-US" sz="900" dirty="0"/>
          </a:p>
        </p:txBody>
      </p:sp>
      <p:sp>
        <p:nvSpPr>
          <p:cNvPr id="4" name="Title 1"/>
          <p:cNvSpPr>
            <a:spLocks noGrp="1"/>
          </p:cNvSpPr>
          <p:nvPr>
            <p:ph type="title"/>
          </p:nvPr>
        </p:nvSpPr>
        <p:spPr>
          <a:xfrm>
            <a:off x="2733675" y="276817"/>
            <a:ext cx="6410325" cy="420624"/>
          </a:xfrm>
          <a:solidFill>
            <a:schemeClr val="accent5"/>
          </a:solidFill>
          <a:ln>
            <a:solidFill>
              <a:schemeClr val="accent5"/>
            </a:solidFill>
          </a:ln>
        </p:spPr>
        <p:txBody>
          <a:bodyPr>
            <a:normAutofit/>
          </a:bodyPr>
          <a:lstStyle/>
          <a:p>
            <a:r>
              <a:rPr lang="en-US" dirty="0" smtClean="0">
                <a:solidFill>
                  <a:schemeClr val="bg1"/>
                </a:solidFill>
              </a:rPr>
              <a:t>Resources</a:t>
            </a:r>
            <a:endParaRPr lang="en-US" b="0" dirty="0">
              <a:solidFill>
                <a:schemeClr val="bg1"/>
              </a:solidFill>
            </a:endParaRPr>
          </a:p>
        </p:txBody>
      </p:sp>
      <p:sp>
        <p:nvSpPr>
          <p:cNvPr id="5" name="Rectangle 4"/>
          <p:cNvSpPr/>
          <p:nvPr/>
        </p:nvSpPr>
        <p:spPr>
          <a:xfrm>
            <a:off x="1105703" y="276817"/>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57063" y="276817"/>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654343" y="276817"/>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605" y="276817"/>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9" name="Group 8"/>
          <p:cNvGrpSpPr/>
          <p:nvPr/>
        </p:nvGrpSpPr>
        <p:grpSpPr>
          <a:xfrm>
            <a:off x="2203356" y="194742"/>
            <a:ext cx="535724" cy="584775"/>
            <a:chOff x="2646025" y="176675"/>
            <a:chExt cx="535724" cy="584775"/>
          </a:xfrm>
        </p:grpSpPr>
        <p:sp>
          <p:nvSpPr>
            <p:cNvPr id="10" name="Rectangle 9"/>
            <p:cNvSpPr/>
            <p:nvPr/>
          </p:nvSpPr>
          <p:spPr>
            <a:xfrm>
              <a:off x="2703575" y="194742"/>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 name="Rectangle 10"/>
            <p:cNvSpPr/>
            <p:nvPr/>
          </p:nvSpPr>
          <p:spPr>
            <a:xfrm>
              <a:off x="2646025" y="176675"/>
              <a:ext cx="535724" cy="584775"/>
            </a:xfrm>
            <a:prstGeom prst="rect">
              <a:avLst/>
            </a:prstGeom>
            <a:solidFill>
              <a:schemeClr val="accent5"/>
            </a:solidFill>
          </p:spPr>
          <p:txBody>
            <a:bodyPr wrap="none" lIns="91440" tIns="45720" rIns="91440" bIns="45720">
              <a:spAutoFit/>
            </a:bodyPr>
            <a:lstStyle/>
            <a:p>
              <a:pPr algn="ctr"/>
              <a:r>
                <a:rPr lang="en-US" sz="3200" dirty="0">
                  <a:ln w="0"/>
                  <a:solidFill>
                    <a:schemeClr val="bg1"/>
                  </a:solidFill>
                  <a:latin typeface="FontAwesome" pitchFamily="2" charset="0"/>
                </a:rPr>
                <a:t></a:t>
              </a:r>
              <a:endParaRPr lang="en-US" sz="3200" dirty="0">
                <a:ln w="0"/>
                <a:solidFill>
                  <a:schemeClr val="bg1"/>
                </a:solidFill>
                <a:latin typeface="FontAwesome" pitchFamily="2" charset="0"/>
              </a:endParaRPr>
            </a:p>
          </p:txBody>
        </p:sp>
      </p:grpSp>
    </p:spTree>
    <p:extLst>
      <p:ext uri="{BB962C8B-B14F-4D97-AF65-F5344CB8AC3E}">
        <p14:creationId xmlns:p14="http://schemas.microsoft.com/office/powerpoint/2010/main" val="10779520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5" y="843524"/>
            <a:ext cx="9039225" cy="3301187"/>
          </a:xfrm>
        </p:spPr>
        <p:txBody>
          <a:bodyPr numCol="2">
            <a:normAutofit/>
          </a:bodyPr>
          <a:lstStyle/>
          <a:p>
            <a:pPr marL="0" indent="0">
              <a:buNone/>
            </a:pPr>
            <a:r>
              <a:rPr lang="en-US" sz="1200" b="1" dirty="0" smtClean="0">
                <a:solidFill>
                  <a:schemeClr val="accent3"/>
                </a:solidFill>
              </a:rPr>
              <a:t>Career</a:t>
            </a:r>
          </a:p>
          <a:p>
            <a:pPr marL="0" indent="0">
              <a:buNone/>
            </a:pPr>
            <a:r>
              <a:rPr lang="en-US" sz="1100" dirty="0" smtClean="0"/>
              <a:t>Planning:</a:t>
            </a:r>
            <a:endParaRPr lang="en-US" sz="1100" dirty="0"/>
          </a:p>
          <a:p>
            <a:pPr marL="0" indent="0">
              <a:buNone/>
            </a:pPr>
            <a:r>
              <a:rPr lang="en-US" sz="900" dirty="0" smtClean="0">
                <a:hlinkClick r:id="rId2"/>
              </a:rPr>
              <a:t>http</a:t>
            </a:r>
            <a:r>
              <a:rPr lang="en-US" sz="900" dirty="0">
                <a:hlinkClick r:id="rId2"/>
              </a:rPr>
              <a:t>://</a:t>
            </a:r>
            <a:r>
              <a:rPr lang="en-US" sz="900" dirty="0" smtClean="0">
                <a:hlinkClick r:id="rId2"/>
              </a:rPr>
              <a:t>www.babycenter.com/maternity-leave-checklist</a:t>
            </a:r>
            <a:endParaRPr lang="en-US" sz="900" dirty="0" smtClean="0"/>
          </a:p>
          <a:p>
            <a:pPr marL="0" indent="0">
              <a:buNone/>
            </a:pPr>
            <a:r>
              <a:rPr lang="en-US" sz="1100" dirty="0"/>
              <a:t>Career:</a:t>
            </a:r>
          </a:p>
          <a:p>
            <a:pPr marL="0" indent="0">
              <a:buNone/>
            </a:pPr>
            <a:r>
              <a:rPr lang="en-US" sz="900" dirty="0" smtClean="0">
                <a:hlinkClick r:id="rId3"/>
              </a:rPr>
              <a:t>http</a:t>
            </a:r>
            <a:r>
              <a:rPr lang="en-US" sz="900" dirty="0">
                <a:hlinkClick r:id="rId3"/>
              </a:rPr>
              <a:t>://</a:t>
            </a:r>
            <a:r>
              <a:rPr lang="en-US" sz="900" dirty="0" smtClean="0">
                <a:hlinkClick r:id="rId3"/>
              </a:rPr>
              <a:t>lifehacker.com/how-to-prepare-your-career-before-having-a-baby-1686911785</a:t>
            </a:r>
            <a:endParaRPr lang="en-US" sz="900" dirty="0" smtClean="0"/>
          </a:p>
          <a:p>
            <a:pPr marL="0" indent="0">
              <a:buNone/>
            </a:pPr>
            <a:r>
              <a:rPr lang="en-US" sz="900" dirty="0" smtClean="0">
                <a:hlinkClick r:id="rId4"/>
              </a:rPr>
              <a:t>https</a:t>
            </a:r>
            <a:r>
              <a:rPr lang="en-US" sz="900" dirty="0">
                <a:hlinkClick r:id="rId4"/>
              </a:rPr>
              <a:t>://</a:t>
            </a:r>
            <a:r>
              <a:rPr lang="en-US" sz="900" dirty="0" smtClean="0">
                <a:hlinkClick r:id="rId4"/>
              </a:rPr>
              <a:t>todoist.com/</a:t>
            </a:r>
            <a:endParaRPr lang="en-US" sz="900" dirty="0" smtClean="0"/>
          </a:p>
          <a:p>
            <a:pPr marL="0" indent="0">
              <a:buNone/>
            </a:pPr>
            <a:r>
              <a:rPr lang="en-US" sz="900" dirty="0" smtClean="0">
                <a:hlinkClick r:id="rId5"/>
              </a:rPr>
              <a:t>https</a:t>
            </a:r>
            <a:r>
              <a:rPr lang="en-US" sz="900" dirty="0">
                <a:hlinkClick r:id="rId5"/>
              </a:rPr>
              <a:t>://</a:t>
            </a:r>
            <a:r>
              <a:rPr lang="en-US" sz="900" dirty="0" smtClean="0">
                <a:hlinkClick r:id="rId5"/>
              </a:rPr>
              <a:t>calendar.sunrise.am/</a:t>
            </a:r>
            <a:endParaRPr lang="en-US" sz="900" dirty="0" smtClean="0"/>
          </a:p>
          <a:p>
            <a:pPr marL="0" indent="0">
              <a:buNone/>
            </a:pPr>
            <a:r>
              <a:rPr lang="en-US" sz="900" dirty="0" smtClean="0">
                <a:hlinkClick r:id="rId6"/>
              </a:rPr>
              <a:t>http</a:t>
            </a:r>
            <a:r>
              <a:rPr lang="en-US" sz="900" dirty="0">
                <a:hlinkClick r:id="rId6"/>
              </a:rPr>
              <a:t>://</a:t>
            </a:r>
            <a:r>
              <a:rPr lang="en-US" sz="900" dirty="0" smtClean="0">
                <a:hlinkClick r:id="rId6"/>
              </a:rPr>
              <a:t>3030.binaryhammer.com/</a:t>
            </a:r>
            <a:endParaRPr lang="en-US" sz="900" dirty="0" smtClean="0"/>
          </a:p>
          <a:p>
            <a:pPr marL="0" indent="0">
              <a:buNone/>
            </a:pPr>
            <a:r>
              <a:rPr lang="en-US" sz="900" dirty="0" smtClean="0">
                <a:hlinkClick r:id="rId7"/>
              </a:rPr>
              <a:t>https</a:t>
            </a:r>
            <a:r>
              <a:rPr lang="en-US" sz="900" dirty="0">
                <a:hlinkClick r:id="rId7"/>
              </a:rPr>
              <a:t>://</a:t>
            </a:r>
            <a:r>
              <a:rPr lang="en-US" sz="900" dirty="0" smtClean="0">
                <a:hlinkClick r:id="rId7"/>
              </a:rPr>
              <a:t>itunes.apple.com/us/app/microsoft-outlook/id951937596?mt=8</a:t>
            </a:r>
            <a:endParaRPr lang="en-US" sz="900" dirty="0" smtClean="0"/>
          </a:p>
          <a:p>
            <a:pPr marL="0" indent="0">
              <a:buNone/>
            </a:pPr>
            <a:r>
              <a:rPr lang="en-US" sz="900" dirty="0" smtClean="0">
                <a:hlinkClick r:id="rId8"/>
              </a:rPr>
              <a:t>http</a:t>
            </a:r>
            <a:r>
              <a:rPr lang="en-US" sz="900" dirty="0">
                <a:hlinkClick r:id="rId8"/>
              </a:rPr>
              <a:t>://</a:t>
            </a:r>
            <a:r>
              <a:rPr lang="en-US" sz="900" dirty="0" smtClean="0">
                <a:hlinkClick r:id="rId8"/>
              </a:rPr>
              <a:t>pomodorotechnique.com/</a:t>
            </a:r>
            <a:endParaRPr lang="en-US" sz="900" dirty="0" smtClean="0"/>
          </a:p>
          <a:p>
            <a:pPr marL="0" indent="0">
              <a:buNone/>
            </a:pPr>
            <a:r>
              <a:rPr lang="en-US" sz="900" dirty="0" smtClean="0">
                <a:hlinkClick r:id="rId9"/>
              </a:rPr>
              <a:t>http</a:t>
            </a:r>
            <a:r>
              <a:rPr lang="en-US" sz="900" dirty="0">
                <a:hlinkClick r:id="rId9"/>
              </a:rPr>
              <a:t>://mtcb.pwop.com</a:t>
            </a:r>
            <a:r>
              <a:rPr lang="en-US" sz="900" dirty="0" smtClean="0">
                <a:hlinkClick r:id="rId9"/>
              </a:rPr>
              <a:t>/</a:t>
            </a:r>
            <a:endParaRPr lang="en-US" sz="900" dirty="0" smtClean="0"/>
          </a:p>
          <a:p>
            <a:pPr marL="0" indent="0">
              <a:buNone/>
            </a:pPr>
            <a:r>
              <a:rPr lang="en-US" sz="900" dirty="0" smtClean="0">
                <a:hlinkClick r:id="rId10"/>
              </a:rPr>
              <a:t>http</a:t>
            </a:r>
            <a:r>
              <a:rPr lang="en-US" sz="900" dirty="0">
                <a:hlinkClick r:id="rId10"/>
              </a:rPr>
              <a:t>://</a:t>
            </a:r>
            <a:r>
              <a:rPr lang="en-US" sz="900" dirty="0" smtClean="0">
                <a:hlinkClick r:id="rId10"/>
              </a:rPr>
              <a:t>dotnetrocks.com/</a:t>
            </a:r>
            <a:endParaRPr lang="en-US" sz="900" dirty="0" smtClean="0"/>
          </a:p>
          <a:p>
            <a:pPr marL="0" indent="0">
              <a:buNone/>
            </a:pPr>
            <a:r>
              <a:rPr lang="en-US" sz="900" dirty="0" smtClean="0">
                <a:hlinkClick r:id="rId11"/>
              </a:rPr>
              <a:t>http</a:t>
            </a:r>
            <a:r>
              <a:rPr lang="en-US" sz="900" dirty="0">
                <a:hlinkClick r:id="rId11"/>
              </a:rPr>
              <a:t>://</a:t>
            </a:r>
            <a:r>
              <a:rPr lang="en-US" sz="900" dirty="0" smtClean="0">
                <a:hlinkClick r:id="rId11"/>
              </a:rPr>
              <a:t>distributedpodcast.com/</a:t>
            </a:r>
            <a:endParaRPr lang="en-US" sz="900" dirty="0" smtClean="0"/>
          </a:p>
          <a:p>
            <a:pPr marL="0" indent="0">
              <a:buNone/>
            </a:pPr>
            <a:r>
              <a:rPr lang="en-US" sz="900" dirty="0" smtClean="0">
                <a:hlinkClick r:id="rId12"/>
              </a:rPr>
              <a:t>http</a:t>
            </a:r>
            <a:r>
              <a:rPr lang="en-US" sz="900" dirty="0">
                <a:hlinkClick r:id="rId12"/>
              </a:rPr>
              <a:t>://hanselminutes.com</a:t>
            </a:r>
            <a:r>
              <a:rPr lang="en-US" sz="900" dirty="0" smtClean="0">
                <a:hlinkClick r:id="rId12"/>
              </a:rPr>
              <a:t>/</a:t>
            </a:r>
            <a:endParaRPr lang="en-US" sz="900" dirty="0" smtClean="0"/>
          </a:p>
          <a:p>
            <a:pPr marL="0" indent="0">
              <a:buNone/>
            </a:pPr>
            <a:endParaRPr lang="en-US" sz="900" dirty="0"/>
          </a:p>
        </p:txBody>
      </p:sp>
      <p:sp>
        <p:nvSpPr>
          <p:cNvPr id="4" name="Title 1"/>
          <p:cNvSpPr>
            <a:spLocks noGrp="1"/>
          </p:cNvSpPr>
          <p:nvPr>
            <p:ph type="title"/>
          </p:nvPr>
        </p:nvSpPr>
        <p:spPr>
          <a:xfrm>
            <a:off x="2733675" y="276817"/>
            <a:ext cx="6410325" cy="420624"/>
          </a:xfrm>
          <a:solidFill>
            <a:schemeClr val="accent5"/>
          </a:solidFill>
          <a:ln>
            <a:solidFill>
              <a:schemeClr val="accent5"/>
            </a:solidFill>
          </a:ln>
        </p:spPr>
        <p:txBody>
          <a:bodyPr>
            <a:normAutofit/>
          </a:bodyPr>
          <a:lstStyle/>
          <a:p>
            <a:r>
              <a:rPr lang="en-US" dirty="0" smtClean="0">
                <a:solidFill>
                  <a:schemeClr val="bg1"/>
                </a:solidFill>
              </a:rPr>
              <a:t>Resources</a:t>
            </a:r>
            <a:endParaRPr lang="en-US" b="0" dirty="0">
              <a:solidFill>
                <a:schemeClr val="bg1"/>
              </a:solidFill>
            </a:endParaRPr>
          </a:p>
        </p:txBody>
      </p:sp>
      <p:sp>
        <p:nvSpPr>
          <p:cNvPr id="5" name="Rectangle 4"/>
          <p:cNvSpPr/>
          <p:nvPr/>
        </p:nvSpPr>
        <p:spPr>
          <a:xfrm>
            <a:off x="1105703" y="276817"/>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57063" y="276817"/>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654343" y="276817"/>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605" y="276817"/>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9" name="Group 8"/>
          <p:cNvGrpSpPr/>
          <p:nvPr/>
        </p:nvGrpSpPr>
        <p:grpSpPr>
          <a:xfrm>
            <a:off x="2203356" y="194742"/>
            <a:ext cx="535724" cy="584775"/>
            <a:chOff x="2646025" y="176675"/>
            <a:chExt cx="535724" cy="584775"/>
          </a:xfrm>
        </p:grpSpPr>
        <p:sp>
          <p:nvSpPr>
            <p:cNvPr id="10" name="Rectangle 9"/>
            <p:cNvSpPr/>
            <p:nvPr/>
          </p:nvSpPr>
          <p:spPr>
            <a:xfrm>
              <a:off x="2703575" y="194742"/>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 name="Rectangle 10"/>
            <p:cNvSpPr/>
            <p:nvPr/>
          </p:nvSpPr>
          <p:spPr>
            <a:xfrm>
              <a:off x="2646025" y="176675"/>
              <a:ext cx="535724" cy="584775"/>
            </a:xfrm>
            <a:prstGeom prst="rect">
              <a:avLst/>
            </a:prstGeom>
            <a:solidFill>
              <a:schemeClr val="accent5"/>
            </a:solidFill>
          </p:spPr>
          <p:txBody>
            <a:bodyPr wrap="none" lIns="91440" tIns="45720" rIns="91440" bIns="45720">
              <a:spAutoFit/>
            </a:bodyPr>
            <a:lstStyle/>
            <a:p>
              <a:pPr algn="ctr"/>
              <a:r>
                <a:rPr lang="en-US" sz="3200" dirty="0">
                  <a:ln w="0"/>
                  <a:solidFill>
                    <a:schemeClr val="bg1"/>
                  </a:solidFill>
                  <a:latin typeface="FontAwesome" pitchFamily="2" charset="0"/>
                </a:rPr>
                <a:t></a:t>
              </a:r>
              <a:endParaRPr lang="en-US" sz="3200" dirty="0">
                <a:ln w="0"/>
                <a:solidFill>
                  <a:schemeClr val="bg1"/>
                </a:solidFill>
                <a:latin typeface="FontAwesome" pitchFamily="2" charset="0"/>
              </a:endParaRPr>
            </a:p>
          </p:txBody>
        </p:sp>
      </p:grpSp>
    </p:spTree>
    <p:extLst>
      <p:ext uri="{BB962C8B-B14F-4D97-AF65-F5344CB8AC3E}">
        <p14:creationId xmlns:p14="http://schemas.microsoft.com/office/powerpoint/2010/main" val="100297872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5" y="779516"/>
            <a:ext cx="9039225" cy="3621034"/>
          </a:xfrm>
        </p:spPr>
        <p:txBody>
          <a:bodyPr numCol="2">
            <a:normAutofit lnSpcReduction="10000"/>
          </a:bodyPr>
          <a:lstStyle/>
          <a:p>
            <a:pPr marL="0" indent="0">
              <a:buNone/>
            </a:pPr>
            <a:r>
              <a:rPr lang="en-US" sz="1200" b="1" dirty="0">
                <a:solidFill>
                  <a:schemeClr val="accent4"/>
                </a:solidFill>
              </a:rPr>
              <a:t>Children With </a:t>
            </a:r>
            <a:r>
              <a:rPr lang="en-US" sz="1200" b="1" dirty="0" smtClean="0">
                <a:solidFill>
                  <a:schemeClr val="accent4"/>
                </a:solidFill>
              </a:rPr>
              <a:t>Technology</a:t>
            </a:r>
          </a:p>
          <a:p>
            <a:pPr marL="0" indent="0">
              <a:buNone/>
            </a:pPr>
            <a:r>
              <a:rPr lang="en-US" sz="900" dirty="0" smtClean="0">
                <a:hlinkClick r:id="rId2"/>
              </a:rPr>
              <a:t>http</a:t>
            </a:r>
            <a:r>
              <a:rPr lang="en-US" sz="900" dirty="0">
                <a:hlinkClick r:id="rId2"/>
              </a:rPr>
              <a:t>://</a:t>
            </a:r>
            <a:r>
              <a:rPr lang="en-US" sz="900" dirty="0" smtClean="0">
                <a:hlinkClick r:id="rId2"/>
              </a:rPr>
              <a:t>lifehacker.com/5946947/how-can-i-kid-proof-my-pc-and-gadgets</a:t>
            </a:r>
            <a:endParaRPr lang="en-US" sz="900" dirty="0" smtClean="0"/>
          </a:p>
          <a:p>
            <a:pPr marL="0" indent="0">
              <a:buNone/>
            </a:pPr>
            <a:r>
              <a:rPr lang="en-US" sz="900" dirty="0" smtClean="0">
                <a:hlinkClick r:id="rId3"/>
              </a:rPr>
              <a:t>https</a:t>
            </a:r>
            <a:r>
              <a:rPr lang="en-US" sz="900" dirty="0">
                <a:hlinkClick r:id="rId3"/>
              </a:rPr>
              <a:t>://</a:t>
            </a:r>
            <a:r>
              <a:rPr lang="en-US" sz="900" dirty="0" smtClean="0">
                <a:hlinkClick r:id="rId3"/>
              </a:rPr>
              <a:t>www.aap.org/en-us/advocacy-and-policy/aap-health-initiatives/pages/media-and-children.aspx</a:t>
            </a:r>
            <a:endParaRPr lang="en-US" sz="900" dirty="0" smtClean="0"/>
          </a:p>
          <a:p>
            <a:pPr marL="0" indent="0">
              <a:buNone/>
            </a:pPr>
            <a:r>
              <a:rPr lang="en-US" sz="900" dirty="0" smtClean="0">
                <a:hlinkClick r:id="rId4"/>
              </a:rPr>
              <a:t>http</a:t>
            </a:r>
            <a:r>
              <a:rPr lang="en-US" sz="900" dirty="0">
                <a:hlinkClick r:id="rId4"/>
              </a:rPr>
              <a:t>://</a:t>
            </a:r>
            <a:r>
              <a:rPr lang="en-US" sz="900" dirty="0" smtClean="0">
                <a:hlinkClick r:id="rId4"/>
              </a:rPr>
              <a:t>www.nhlbi.nih.gov/health/educational/wecan/reduce-screen-time/tips-to-reduce-screen-time.htm</a:t>
            </a:r>
            <a:endParaRPr lang="en-US" sz="900" dirty="0" smtClean="0"/>
          </a:p>
          <a:p>
            <a:pPr marL="0" indent="0">
              <a:buNone/>
            </a:pPr>
            <a:r>
              <a:rPr lang="en-US" sz="900" dirty="0" smtClean="0">
                <a:hlinkClick r:id="rId5"/>
              </a:rPr>
              <a:t>http</a:t>
            </a:r>
            <a:r>
              <a:rPr lang="en-US" sz="900" dirty="0">
                <a:hlinkClick r:id="rId5"/>
              </a:rPr>
              <a:t>://</a:t>
            </a:r>
            <a:r>
              <a:rPr lang="en-US" sz="900" dirty="0" smtClean="0">
                <a:hlinkClick r:id="rId5"/>
              </a:rPr>
              <a:t>www.nytimes.com/2014/09/11/fashion/steve-jobs-apple-was-a-low-tech-parent.html</a:t>
            </a:r>
            <a:endParaRPr lang="en-US" sz="900" dirty="0" smtClean="0"/>
          </a:p>
          <a:p>
            <a:pPr marL="0" indent="0">
              <a:buNone/>
            </a:pPr>
            <a:r>
              <a:rPr lang="en-US" sz="900" dirty="0" smtClean="0">
                <a:hlinkClick r:id="rId6"/>
              </a:rPr>
              <a:t>http</a:t>
            </a:r>
            <a:r>
              <a:rPr lang="en-US" sz="900" dirty="0">
                <a:hlinkClick r:id="rId6"/>
              </a:rPr>
              <a:t>://theunboundedspirit.com/why-steve-jobs-didnt-let-his-kids-use-ipads</a:t>
            </a:r>
            <a:r>
              <a:rPr lang="en-US" sz="900" dirty="0" smtClean="0">
                <a:hlinkClick r:id="rId6"/>
              </a:rPr>
              <a:t>/</a:t>
            </a:r>
            <a:endParaRPr lang="en-US" sz="900" dirty="0" smtClean="0"/>
          </a:p>
          <a:p>
            <a:pPr marL="0" indent="0">
              <a:buNone/>
            </a:pPr>
            <a:r>
              <a:rPr lang="en-US" sz="900" dirty="0" smtClean="0">
                <a:hlinkClick r:id="rId7"/>
              </a:rPr>
              <a:t>http</a:t>
            </a:r>
            <a:r>
              <a:rPr lang="en-US" sz="900" dirty="0">
                <a:hlinkClick r:id="rId7"/>
              </a:rPr>
              <a:t>://</a:t>
            </a:r>
            <a:r>
              <a:rPr lang="en-US" sz="900" dirty="0" smtClean="0">
                <a:hlinkClick r:id="rId7"/>
              </a:rPr>
              <a:t>waldorfpeninsula.org/</a:t>
            </a:r>
            <a:endParaRPr lang="en-US" sz="900" dirty="0" smtClean="0"/>
          </a:p>
          <a:p>
            <a:pPr marL="0" indent="0">
              <a:buNone/>
            </a:pPr>
            <a:r>
              <a:rPr lang="en-US" sz="900" dirty="0" smtClean="0">
                <a:hlinkClick r:id="rId8"/>
              </a:rPr>
              <a:t>http</a:t>
            </a:r>
            <a:r>
              <a:rPr lang="en-US" sz="900" dirty="0">
                <a:hlinkClick r:id="rId8"/>
              </a:rPr>
              <a:t>://</a:t>
            </a:r>
            <a:r>
              <a:rPr lang="en-US" sz="900" dirty="0" smtClean="0">
                <a:hlinkClick r:id="rId8"/>
              </a:rPr>
              <a:t>www.telegraph.co.uk/education/educationnews/10767878/Infants-unable-to-use-toy-building-blocks-due-to-iPad-addiction.html</a:t>
            </a:r>
            <a:endParaRPr lang="en-US" sz="900" dirty="0" smtClean="0"/>
          </a:p>
          <a:p>
            <a:pPr marL="0" indent="0">
              <a:buNone/>
            </a:pPr>
            <a:r>
              <a:rPr lang="en-US" sz="900" dirty="0" smtClean="0">
                <a:hlinkClick r:id="rId9"/>
              </a:rPr>
              <a:t>http</a:t>
            </a:r>
            <a:r>
              <a:rPr lang="en-US" sz="900" dirty="0">
                <a:hlinkClick r:id="rId9"/>
              </a:rPr>
              <a:t>://</a:t>
            </a:r>
            <a:r>
              <a:rPr lang="en-US" sz="900" dirty="0" smtClean="0">
                <a:hlinkClick r:id="rId9"/>
              </a:rPr>
              <a:t>www.sensomotorische-integratie.nl/CrisRowan.pdf</a:t>
            </a:r>
            <a:endParaRPr lang="en-US" sz="900" dirty="0" smtClean="0"/>
          </a:p>
          <a:p>
            <a:pPr marL="0" indent="0">
              <a:buNone/>
            </a:pPr>
            <a:r>
              <a:rPr lang="en-US" sz="900" dirty="0" smtClean="0">
                <a:hlinkClick r:id="rId10"/>
              </a:rPr>
              <a:t>http</a:t>
            </a:r>
            <a:r>
              <a:rPr lang="en-US" sz="900" dirty="0">
                <a:hlinkClick r:id="rId10"/>
              </a:rPr>
              <a:t>://</a:t>
            </a:r>
            <a:r>
              <a:rPr lang="en-US" sz="900" dirty="0" smtClean="0">
                <a:hlinkClick r:id="rId10"/>
              </a:rPr>
              <a:t>richardfreed.com/wired-child/</a:t>
            </a:r>
            <a:endParaRPr lang="en-US" sz="900" dirty="0" smtClean="0"/>
          </a:p>
          <a:p>
            <a:pPr marL="0" indent="0">
              <a:buNone/>
            </a:pPr>
            <a:r>
              <a:rPr lang="en-US" sz="900" dirty="0" smtClean="0">
                <a:hlinkClick r:id="rId11"/>
              </a:rPr>
              <a:t>http</a:t>
            </a:r>
            <a:r>
              <a:rPr lang="en-US" sz="900" dirty="0">
                <a:hlinkClick r:id="rId11"/>
              </a:rPr>
              <a:t>://</a:t>
            </a:r>
            <a:r>
              <a:rPr lang="en-US" sz="900" dirty="0" smtClean="0">
                <a:hlinkClick r:id="rId11"/>
              </a:rPr>
              <a:t>www.nytimes.com/2011/10/25/us/screen-time-higher-than-ever-for-children-study-finds.html</a:t>
            </a:r>
            <a:endParaRPr lang="en-US" sz="900" dirty="0" smtClean="0"/>
          </a:p>
          <a:p>
            <a:pPr marL="0" indent="0">
              <a:buNone/>
            </a:pPr>
            <a:r>
              <a:rPr lang="en-US" sz="900" dirty="0" smtClean="0">
                <a:hlinkClick r:id="rId12"/>
              </a:rPr>
              <a:t>https</a:t>
            </a:r>
            <a:r>
              <a:rPr lang="en-US" sz="900" dirty="0">
                <a:hlinkClick r:id="rId12"/>
              </a:rPr>
              <a:t>://</a:t>
            </a:r>
            <a:r>
              <a:rPr lang="en-US" sz="900" dirty="0" smtClean="0">
                <a:hlinkClick r:id="rId12"/>
              </a:rPr>
              <a:t>www.commonsensemedia.org/</a:t>
            </a:r>
            <a:endParaRPr lang="en-US" sz="900" dirty="0" smtClean="0"/>
          </a:p>
          <a:p>
            <a:pPr marL="0" indent="0">
              <a:buNone/>
            </a:pPr>
            <a:r>
              <a:rPr lang="en-US" sz="900" dirty="0" smtClean="0">
                <a:hlinkClick r:id="rId13"/>
              </a:rPr>
              <a:t>http</a:t>
            </a:r>
            <a:r>
              <a:rPr lang="en-US" sz="900" dirty="0">
                <a:hlinkClick r:id="rId13"/>
              </a:rPr>
              <a:t>://</a:t>
            </a:r>
            <a:r>
              <a:rPr lang="en-US" sz="900" dirty="0" smtClean="0">
                <a:hlinkClick r:id="rId13"/>
              </a:rPr>
              <a:t>www.parentfurther.com/resources/enewsletter/e-parenting</a:t>
            </a:r>
            <a:endParaRPr lang="en-US" sz="900" dirty="0" smtClean="0"/>
          </a:p>
          <a:p>
            <a:pPr marL="0" indent="0">
              <a:buNone/>
            </a:pPr>
            <a:r>
              <a:rPr lang="en-US" sz="900" dirty="0" smtClean="0">
                <a:hlinkClick r:id="rId14"/>
              </a:rPr>
              <a:t>http</a:t>
            </a:r>
            <a:r>
              <a:rPr lang="en-US" sz="900" dirty="0">
                <a:hlinkClick r:id="rId14"/>
              </a:rPr>
              <a:t>://</a:t>
            </a:r>
            <a:r>
              <a:rPr lang="en-US" sz="900" dirty="0" smtClean="0">
                <a:hlinkClick r:id="rId14"/>
              </a:rPr>
              <a:t>www.bluemanateebooks.com/home/digital_playground_data/screen_time_trends.html</a:t>
            </a:r>
            <a:endParaRPr lang="en-US" sz="900" dirty="0" smtClean="0"/>
          </a:p>
          <a:p>
            <a:pPr marL="0" indent="0">
              <a:buNone/>
            </a:pPr>
            <a:r>
              <a:rPr lang="en-US" sz="900" dirty="0" smtClean="0">
                <a:hlinkClick r:id="rId15"/>
              </a:rPr>
              <a:t>https</a:t>
            </a:r>
            <a:r>
              <a:rPr lang="en-US" sz="900" dirty="0">
                <a:hlinkClick r:id="rId15"/>
              </a:rPr>
              <a:t>://</a:t>
            </a:r>
            <a:r>
              <a:rPr lang="en-US" sz="900" dirty="0" smtClean="0">
                <a:hlinkClick r:id="rId15"/>
              </a:rPr>
              <a:t>www.parentmap.com/article/are-kids-watching-less-common-sense-media-study-spotlights-screen-time-trends</a:t>
            </a:r>
            <a:endParaRPr lang="en-US" sz="900" dirty="0" smtClean="0"/>
          </a:p>
          <a:p>
            <a:pPr marL="0" indent="0">
              <a:buNone/>
            </a:pPr>
            <a:r>
              <a:rPr lang="en-US" sz="900" dirty="0" smtClean="0">
                <a:hlinkClick r:id="rId16"/>
              </a:rPr>
              <a:t>https</a:t>
            </a:r>
            <a:r>
              <a:rPr lang="en-US" sz="900" dirty="0">
                <a:hlinkClick r:id="rId16"/>
              </a:rPr>
              <a:t>://</a:t>
            </a:r>
            <a:r>
              <a:rPr lang="en-US" sz="900" dirty="0" smtClean="0">
                <a:hlinkClick r:id="rId16"/>
              </a:rPr>
              <a:t>itunes.apple.com/us/app/kids-media/id504932051?mt=8</a:t>
            </a:r>
            <a:endParaRPr lang="en-US" sz="900" dirty="0" smtClean="0"/>
          </a:p>
          <a:p>
            <a:pPr marL="0" indent="0">
              <a:buNone/>
            </a:pPr>
            <a:r>
              <a:rPr lang="en-US" sz="900" dirty="0" smtClean="0">
                <a:hlinkClick r:id="rId17"/>
              </a:rPr>
              <a:t>https</a:t>
            </a:r>
            <a:r>
              <a:rPr lang="en-US" sz="900" dirty="0">
                <a:hlinkClick r:id="rId17"/>
              </a:rPr>
              <a:t>://</a:t>
            </a:r>
            <a:r>
              <a:rPr lang="en-US" sz="900" dirty="0" smtClean="0">
                <a:hlinkClick r:id="rId17"/>
              </a:rPr>
              <a:t>www.commonsensemedia.org/research/zero-to-eight-childrens-media-use-in-america-2013</a:t>
            </a:r>
            <a:endParaRPr lang="en-US" sz="900" dirty="0" smtClean="0"/>
          </a:p>
          <a:p>
            <a:pPr marL="0" indent="0">
              <a:buNone/>
            </a:pPr>
            <a:r>
              <a:rPr lang="en-US" sz="1200" b="1" dirty="0">
                <a:solidFill>
                  <a:schemeClr val="accent4"/>
                </a:solidFill>
              </a:rPr>
              <a:t>Digital </a:t>
            </a:r>
            <a:r>
              <a:rPr lang="en-US" sz="1200" b="1" dirty="0" smtClean="0">
                <a:solidFill>
                  <a:schemeClr val="accent4"/>
                </a:solidFill>
              </a:rPr>
              <a:t>Guardian</a:t>
            </a:r>
          </a:p>
          <a:p>
            <a:pPr marL="0" indent="0">
              <a:buNone/>
            </a:pPr>
            <a:r>
              <a:rPr lang="en-US" sz="900" dirty="0">
                <a:hlinkClick r:id="rId18"/>
              </a:rPr>
              <a:t>https</a:t>
            </a:r>
            <a:r>
              <a:rPr lang="en-US" sz="900" dirty="0">
                <a:hlinkClick r:id="rId18"/>
              </a:rPr>
              <a:t>://</a:t>
            </a:r>
            <a:r>
              <a:rPr lang="en-US" sz="900" dirty="0" smtClean="0">
                <a:hlinkClick r:id="rId18"/>
              </a:rPr>
              <a:t>www.commonsensemedia.org/privacy-and-internet-safety/how-do-i-protect-my-kids-privacy-online</a:t>
            </a:r>
            <a:endParaRPr lang="en-US" sz="900" dirty="0" smtClean="0"/>
          </a:p>
          <a:p>
            <a:pPr marL="0" indent="0">
              <a:buNone/>
            </a:pPr>
            <a:r>
              <a:rPr lang="en-US" sz="900" dirty="0" smtClean="0">
                <a:hlinkClick r:id="rId19"/>
              </a:rPr>
              <a:t>http://www.coppa.org/</a:t>
            </a:r>
            <a:endParaRPr lang="en-US" sz="900" dirty="0" smtClean="0"/>
          </a:p>
          <a:p>
            <a:pPr marL="0" indent="0">
              <a:buNone/>
            </a:pPr>
            <a:r>
              <a:rPr lang="en-US" sz="900" dirty="0" smtClean="0">
                <a:hlinkClick r:id="rId20"/>
              </a:rPr>
              <a:t>https</a:t>
            </a:r>
            <a:r>
              <a:rPr lang="en-US" sz="900" dirty="0">
                <a:hlinkClick r:id="rId20"/>
              </a:rPr>
              <a:t>://</a:t>
            </a:r>
            <a:r>
              <a:rPr lang="en-US" sz="900" dirty="0" smtClean="0">
                <a:hlinkClick r:id="rId20"/>
              </a:rPr>
              <a:t>www.snapchat.com/safety</a:t>
            </a:r>
            <a:endParaRPr lang="en-US" sz="900" dirty="0" smtClean="0"/>
          </a:p>
          <a:p>
            <a:pPr marL="0" indent="0">
              <a:buNone/>
            </a:pPr>
            <a:r>
              <a:rPr lang="en-US" sz="900" dirty="0" smtClean="0">
                <a:hlinkClick r:id="rId21"/>
              </a:rPr>
              <a:t>http</a:t>
            </a:r>
            <a:r>
              <a:rPr lang="en-US" sz="900" dirty="0">
                <a:hlinkClick r:id="rId21"/>
              </a:rPr>
              <a:t>://</a:t>
            </a:r>
            <a:r>
              <a:rPr lang="en-US" sz="900" dirty="0" smtClean="0">
                <a:hlinkClick r:id="rId21"/>
              </a:rPr>
              <a:t>www.connectsafely.org/wp-content/uploads/snapchat_parents_guide.pdf</a:t>
            </a:r>
            <a:endParaRPr lang="en-US" sz="900" dirty="0" smtClean="0"/>
          </a:p>
          <a:p>
            <a:pPr marL="0" indent="0">
              <a:buNone/>
            </a:pPr>
            <a:r>
              <a:rPr lang="en-US" sz="900" dirty="0" smtClean="0">
                <a:hlinkClick r:id="rId22"/>
              </a:rPr>
              <a:t>http</a:t>
            </a:r>
            <a:r>
              <a:rPr lang="en-US" sz="900" dirty="0">
                <a:hlinkClick r:id="rId22"/>
              </a:rPr>
              <a:t>://</a:t>
            </a:r>
            <a:r>
              <a:rPr lang="en-US" sz="900" dirty="0" smtClean="0">
                <a:hlinkClick r:id="rId22"/>
              </a:rPr>
              <a:t>www.ikeepsafe.org/</a:t>
            </a:r>
            <a:endParaRPr lang="en-US" sz="900" dirty="0" smtClean="0"/>
          </a:p>
          <a:p>
            <a:pPr marL="0" indent="0">
              <a:buNone/>
            </a:pPr>
            <a:r>
              <a:rPr lang="en-US" sz="900" dirty="0" smtClean="0">
                <a:hlinkClick r:id="rId23"/>
              </a:rPr>
              <a:t>http</a:t>
            </a:r>
            <a:r>
              <a:rPr lang="en-US" sz="900" dirty="0">
                <a:hlinkClick r:id="rId23"/>
              </a:rPr>
              <a:t>://</a:t>
            </a:r>
            <a:r>
              <a:rPr lang="en-US" sz="900" dirty="0" smtClean="0">
                <a:hlinkClick r:id="rId23"/>
              </a:rPr>
              <a:t>www.saferinternet.org.uk/</a:t>
            </a:r>
            <a:endParaRPr lang="en-US" sz="900" dirty="0" smtClean="0"/>
          </a:p>
          <a:p>
            <a:pPr marL="0" indent="0">
              <a:buNone/>
            </a:pPr>
            <a:r>
              <a:rPr lang="en-US" sz="900" dirty="0" smtClean="0">
                <a:hlinkClick r:id="rId24"/>
              </a:rPr>
              <a:t>http</a:t>
            </a:r>
            <a:r>
              <a:rPr lang="en-US" sz="900" dirty="0">
                <a:hlinkClick r:id="rId24"/>
              </a:rPr>
              <a:t>://</a:t>
            </a:r>
            <a:r>
              <a:rPr lang="en-US" sz="900" dirty="0" smtClean="0">
                <a:hlinkClick r:id="rId24"/>
              </a:rPr>
              <a:t>www.connectsafely.org/</a:t>
            </a:r>
            <a:endParaRPr lang="en-US" sz="900" dirty="0" smtClean="0"/>
          </a:p>
          <a:p>
            <a:pPr marL="0" indent="0">
              <a:buNone/>
            </a:pPr>
            <a:r>
              <a:rPr lang="en-US" sz="900" dirty="0" smtClean="0">
                <a:hlinkClick r:id="rId25"/>
              </a:rPr>
              <a:t>http</a:t>
            </a:r>
            <a:r>
              <a:rPr lang="en-US" sz="900" dirty="0">
                <a:hlinkClick r:id="rId25"/>
              </a:rPr>
              <a:t>://</a:t>
            </a:r>
            <a:r>
              <a:rPr lang="en-US" sz="900" dirty="0" smtClean="0">
                <a:hlinkClick r:id="rId25"/>
              </a:rPr>
              <a:t>www.connectsafely.org/wp-content/uploads/sc_cyberbullying.pdf</a:t>
            </a:r>
            <a:endParaRPr lang="en-US" sz="900" dirty="0" smtClean="0"/>
          </a:p>
          <a:p>
            <a:pPr marL="0" indent="0">
              <a:buNone/>
            </a:pPr>
            <a:r>
              <a:rPr lang="en-US" sz="900" dirty="0" smtClean="0">
                <a:hlinkClick r:id="rId26"/>
              </a:rPr>
              <a:t>http</a:t>
            </a:r>
            <a:r>
              <a:rPr lang="en-US" sz="900" dirty="0">
                <a:hlinkClick r:id="rId26"/>
              </a:rPr>
              <a:t>://</a:t>
            </a:r>
            <a:r>
              <a:rPr lang="en-US" sz="900" dirty="0" smtClean="0">
                <a:hlinkClick r:id="rId26"/>
              </a:rPr>
              <a:t>www2.ed.gov/policy/gen/guid/fpco/ferpa/index.html</a:t>
            </a:r>
            <a:endParaRPr lang="en-US" sz="900" dirty="0" smtClean="0"/>
          </a:p>
          <a:p>
            <a:pPr marL="0" indent="0">
              <a:buNone/>
            </a:pPr>
            <a:r>
              <a:rPr lang="en-US" sz="1200" b="1" dirty="0">
                <a:solidFill>
                  <a:schemeClr val="accent4"/>
                </a:solidFill>
              </a:rPr>
              <a:t>How to teach coding</a:t>
            </a:r>
          </a:p>
          <a:p>
            <a:pPr marL="0" indent="0">
              <a:buNone/>
            </a:pPr>
            <a:r>
              <a:rPr lang="en-US" sz="900" dirty="0" smtClean="0">
                <a:hlinkClick r:id="rId27"/>
              </a:rPr>
              <a:t>http</a:t>
            </a:r>
            <a:r>
              <a:rPr lang="en-US" sz="900" dirty="0">
                <a:hlinkClick r:id="rId27"/>
              </a:rPr>
              <a:t>://</a:t>
            </a:r>
            <a:r>
              <a:rPr lang="en-US" sz="900" dirty="0" smtClean="0">
                <a:hlinkClick r:id="rId27"/>
              </a:rPr>
              <a:t>allthingsd.com/20130506/can-these-ipad-apps-teach-your-kid-to-code/</a:t>
            </a:r>
            <a:endParaRPr lang="en-US" sz="900" dirty="0" smtClean="0"/>
          </a:p>
          <a:p>
            <a:pPr marL="0" indent="0">
              <a:buNone/>
            </a:pPr>
            <a:r>
              <a:rPr lang="en-US" sz="900" dirty="0" smtClean="0">
                <a:hlinkClick r:id="rId28"/>
              </a:rPr>
              <a:t>https</a:t>
            </a:r>
            <a:r>
              <a:rPr lang="en-US" sz="900" dirty="0">
                <a:hlinkClick r:id="rId28"/>
              </a:rPr>
              <a:t>://</a:t>
            </a:r>
            <a:r>
              <a:rPr lang="en-US" sz="900" dirty="0" smtClean="0">
                <a:hlinkClick r:id="rId28"/>
              </a:rPr>
              <a:t>itunes.apple.com/us/app/kodable/id577673067?mt=8</a:t>
            </a:r>
            <a:endParaRPr lang="en-US" sz="900" dirty="0" smtClean="0"/>
          </a:p>
          <a:p>
            <a:pPr marL="0" indent="0">
              <a:buNone/>
            </a:pPr>
            <a:r>
              <a:rPr lang="en-US" sz="900" dirty="0" smtClean="0">
                <a:hlinkClick r:id="rId29"/>
              </a:rPr>
              <a:t>https</a:t>
            </a:r>
            <a:r>
              <a:rPr lang="en-US" sz="900" dirty="0">
                <a:hlinkClick r:id="rId29"/>
              </a:rPr>
              <a:t>://</a:t>
            </a:r>
            <a:r>
              <a:rPr lang="en-US" sz="900" dirty="0" smtClean="0">
                <a:hlinkClick r:id="rId29"/>
              </a:rPr>
              <a:t>itunes.apple.com/us/app/hopscotch-hd/id617098629?mt=8</a:t>
            </a:r>
            <a:endParaRPr lang="en-US" sz="900" dirty="0" smtClean="0"/>
          </a:p>
          <a:p>
            <a:pPr marL="0" indent="0">
              <a:buNone/>
            </a:pPr>
            <a:r>
              <a:rPr lang="en-US" sz="900" dirty="0" smtClean="0">
                <a:hlinkClick r:id="rId30"/>
              </a:rPr>
              <a:t>http</a:t>
            </a:r>
            <a:r>
              <a:rPr lang="en-US" sz="900" dirty="0">
                <a:hlinkClick r:id="rId30"/>
              </a:rPr>
              <a:t>://</a:t>
            </a:r>
            <a:r>
              <a:rPr lang="en-US" sz="900" dirty="0" smtClean="0">
                <a:hlinkClick r:id="rId30"/>
              </a:rPr>
              <a:t>www.edutopia.org/blog/7-apps-teaching-children-coding-anna-adam</a:t>
            </a:r>
            <a:endParaRPr lang="en-US" sz="900" dirty="0" smtClean="0"/>
          </a:p>
          <a:p>
            <a:pPr marL="0" indent="0">
              <a:buNone/>
            </a:pPr>
            <a:r>
              <a:rPr lang="en-US" sz="900" dirty="0" smtClean="0">
                <a:hlinkClick r:id="rId31"/>
              </a:rPr>
              <a:t>https</a:t>
            </a:r>
            <a:r>
              <a:rPr lang="en-US" sz="900" dirty="0">
                <a:hlinkClick r:id="rId31"/>
              </a:rPr>
              <a:t>://</a:t>
            </a:r>
            <a:r>
              <a:rPr lang="en-US" sz="900" dirty="0" smtClean="0">
                <a:hlinkClick r:id="rId31"/>
              </a:rPr>
              <a:t>scratch.mit.edu/</a:t>
            </a:r>
            <a:endParaRPr lang="en-US" sz="900" dirty="0" smtClean="0"/>
          </a:p>
          <a:p>
            <a:pPr marL="0" indent="0">
              <a:buNone/>
            </a:pPr>
            <a:r>
              <a:rPr lang="en-US" sz="900" dirty="0" smtClean="0">
                <a:hlinkClick r:id="rId32"/>
              </a:rPr>
              <a:t>https</a:t>
            </a:r>
            <a:r>
              <a:rPr lang="en-US" sz="900" dirty="0">
                <a:hlinkClick r:id="rId32"/>
              </a:rPr>
              <a:t>://</a:t>
            </a:r>
            <a:r>
              <a:rPr lang="en-US" sz="900" dirty="0" smtClean="0">
                <a:hlinkClick r:id="rId32"/>
              </a:rPr>
              <a:t>www.gethopscotch.com/</a:t>
            </a:r>
            <a:endParaRPr lang="en-US" sz="900" dirty="0" smtClean="0"/>
          </a:p>
          <a:p>
            <a:pPr marL="0" indent="0">
              <a:buNone/>
            </a:pPr>
            <a:r>
              <a:rPr lang="en-US" sz="900" dirty="0" smtClean="0">
                <a:hlinkClick r:id="rId33"/>
              </a:rPr>
              <a:t>https</a:t>
            </a:r>
            <a:r>
              <a:rPr lang="en-US" sz="900" dirty="0">
                <a:hlinkClick r:id="rId33"/>
              </a:rPr>
              <a:t>://</a:t>
            </a:r>
            <a:r>
              <a:rPr lang="en-US" sz="900" dirty="0" smtClean="0">
                <a:hlinkClick r:id="rId33"/>
              </a:rPr>
              <a:t>www.kodable.com/</a:t>
            </a:r>
            <a:endParaRPr lang="en-US" sz="900" dirty="0" smtClean="0"/>
          </a:p>
          <a:p>
            <a:pPr marL="0" indent="0">
              <a:buNone/>
            </a:pPr>
            <a:r>
              <a:rPr lang="en-US" sz="900" dirty="0" smtClean="0">
                <a:hlinkClick r:id="rId34"/>
              </a:rPr>
              <a:t>http</a:t>
            </a:r>
            <a:r>
              <a:rPr lang="en-US" sz="900" dirty="0">
                <a:hlinkClick r:id="rId34"/>
              </a:rPr>
              <a:t>://www.scratchjr.org</a:t>
            </a:r>
            <a:r>
              <a:rPr lang="en-US" sz="900" dirty="0" smtClean="0">
                <a:hlinkClick r:id="rId34"/>
              </a:rPr>
              <a:t>/</a:t>
            </a:r>
            <a:endParaRPr lang="en-US" sz="900" dirty="0" smtClean="0"/>
          </a:p>
          <a:p>
            <a:pPr marL="0" indent="0">
              <a:buNone/>
            </a:pPr>
            <a:endParaRPr lang="en-US" sz="900" dirty="0"/>
          </a:p>
        </p:txBody>
      </p:sp>
      <p:sp>
        <p:nvSpPr>
          <p:cNvPr id="4" name="Title 1"/>
          <p:cNvSpPr>
            <a:spLocks noGrp="1"/>
          </p:cNvSpPr>
          <p:nvPr>
            <p:ph type="title"/>
          </p:nvPr>
        </p:nvSpPr>
        <p:spPr>
          <a:xfrm>
            <a:off x="2733675" y="276817"/>
            <a:ext cx="6410325" cy="420624"/>
          </a:xfrm>
          <a:solidFill>
            <a:schemeClr val="accent5"/>
          </a:solidFill>
          <a:ln>
            <a:solidFill>
              <a:schemeClr val="accent5"/>
            </a:solidFill>
          </a:ln>
        </p:spPr>
        <p:txBody>
          <a:bodyPr>
            <a:normAutofit/>
          </a:bodyPr>
          <a:lstStyle/>
          <a:p>
            <a:r>
              <a:rPr lang="en-US" dirty="0" smtClean="0">
                <a:solidFill>
                  <a:schemeClr val="bg1"/>
                </a:solidFill>
              </a:rPr>
              <a:t>Resources</a:t>
            </a:r>
            <a:endParaRPr lang="en-US" b="0" dirty="0">
              <a:solidFill>
                <a:schemeClr val="bg1"/>
              </a:solidFill>
            </a:endParaRPr>
          </a:p>
        </p:txBody>
      </p:sp>
      <p:sp>
        <p:nvSpPr>
          <p:cNvPr id="5" name="Rectangle 4"/>
          <p:cNvSpPr/>
          <p:nvPr/>
        </p:nvSpPr>
        <p:spPr>
          <a:xfrm>
            <a:off x="1105703" y="276817"/>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57063" y="276817"/>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654343" y="276817"/>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605" y="276817"/>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9" name="Group 8"/>
          <p:cNvGrpSpPr/>
          <p:nvPr/>
        </p:nvGrpSpPr>
        <p:grpSpPr>
          <a:xfrm>
            <a:off x="2203356" y="194742"/>
            <a:ext cx="535724" cy="584775"/>
            <a:chOff x="2646025" y="176675"/>
            <a:chExt cx="535724" cy="584775"/>
          </a:xfrm>
        </p:grpSpPr>
        <p:sp>
          <p:nvSpPr>
            <p:cNvPr id="10" name="Rectangle 9"/>
            <p:cNvSpPr/>
            <p:nvPr/>
          </p:nvSpPr>
          <p:spPr>
            <a:xfrm>
              <a:off x="2703575" y="194742"/>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 name="Rectangle 10"/>
            <p:cNvSpPr/>
            <p:nvPr/>
          </p:nvSpPr>
          <p:spPr>
            <a:xfrm>
              <a:off x="2646025" y="176675"/>
              <a:ext cx="535724" cy="584775"/>
            </a:xfrm>
            <a:prstGeom prst="rect">
              <a:avLst/>
            </a:prstGeom>
            <a:solidFill>
              <a:schemeClr val="accent5"/>
            </a:solidFill>
          </p:spPr>
          <p:txBody>
            <a:bodyPr wrap="none" lIns="91440" tIns="45720" rIns="91440" bIns="45720">
              <a:spAutoFit/>
            </a:bodyPr>
            <a:lstStyle/>
            <a:p>
              <a:pPr algn="ctr"/>
              <a:r>
                <a:rPr lang="en-US" sz="3200" dirty="0">
                  <a:ln w="0"/>
                  <a:solidFill>
                    <a:schemeClr val="bg1"/>
                  </a:solidFill>
                  <a:latin typeface="FontAwesome" pitchFamily="2" charset="0"/>
                </a:rPr>
                <a:t></a:t>
              </a:r>
              <a:endParaRPr lang="en-US" sz="3200" dirty="0">
                <a:ln w="0"/>
                <a:solidFill>
                  <a:schemeClr val="bg1"/>
                </a:solidFill>
                <a:latin typeface="FontAwesome" pitchFamily="2" charset="0"/>
              </a:endParaRPr>
            </a:p>
          </p:txBody>
        </p:sp>
      </p:grpSp>
    </p:spTree>
    <p:extLst>
      <p:ext uri="{BB962C8B-B14F-4D97-AF65-F5344CB8AC3E}">
        <p14:creationId xmlns:p14="http://schemas.microsoft.com/office/powerpoint/2010/main" val="45433047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Group 111"/>
          <p:cNvGrpSpPr/>
          <p:nvPr/>
        </p:nvGrpSpPr>
        <p:grpSpPr>
          <a:xfrm>
            <a:off x="481844" y="3031349"/>
            <a:ext cx="3209487" cy="113157"/>
            <a:chOff x="481844" y="3031349"/>
            <a:chExt cx="3209487" cy="113157"/>
          </a:xfrm>
        </p:grpSpPr>
        <p:cxnSp>
          <p:nvCxnSpPr>
            <p:cNvPr id="108" name="Straight Connector 107"/>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0" name="Isosceles Triangle 109"/>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1" name="Isosceles Triangle 110"/>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3" name="Group 112"/>
          <p:cNvGrpSpPr/>
          <p:nvPr/>
        </p:nvGrpSpPr>
        <p:grpSpPr>
          <a:xfrm>
            <a:off x="480305" y="3553204"/>
            <a:ext cx="3209487" cy="113157"/>
            <a:chOff x="481844" y="3031349"/>
            <a:chExt cx="3209487" cy="113157"/>
          </a:xfrm>
        </p:grpSpPr>
        <p:cxnSp>
          <p:nvCxnSpPr>
            <p:cNvPr id="114" name="Straight Connector 113"/>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5" name="Isosceles Triangle 114"/>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Isosceles Triangle 115"/>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7" name="Group 116"/>
          <p:cNvGrpSpPr/>
          <p:nvPr/>
        </p:nvGrpSpPr>
        <p:grpSpPr>
          <a:xfrm>
            <a:off x="478766" y="1458089"/>
            <a:ext cx="3209487" cy="113157"/>
            <a:chOff x="481844" y="3031349"/>
            <a:chExt cx="3209487" cy="113157"/>
          </a:xfrm>
        </p:grpSpPr>
        <p:cxnSp>
          <p:nvCxnSpPr>
            <p:cNvPr id="118" name="Straight Connector 117"/>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9" name="Isosceles Triangle 118"/>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0" name="Isosceles Triangle 119"/>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5537422" y="285751"/>
            <a:ext cx="3216342" cy="470429"/>
          </a:xfrm>
        </p:spPr>
        <p:txBody>
          <a:bodyPr/>
          <a:lstStyle/>
          <a:p>
            <a:pPr algn="r"/>
            <a:r>
              <a:rPr lang="en-US" b="0" dirty="0" smtClean="0"/>
              <a:t>Concept </a:t>
            </a:r>
            <a:r>
              <a:rPr lang="en-US" b="0" dirty="0" err="1" smtClean="0"/>
              <a:t>Infographic</a:t>
            </a:r>
            <a:endParaRPr lang="en-US" b="0" dirty="0"/>
          </a:p>
        </p:txBody>
      </p:sp>
      <p:sp>
        <p:nvSpPr>
          <p:cNvPr id="9" name="TextBox 8"/>
          <p:cNvSpPr txBox="1"/>
          <p:nvPr/>
        </p:nvSpPr>
        <p:spPr>
          <a:xfrm>
            <a:off x="4115903" y="972901"/>
            <a:ext cx="4639690"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a:t>
            </a:r>
          </a:p>
        </p:txBody>
      </p:sp>
      <p:sp>
        <p:nvSpPr>
          <p:cNvPr id="84" name="Shape 118"/>
          <p:cNvSpPr/>
          <p:nvPr/>
        </p:nvSpPr>
        <p:spPr>
          <a:xfrm>
            <a:off x="1018206" y="3579025"/>
            <a:ext cx="1533597" cy="428064"/>
          </a:xfrm>
          <a:custGeom>
            <a:avLst/>
            <a:gdLst/>
            <a:ahLst/>
            <a:cxnLst>
              <a:cxn ang="0">
                <a:pos x="wd2" y="hd2"/>
              </a:cxn>
              <a:cxn ang="5400000">
                <a:pos x="wd2" y="hd2"/>
              </a:cxn>
              <a:cxn ang="10800000">
                <a:pos x="wd2" y="hd2"/>
              </a:cxn>
              <a:cxn ang="16200000">
                <a:pos x="wd2" y="hd2"/>
              </a:cxn>
            </a:cxnLst>
            <a:rect l="0" t="0" r="r" b="b"/>
            <a:pathLst>
              <a:path w="21600" h="19688" extrusionOk="0">
                <a:moveTo>
                  <a:pt x="0" y="0"/>
                </a:moveTo>
                <a:cubicBezTo>
                  <a:pt x="3456" y="3480"/>
                  <a:pt x="7051" y="5270"/>
                  <a:pt x="10668" y="5313"/>
                </a:cubicBezTo>
                <a:cubicBezTo>
                  <a:pt x="14373" y="5356"/>
                  <a:pt x="18059" y="3565"/>
                  <a:pt x="21600" y="0"/>
                </a:cubicBezTo>
                <a:cubicBezTo>
                  <a:pt x="20523" y="5984"/>
                  <a:pt x="18982" y="10935"/>
                  <a:pt x="17133" y="14353"/>
                </a:cubicBezTo>
                <a:cubicBezTo>
                  <a:pt x="13211" y="21600"/>
                  <a:pt x="8409" y="21408"/>
                  <a:pt x="4491" y="14118"/>
                </a:cubicBezTo>
                <a:cubicBezTo>
                  <a:pt x="2658" y="10706"/>
                  <a:pt x="1114" y="5853"/>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85" name="Shape 119"/>
          <p:cNvSpPr/>
          <p:nvPr/>
        </p:nvSpPr>
        <p:spPr>
          <a:xfrm>
            <a:off x="885026" y="3259273"/>
            <a:ext cx="1807362" cy="444419"/>
          </a:xfrm>
          <a:custGeom>
            <a:avLst/>
            <a:gdLst/>
            <a:ahLst/>
            <a:cxnLst>
              <a:cxn ang="0">
                <a:pos x="wd2" y="hd2"/>
              </a:cxn>
              <a:cxn ang="5400000">
                <a:pos x="wd2" y="hd2"/>
              </a:cxn>
              <a:cxn ang="10800000">
                <a:pos x="wd2" y="hd2"/>
              </a:cxn>
              <a:cxn ang="16200000">
                <a:pos x="wd2" y="hd2"/>
              </a:cxn>
            </a:cxnLst>
            <a:rect l="0" t="0" r="r" b="b"/>
            <a:pathLst>
              <a:path w="21600" h="21586" extrusionOk="0">
                <a:moveTo>
                  <a:pt x="0" y="0"/>
                </a:moveTo>
                <a:cubicBezTo>
                  <a:pt x="3529" y="4192"/>
                  <a:pt x="7187" y="6308"/>
                  <a:pt x="10864" y="6283"/>
                </a:cubicBezTo>
                <a:cubicBezTo>
                  <a:pt x="14498" y="6259"/>
                  <a:pt x="18112" y="4143"/>
                  <a:pt x="21600" y="0"/>
                </a:cubicBezTo>
                <a:cubicBezTo>
                  <a:pt x="21477" y="2789"/>
                  <a:pt x="21281" y="5517"/>
                  <a:pt x="21015" y="8136"/>
                </a:cubicBezTo>
                <a:cubicBezTo>
                  <a:pt x="20733" y="10918"/>
                  <a:pt x="20374" y="13561"/>
                  <a:pt x="19944" y="16013"/>
                </a:cubicBezTo>
                <a:cubicBezTo>
                  <a:pt x="16964" y="19695"/>
                  <a:pt x="13866" y="21573"/>
                  <a:pt x="10751" y="21586"/>
                </a:cubicBezTo>
                <a:cubicBezTo>
                  <a:pt x="7636" y="21600"/>
                  <a:pt x="4539" y="19750"/>
                  <a:pt x="1557" y="16097"/>
                </a:cubicBezTo>
                <a:cubicBezTo>
                  <a:pt x="1145" y="13574"/>
                  <a:pt x="803" y="10875"/>
                  <a:pt x="537" y="8048"/>
                </a:cubicBezTo>
                <a:cubicBezTo>
                  <a:pt x="291" y="5446"/>
                  <a:pt x="112" y="275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86" name="Shape 120"/>
          <p:cNvSpPr/>
          <p:nvPr/>
        </p:nvSpPr>
        <p:spPr>
          <a:xfrm>
            <a:off x="863986" y="2940649"/>
            <a:ext cx="1844740" cy="453583"/>
          </a:xfrm>
          <a:custGeom>
            <a:avLst/>
            <a:gdLst/>
            <a:ahLst/>
            <a:cxnLst>
              <a:cxn ang="0">
                <a:pos x="wd2" y="hd2"/>
              </a:cxn>
              <a:cxn ang="5400000">
                <a:pos x="wd2" y="hd2"/>
              </a:cxn>
              <a:cxn ang="10800000">
                <a:pos x="wd2" y="hd2"/>
              </a:cxn>
              <a:cxn ang="16200000">
                <a:pos x="wd2" y="hd2"/>
              </a:cxn>
            </a:cxnLst>
            <a:rect l="0" t="0" r="r" b="b"/>
            <a:pathLst>
              <a:path w="21584" h="21589" extrusionOk="0">
                <a:moveTo>
                  <a:pt x="119" y="0"/>
                </a:moveTo>
                <a:cubicBezTo>
                  <a:pt x="1539" y="2272"/>
                  <a:pt x="3012" y="3939"/>
                  <a:pt x="4513" y="4981"/>
                </a:cubicBezTo>
                <a:cubicBezTo>
                  <a:pt x="6587" y="6421"/>
                  <a:pt x="8699" y="6657"/>
                  <a:pt x="10808" y="6634"/>
                </a:cubicBezTo>
                <a:cubicBezTo>
                  <a:pt x="12822" y="6612"/>
                  <a:pt x="14839" y="6354"/>
                  <a:pt x="16825" y="5055"/>
                </a:cubicBezTo>
                <a:cubicBezTo>
                  <a:pt x="18408" y="4020"/>
                  <a:pt x="19963" y="2327"/>
                  <a:pt x="21465" y="0"/>
                </a:cubicBezTo>
                <a:cubicBezTo>
                  <a:pt x="21546" y="2509"/>
                  <a:pt x="21586" y="5038"/>
                  <a:pt x="21584" y="7569"/>
                </a:cubicBezTo>
                <a:cubicBezTo>
                  <a:pt x="21582" y="10190"/>
                  <a:pt x="21536" y="12808"/>
                  <a:pt x="21445" y="15403"/>
                </a:cubicBezTo>
                <a:cubicBezTo>
                  <a:pt x="18002" y="19495"/>
                  <a:pt x="14434" y="21578"/>
                  <a:pt x="10847" y="21589"/>
                </a:cubicBezTo>
                <a:cubicBezTo>
                  <a:pt x="7256" y="21600"/>
                  <a:pt x="3683" y="19534"/>
                  <a:pt x="234" y="15453"/>
                </a:cubicBezTo>
                <a:cubicBezTo>
                  <a:pt x="101" y="12911"/>
                  <a:pt x="24" y="10325"/>
                  <a:pt x="5" y="7726"/>
                </a:cubicBezTo>
                <a:cubicBezTo>
                  <a:pt x="-14" y="5142"/>
                  <a:pt x="24" y="2556"/>
                  <a:pt x="119"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87" name="Shape 121"/>
          <p:cNvSpPr/>
          <p:nvPr/>
        </p:nvSpPr>
        <p:spPr>
          <a:xfrm>
            <a:off x="869199" y="2604338"/>
            <a:ext cx="1835074" cy="485257"/>
          </a:xfrm>
          <a:custGeom>
            <a:avLst/>
            <a:gdLst/>
            <a:ahLst/>
            <a:cxnLst>
              <a:cxn ang="0">
                <a:pos x="wd2" y="hd2"/>
              </a:cxn>
              <a:cxn ang="5400000">
                <a:pos x="wd2" y="hd2"/>
              </a:cxn>
              <a:cxn ang="10800000">
                <a:pos x="wd2" y="hd2"/>
              </a:cxn>
              <a:cxn ang="16200000">
                <a:pos x="wd2" y="hd2"/>
              </a:cxn>
            </a:cxnLst>
            <a:rect l="0" t="0" r="r" b="b"/>
            <a:pathLst>
              <a:path w="21600" h="21531" extrusionOk="0">
                <a:moveTo>
                  <a:pt x="1514" y="11"/>
                </a:moveTo>
                <a:cubicBezTo>
                  <a:pt x="1158" y="2180"/>
                  <a:pt x="855" y="4464"/>
                  <a:pt x="607" y="6837"/>
                </a:cubicBezTo>
                <a:cubicBezTo>
                  <a:pt x="335" y="9437"/>
                  <a:pt x="132" y="12131"/>
                  <a:pt x="0" y="14881"/>
                </a:cubicBezTo>
                <a:cubicBezTo>
                  <a:pt x="1374" y="17124"/>
                  <a:pt x="2808" y="18784"/>
                  <a:pt x="4276" y="19836"/>
                </a:cubicBezTo>
                <a:cubicBezTo>
                  <a:pt x="6445" y="21390"/>
                  <a:pt x="8662" y="21600"/>
                  <a:pt x="10874" y="21514"/>
                </a:cubicBezTo>
                <a:cubicBezTo>
                  <a:pt x="13435" y="21415"/>
                  <a:pt x="16001" y="20917"/>
                  <a:pt x="18492" y="18739"/>
                </a:cubicBezTo>
                <a:cubicBezTo>
                  <a:pt x="19550" y="17814"/>
                  <a:pt x="20589" y="16589"/>
                  <a:pt x="21600" y="15072"/>
                </a:cubicBezTo>
                <a:cubicBezTo>
                  <a:pt x="21523" y="12461"/>
                  <a:pt x="21369" y="9892"/>
                  <a:pt x="21139" y="7412"/>
                </a:cubicBezTo>
                <a:cubicBezTo>
                  <a:pt x="20898" y="4807"/>
                  <a:pt x="20576" y="2320"/>
                  <a:pt x="20180" y="0"/>
                </a:cubicBezTo>
                <a:cubicBezTo>
                  <a:pt x="17051" y="1892"/>
                  <a:pt x="13886" y="2830"/>
                  <a:pt x="10716" y="2805"/>
                </a:cubicBezTo>
                <a:cubicBezTo>
                  <a:pt x="7634" y="2781"/>
                  <a:pt x="4558" y="1847"/>
                  <a:pt x="1514" y="11"/>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88" name="Shape 122"/>
          <p:cNvSpPr/>
          <p:nvPr/>
        </p:nvSpPr>
        <p:spPr>
          <a:xfrm>
            <a:off x="1791166" y="2600956"/>
            <a:ext cx="923170" cy="1406491"/>
          </a:xfrm>
          <a:custGeom>
            <a:avLst/>
            <a:gdLst/>
            <a:ahLst/>
            <a:cxnLst>
              <a:cxn ang="0">
                <a:pos x="wd2" y="hd2"/>
              </a:cxn>
              <a:cxn ang="5400000">
                <a:pos x="wd2" y="hd2"/>
              </a:cxn>
              <a:cxn ang="10800000">
                <a:pos x="wd2" y="hd2"/>
              </a:cxn>
              <a:cxn ang="16200000">
                <a:pos x="wd2" y="hd2"/>
              </a:cxn>
            </a:cxnLst>
            <a:rect l="0" t="0" r="r" b="b"/>
            <a:pathLst>
              <a:path w="20182" h="21600" extrusionOk="0">
                <a:moveTo>
                  <a:pt x="6866" y="2057"/>
                </a:moveTo>
                <a:cubicBezTo>
                  <a:pt x="9933" y="5096"/>
                  <a:pt x="11042" y="8901"/>
                  <a:pt x="9921" y="12542"/>
                </a:cubicBezTo>
                <a:cubicBezTo>
                  <a:pt x="8718" y="16455"/>
                  <a:pt x="5075" y="19780"/>
                  <a:pt x="0" y="21600"/>
                </a:cubicBezTo>
                <a:cubicBezTo>
                  <a:pt x="6222" y="21600"/>
                  <a:pt x="12092" y="19573"/>
                  <a:pt x="15894" y="16114"/>
                </a:cubicBezTo>
                <a:cubicBezTo>
                  <a:pt x="21013" y="11456"/>
                  <a:pt x="21600" y="5083"/>
                  <a:pt x="17379" y="0"/>
                </a:cubicBezTo>
                <a:cubicBezTo>
                  <a:pt x="16479" y="302"/>
                  <a:pt x="15558" y="574"/>
                  <a:pt x="14621" y="815"/>
                </a:cubicBezTo>
                <a:cubicBezTo>
                  <a:pt x="12121" y="1457"/>
                  <a:pt x="9515" y="1875"/>
                  <a:pt x="6866" y="2057"/>
                </a:cubicBezTo>
                <a:close/>
              </a:path>
            </a:pathLst>
          </a:custGeom>
          <a:solidFill>
            <a:srgbClr val="000000">
              <a:alpha val="8000"/>
            </a:srgbClr>
          </a:solidFill>
          <a:ln w="12700" cap="flat">
            <a:noFill/>
            <a:miter lim="400000"/>
          </a:ln>
          <a:effectLst/>
        </p:spPr>
        <p:txBody>
          <a:bodyPr wrap="square" lIns="0" tIns="0" rIns="0" bIns="0" numCol="1" anchor="ctr">
            <a:noAutofit/>
          </a:bodyPr>
          <a:lstStyle/>
          <a:p>
            <a:pPr lvl="0">
              <a:defRPr sz="2400"/>
            </a:pPr>
            <a:endParaRPr/>
          </a:p>
        </p:txBody>
      </p:sp>
      <p:sp>
        <p:nvSpPr>
          <p:cNvPr id="89" name="Shape 123"/>
          <p:cNvSpPr/>
          <p:nvPr/>
        </p:nvSpPr>
        <p:spPr>
          <a:xfrm>
            <a:off x="1000440" y="2460414"/>
            <a:ext cx="1576535" cy="29598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124"/>
          <p:cNvSpPr/>
          <p:nvPr/>
        </p:nvSpPr>
        <p:spPr>
          <a:xfrm>
            <a:off x="740102" y="694253"/>
            <a:ext cx="1067587" cy="3419979"/>
          </a:xfrm>
          <a:custGeom>
            <a:avLst/>
            <a:gdLst/>
            <a:ahLst/>
            <a:cxnLst>
              <a:cxn ang="0">
                <a:pos x="wd2" y="hd2"/>
              </a:cxn>
              <a:cxn ang="5400000">
                <a:pos x="wd2" y="hd2"/>
              </a:cxn>
              <a:cxn ang="10800000">
                <a:pos x="wd2" y="hd2"/>
              </a:cxn>
              <a:cxn ang="16200000">
                <a:pos x="wd2" y="hd2"/>
              </a:cxn>
            </a:cxnLst>
            <a:rect l="0" t="0" r="r" b="b"/>
            <a:pathLst>
              <a:path w="21323" h="21522" extrusionOk="0">
                <a:moveTo>
                  <a:pt x="20725" y="0"/>
                </a:moveTo>
                <a:lnTo>
                  <a:pt x="20725" y="559"/>
                </a:lnTo>
                <a:lnTo>
                  <a:pt x="16371" y="559"/>
                </a:lnTo>
                <a:cubicBezTo>
                  <a:pt x="15681" y="535"/>
                  <a:pt x="15062" y="693"/>
                  <a:pt x="14997" y="911"/>
                </a:cubicBezTo>
                <a:cubicBezTo>
                  <a:pt x="14924" y="1160"/>
                  <a:pt x="15582" y="1368"/>
                  <a:pt x="16371" y="1347"/>
                </a:cubicBezTo>
                <a:lnTo>
                  <a:pt x="17189" y="1347"/>
                </a:lnTo>
                <a:lnTo>
                  <a:pt x="17189" y="9396"/>
                </a:lnTo>
                <a:cubicBezTo>
                  <a:pt x="8569" y="9926"/>
                  <a:pt x="2409" y="12332"/>
                  <a:pt x="2589" y="15098"/>
                </a:cubicBezTo>
                <a:cubicBezTo>
                  <a:pt x="2798" y="18297"/>
                  <a:pt x="11170" y="20841"/>
                  <a:pt x="21323" y="20792"/>
                </a:cubicBezTo>
                <a:lnTo>
                  <a:pt x="21323" y="21520"/>
                </a:lnTo>
                <a:cubicBezTo>
                  <a:pt x="9870" y="21600"/>
                  <a:pt x="356" y="18755"/>
                  <a:pt x="9" y="15148"/>
                </a:cubicBezTo>
                <a:cubicBezTo>
                  <a:pt x="-277" y="12168"/>
                  <a:pt x="6008" y="9522"/>
                  <a:pt x="15161" y="8767"/>
                </a:cubicBezTo>
                <a:lnTo>
                  <a:pt x="15161" y="1778"/>
                </a:lnTo>
                <a:cubicBezTo>
                  <a:pt x="13871" y="1649"/>
                  <a:pt x="13038" y="1256"/>
                  <a:pt x="13153" y="832"/>
                </a:cubicBezTo>
                <a:cubicBezTo>
                  <a:pt x="13269" y="405"/>
                  <a:pt x="14313" y="61"/>
                  <a:pt x="15662" y="5"/>
                </a:cubicBezTo>
                <a:lnTo>
                  <a:pt x="20725"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sp>
        <p:nvSpPr>
          <p:cNvPr id="91" name="Shape 125"/>
          <p:cNvSpPr/>
          <p:nvPr/>
        </p:nvSpPr>
        <p:spPr>
          <a:xfrm>
            <a:off x="1757397" y="694253"/>
            <a:ext cx="1075088" cy="3419979"/>
          </a:xfrm>
          <a:custGeom>
            <a:avLst/>
            <a:gdLst/>
            <a:ahLst/>
            <a:cxnLst>
              <a:cxn ang="0">
                <a:pos x="wd2" y="hd2"/>
              </a:cxn>
              <a:cxn ang="5400000">
                <a:pos x="wd2" y="hd2"/>
              </a:cxn>
              <a:cxn ang="10800000">
                <a:pos x="wd2" y="hd2"/>
              </a:cxn>
              <a:cxn ang="16200000">
                <a:pos x="wd2" y="hd2"/>
              </a:cxn>
            </a:cxnLst>
            <a:rect l="0" t="0" r="r" b="b"/>
            <a:pathLst>
              <a:path w="21325" h="21522" extrusionOk="0">
                <a:moveTo>
                  <a:pt x="0" y="0"/>
                </a:moveTo>
                <a:lnTo>
                  <a:pt x="0" y="559"/>
                </a:lnTo>
                <a:lnTo>
                  <a:pt x="5067" y="559"/>
                </a:lnTo>
                <a:cubicBezTo>
                  <a:pt x="5752" y="535"/>
                  <a:pt x="6367" y="693"/>
                  <a:pt x="6431" y="911"/>
                </a:cubicBezTo>
                <a:cubicBezTo>
                  <a:pt x="6504" y="1160"/>
                  <a:pt x="5851" y="1368"/>
                  <a:pt x="5067" y="1347"/>
                </a:cubicBezTo>
                <a:lnTo>
                  <a:pt x="4255" y="1347"/>
                </a:lnTo>
                <a:lnTo>
                  <a:pt x="4255" y="9396"/>
                </a:lnTo>
                <a:cubicBezTo>
                  <a:pt x="12815" y="9926"/>
                  <a:pt x="18933" y="12332"/>
                  <a:pt x="18753" y="15098"/>
                </a:cubicBezTo>
                <a:cubicBezTo>
                  <a:pt x="18546" y="18297"/>
                  <a:pt x="10232" y="20841"/>
                  <a:pt x="149" y="20792"/>
                </a:cubicBezTo>
                <a:lnTo>
                  <a:pt x="149" y="21520"/>
                </a:lnTo>
                <a:cubicBezTo>
                  <a:pt x="11522" y="21600"/>
                  <a:pt x="20972" y="18755"/>
                  <a:pt x="21316" y="15148"/>
                </a:cubicBezTo>
                <a:cubicBezTo>
                  <a:pt x="21600" y="12168"/>
                  <a:pt x="15359" y="9522"/>
                  <a:pt x="6269" y="8767"/>
                </a:cubicBezTo>
                <a:lnTo>
                  <a:pt x="6269" y="1778"/>
                </a:lnTo>
                <a:cubicBezTo>
                  <a:pt x="7549" y="1649"/>
                  <a:pt x="8377" y="1256"/>
                  <a:pt x="8262" y="832"/>
                </a:cubicBezTo>
                <a:cubicBezTo>
                  <a:pt x="8147" y="405"/>
                  <a:pt x="7110" y="61"/>
                  <a:pt x="5771" y="5"/>
                </a:cubicBez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cxnSp>
        <p:nvCxnSpPr>
          <p:cNvPr id="5" name="Straight Connector 4"/>
          <p:cNvCxnSpPr/>
          <p:nvPr/>
        </p:nvCxnSpPr>
        <p:spPr>
          <a:xfrm>
            <a:off x="3309697" y="777395"/>
            <a:ext cx="0" cy="3294303"/>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93" name="Oval 92"/>
          <p:cNvSpPr/>
          <p:nvPr/>
        </p:nvSpPr>
        <p:spPr>
          <a:xfrm>
            <a:off x="3261900" y="7693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95" name="Oval 94"/>
          <p:cNvSpPr/>
          <p:nvPr/>
        </p:nvSpPr>
        <p:spPr>
          <a:xfrm>
            <a:off x="3261900" y="399510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96" name="Straight Connector 95"/>
          <p:cNvCxnSpPr/>
          <p:nvPr/>
        </p:nvCxnSpPr>
        <p:spPr>
          <a:xfrm flipH="1">
            <a:off x="3253176" y="99234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a:off x="3253176" y="1254038"/>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a:off x="3253176" y="1515735"/>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H="1">
            <a:off x="3253176" y="1777432"/>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H="1">
            <a:off x="3253176" y="2039129"/>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H="1">
            <a:off x="3253176" y="2300826"/>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H="1">
            <a:off x="3253176" y="2562523"/>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a:off x="3253176" y="2824220"/>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H="1">
            <a:off x="3253176" y="308591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3253176" y="3347614"/>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H="1">
            <a:off x="3253176" y="360931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H="1">
            <a:off x="3253176" y="387100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128" name="Group 127"/>
          <p:cNvGrpSpPr/>
          <p:nvPr/>
        </p:nvGrpSpPr>
        <p:grpSpPr>
          <a:xfrm>
            <a:off x="716041" y="1177637"/>
            <a:ext cx="633310" cy="769441"/>
            <a:chOff x="716041" y="1177635"/>
            <a:chExt cx="633309" cy="769441"/>
          </a:xfrm>
        </p:grpSpPr>
        <p:sp>
          <p:nvSpPr>
            <p:cNvPr id="124" name="Oval 123"/>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TextBox 125"/>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129" name="Group 128"/>
          <p:cNvGrpSpPr/>
          <p:nvPr/>
        </p:nvGrpSpPr>
        <p:grpSpPr>
          <a:xfrm>
            <a:off x="2554078" y="1684097"/>
            <a:ext cx="623717" cy="769441"/>
            <a:chOff x="716041" y="1177635"/>
            <a:chExt cx="623716" cy="769441"/>
          </a:xfrm>
        </p:grpSpPr>
        <p:sp>
          <p:nvSpPr>
            <p:cNvPr id="130" name="Oval 129"/>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1" name="TextBox 130"/>
            <p:cNvSpPr txBox="1"/>
            <p:nvPr/>
          </p:nvSpPr>
          <p:spPr>
            <a:xfrm>
              <a:off x="792788" y="1177635"/>
              <a:ext cx="546969"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132" name="Group 131"/>
          <p:cNvGrpSpPr/>
          <p:nvPr/>
        </p:nvGrpSpPr>
        <p:grpSpPr>
          <a:xfrm>
            <a:off x="3754803" y="3277370"/>
            <a:ext cx="623992" cy="769441"/>
            <a:chOff x="716041" y="1177635"/>
            <a:chExt cx="623991" cy="769441"/>
          </a:xfrm>
        </p:grpSpPr>
        <p:sp>
          <p:nvSpPr>
            <p:cNvPr id="133" name="Oval 132"/>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grpSp>
        <p:nvGrpSpPr>
          <p:cNvPr id="141" name="Group 140"/>
          <p:cNvGrpSpPr/>
          <p:nvPr/>
        </p:nvGrpSpPr>
        <p:grpSpPr>
          <a:xfrm>
            <a:off x="4897033" y="1808788"/>
            <a:ext cx="3469573" cy="732624"/>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4903190" y="2566171"/>
            <a:ext cx="3469573" cy="732624"/>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4895493" y="3323553"/>
            <a:ext cx="3469573" cy="732624"/>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3263967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Concept Umbrella </a:t>
            </a:r>
            <a:r>
              <a:rPr lang="en-US" b="0" dirty="0" err="1" smtClean="0"/>
              <a:t>Infographic</a:t>
            </a:r>
            <a:endParaRPr lang="en-US" b="0" dirty="0"/>
          </a:p>
        </p:txBody>
      </p:sp>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grpSp>
        <p:nvGrpSpPr>
          <p:cNvPr id="6" name="Group 5"/>
          <p:cNvGrpSpPr/>
          <p:nvPr/>
        </p:nvGrpSpPr>
        <p:grpSpPr>
          <a:xfrm>
            <a:off x="470739" y="1900471"/>
            <a:ext cx="1915322" cy="2092718"/>
            <a:chOff x="470739" y="1825040"/>
            <a:chExt cx="1915322" cy="2092718"/>
          </a:xfrm>
        </p:grpSpPr>
        <p:grpSp>
          <p:nvGrpSpPr>
            <p:cNvPr id="60" name="Group 141"/>
            <p:cNvGrpSpPr/>
            <p:nvPr/>
          </p:nvGrpSpPr>
          <p:grpSpPr>
            <a:xfrm>
              <a:off x="470739" y="1825040"/>
              <a:ext cx="1853777" cy="2092718"/>
              <a:chOff x="12075" y="-1"/>
              <a:chExt cx="3077165" cy="3473795"/>
            </a:xfrm>
            <a:solidFill>
              <a:schemeClr val="accent1"/>
            </a:solidFill>
          </p:grpSpPr>
          <p:sp>
            <p:nvSpPr>
              <p:cNvPr id="61"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2"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3" name="Shape 138"/>
              <p:cNvSpPr/>
              <p:nvPr/>
            </p:nvSpPr>
            <p:spPr>
              <a:xfrm>
                <a:off x="1512296" y="1651747"/>
                <a:ext cx="79451" cy="1270001"/>
              </a:xfrm>
              <a:prstGeom prst="rect">
                <a:avLst/>
              </a:prstGeom>
              <a:grp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4"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5"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grpFill/>
              <a:ln w="12700" cap="flat">
                <a:noFill/>
                <a:miter lim="400000"/>
              </a:ln>
              <a:effectLst/>
            </p:spPr>
            <p:txBody>
              <a:bodyPr wrap="square" lIns="0" tIns="0" rIns="0" bIns="0" numCol="1" anchor="ctr">
                <a:noAutofit/>
              </a:bodyPr>
              <a:lstStyle/>
              <a:p>
                <a:pPr lvl="0">
                  <a:defRPr sz="2400"/>
                </a:pPr>
                <a:endParaRPr/>
              </a:p>
            </p:txBody>
          </p:sp>
        </p:grpSp>
        <p:sp>
          <p:nvSpPr>
            <p:cNvPr id="67" name="TextBox 66"/>
            <p:cNvSpPr txBox="1"/>
            <p:nvPr/>
          </p:nvSpPr>
          <p:spPr>
            <a:xfrm>
              <a:off x="931334" y="2115126"/>
              <a:ext cx="977514" cy="769441"/>
            </a:xfrm>
            <a:prstGeom prst="rect">
              <a:avLst/>
            </a:prstGeom>
            <a:noFill/>
          </p:spPr>
          <p:txBody>
            <a:bodyPr wrap="square" rtlCol="0">
              <a:spAutoFit/>
            </a:bodyPr>
            <a:lstStyle/>
            <a:p>
              <a:pPr algn="ctr"/>
              <a:r>
                <a:rPr lang="en-US" sz="4400" dirty="0">
                  <a:solidFill>
                    <a:schemeClr val="bg1"/>
                  </a:solidFill>
                  <a:latin typeface="Roboto Black"/>
                  <a:cs typeface="Roboto Black"/>
                </a:rPr>
                <a:t>01</a:t>
              </a:r>
            </a:p>
          </p:txBody>
        </p:sp>
        <p:sp>
          <p:nvSpPr>
            <p:cNvPr id="3" name="TextBox 2"/>
            <p:cNvSpPr txBox="1"/>
            <p:nvPr/>
          </p:nvSpPr>
          <p:spPr>
            <a:xfrm>
              <a:off x="915940" y="2053552"/>
              <a:ext cx="977516" cy="246221"/>
            </a:xfrm>
            <a:prstGeom prst="rect">
              <a:avLst/>
            </a:prstGeom>
            <a:noFill/>
          </p:spPr>
          <p:txBody>
            <a:bodyPr wrap="square" rtlCol="0">
              <a:spAutoFit/>
            </a:bodyPr>
            <a:lstStyle/>
            <a:p>
              <a:pPr algn="ctr"/>
              <a:r>
                <a:rPr lang="en-US" sz="1000" dirty="0">
                  <a:solidFill>
                    <a:schemeClr val="bg1"/>
                  </a:solidFill>
                  <a:latin typeface="Roboto Light"/>
                  <a:cs typeface="Roboto Light"/>
                </a:rPr>
                <a:t>Project #A</a:t>
              </a:r>
            </a:p>
          </p:txBody>
        </p:sp>
        <p:sp>
          <p:nvSpPr>
            <p:cNvPr id="73" name="Title 1"/>
            <p:cNvSpPr txBox="1">
              <a:spLocks/>
            </p:cNvSpPr>
            <p:nvPr/>
          </p:nvSpPr>
          <p:spPr>
            <a:xfrm>
              <a:off x="475892" y="29402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74" name="TextBox 73"/>
            <p:cNvSpPr txBox="1"/>
            <p:nvPr/>
          </p:nvSpPr>
          <p:spPr>
            <a:xfrm>
              <a:off x="1462424" y="2957181"/>
              <a:ext cx="923637"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r>
                <a:rPr lang="en-US" sz="1000" dirty="0">
                  <a:solidFill>
                    <a:schemeClr val="tx2"/>
                  </a:solidFill>
                  <a:latin typeface="Roboto Light"/>
                  <a:cs typeface="Roboto Light"/>
                </a:rPr>
                <a:t> and </a:t>
              </a:r>
              <a:r>
                <a:rPr lang="en-US" sz="1000" dirty="0" err="1">
                  <a:solidFill>
                    <a:schemeClr val="tx2"/>
                  </a:solidFill>
                  <a:latin typeface="Roboto Light"/>
                  <a:cs typeface="Roboto Light"/>
                </a:rPr>
                <a:t>typeting</a:t>
              </a:r>
              <a:endParaRPr lang="en-US" sz="1000" dirty="0">
                <a:solidFill>
                  <a:schemeClr val="tx2"/>
                </a:solidFill>
                <a:latin typeface="Roboto Light"/>
                <a:cs typeface="Roboto Light"/>
              </a:endParaRPr>
            </a:p>
          </p:txBody>
        </p:sp>
      </p:grpSp>
      <p:grpSp>
        <p:nvGrpSpPr>
          <p:cNvPr id="10" name="Group 9"/>
          <p:cNvGrpSpPr/>
          <p:nvPr/>
        </p:nvGrpSpPr>
        <p:grpSpPr>
          <a:xfrm>
            <a:off x="2585850" y="1900471"/>
            <a:ext cx="1915322" cy="2092718"/>
            <a:chOff x="2585850" y="1900471"/>
            <a:chExt cx="1915322" cy="2092718"/>
          </a:xfrm>
        </p:grpSpPr>
        <p:grpSp>
          <p:nvGrpSpPr>
            <p:cNvPr id="165" name="Group 141"/>
            <p:cNvGrpSpPr/>
            <p:nvPr/>
          </p:nvGrpSpPr>
          <p:grpSpPr>
            <a:xfrm>
              <a:off x="2585850" y="1900471"/>
              <a:ext cx="1853777" cy="2092718"/>
              <a:chOff x="12075" y="-1"/>
              <a:chExt cx="3077165" cy="3473795"/>
            </a:xfrm>
            <a:solidFill>
              <a:schemeClr val="accent1"/>
            </a:solidFill>
          </p:grpSpPr>
          <p:sp>
            <p:nvSpPr>
              <p:cNvPr id="170"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171"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172" name="Shape 138"/>
              <p:cNvSpPr/>
              <p:nvPr/>
            </p:nvSpPr>
            <p:spPr>
              <a:xfrm>
                <a:off x="1512296" y="1651747"/>
                <a:ext cx="79451" cy="1270001"/>
              </a:xfrm>
              <a:prstGeom prst="rect">
                <a:avLst/>
              </a:prstGeom>
              <a:solidFill>
                <a:schemeClr val="accent3"/>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73"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174"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grpSp>
        <p:sp>
          <p:nvSpPr>
            <p:cNvPr id="166" name="TextBox 165"/>
            <p:cNvSpPr txBox="1"/>
            <p:nvPr/>
          </p:nvSpPr>
          <p:spPr>
            <a:xfrm>
              <a:off x="3046445" y="2190557"/>
              <a:ext cx="977514" cy="769441"/>
            </a:xfrm>
            <a:prstGeom prst="rect">
              <a:avLst/>
            </a:prstGeom>
            <a:noFill/>
          </p:spPr>
          <p:txBody>
            <a:bodyPr wrap="square" rtlCol="0">
              <a:spAutoFit/>
            </a:bodyPr>
            <a:lstStyle/>
            <a:p>
              <a:pPr algn="ctr"/>
              <a:r>
                <a:rPr lang="en-US" sz="4400" dirty="0">
                  <a:solidFill>
                    <a:schemeClr val="bg1"/>
                  </a:solidFill>
                  <a:latin typeface="Roboto Black"/>
                  <a:cs typeface="Roboto Black"/>
                </a:rPr>
                <a:t>02</a:t>
              </a:r>
            </a:p>
          </p:txBody>
        </p:sp>
        <p:sp>
          <p:nvSpPr>
            <p:cNvPr id="167" name="TextBox 166"/>
            <p:cNvSpPr txBox="1"/>
            <p:nvPr/>
          </p:nvSpPr>
          <p:spPr>
            <a:xfrm>
              <a:off x="3031051" y="2128983"/>
              <a:ext cx="977516" cy="246221"/>
            </a:xfrm>
            <a:prstGeom prst="rect">
              <a:avLst/>
            </a:prstGeom>
            <a:noFill/>
          </p:spPr>
          <p:txBody>
            <a:bodyPr wrap="square" rtlCol="0">
              <a:spAutoFit/>
            </a:bodyPr>
            <a:lstStyle/>
            <a:p>
              <a:pPr algn="ctr"/>
              <a:r>
                <a:rPr lang="en-US" sz="1000" dirty="0">
                  <a:solidFill>
                    <a:schemeClr val="bg1"/>
                  </a:solidFill>
                  <a:latin typeface="Roboto Light"/>
                  <a:cs typeface="Roboto Light"/>
                </a:rPr>
                <a:t>Project #B</a:t>
              </a:r>
            </a:p>
          </p:txBody>
        </p:sp>
        <p:sp>
          <p:nvSpPr>
            <p:cNvPr id="168" name="Title 1"/>
            <p:cNvSpPr txBox="1">
              <a:spLocks/>
            </p:cNvSpPr>
            <p:nvPr/>
          </p:nvSpPr>
          <p:spPr>
            <a:xfrm>
              <a:off x="2591003" y="3015675"/>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169" name="TextBox 168"/>
            <p:cNvSpPr txBox="1"/>
            <p:nvPr/>
          </p:nvSpPr>
          <p:spPr>
            <a:xfrm>
              <a:off x="3577535" y="3032612"/>
              <a:ext cx="923637"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r>
                <a:rPr lang="en-US" sz="1000" dirty="0">
                  <a:solidFill>
                    <a:schemeClr val="tx2"/>
                  </a:solidFill>
                  <a:latin typeface="Roboto Light"/>
                  <a:cs typeface="Roboto Light"/>
                </a:rPr>
                <a:t> and </a:t>
              </a:r>
              <a:r>
                <a:rPr lang="en-US" sz="1000" dirty="0" err="1">
                  <a:solidFill>
                    <a:schemeClr val="tx2"/>
                  </a:solidFill>
                  <a:latin typeface="Roboto Light"/>
                  <a:cs typeface="Roboto Light"/>
                </a:rPr>
                <a:t>typeting</a:t>
              </a:r>
              <a:endParaRPr lang="en-US" sz="1000" dirty="0">
                <a:solidFill>
                  <a:schemeClr val="tx2"/>
                </a:solidFill>
                <a:latin typeface="Roboto Light"/>
                <a:cs typeface="Roboto Light"/>
              </a:endParaRPr>
            </a:p>
          </p:txBody>
        </p:sp>
      </p:grpSp>
      <p:grpSp>
        <p:nvGrpSpPr>
          <p:cNvPr id="8" name="Group 7"/>
          <p:cNvGrpSpPr/>
          <p:nvPr/>
        </p:nvGrpSpPr>
        <p:grpSpPr>
          <a:xfrm>
            <a:off x="4700961" y="1900471"/>
            <a:ext cx="1915322" cy="2092718"/>
            <a:chOff x="4700961" y="1900471"/>
            <a:chExt cx="1915322" cy="2092718"/>
          </a:xfrm>
        </p:grpSpPr>
        <p:grpSp>
          <p:nvGrpSpPr>
            <p:cNvPr id="176" name="Group 141"/>
            <p:cNvGrpSpPr/>
            <p:nvPr/>
          </p:nvGrpSpPr>
          <p:grpSpPr>
            <a:xfrm>
              <a:off x="4700961" y="1900471"/>
              <a:ext cx="1853777" cy="2092718"/>
              <a:chOff x="12075" y="-1"/>
              <a:chExt cx="3077165" cy="3473795"/>
            </a:xfrm>
            <a:solidFill>
              <a:schemeClr val="accent1"/>
            </a:solidFill>
          </p:grpSpPr>
          <p:sp>
            <p:nvSpPr>
              <p:cNvPr id="181"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182"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183" name="Shape 138"/>
              <p:cNvSpPr/>
              <p:nvPr/>
            </p:nvSpPr>
            <p:spPr>
              <a:xfrm>
                <a:off x="1512296" y="1651747"/>
                <a:ext cx="79451" cy="1270001"/>
              </a:xfrm>
              <a:prstGeom prst="rect">
                <a:avLst/>
              </a:prstGeom>
              <a:solidFill>
                <a:schemeClr val="accent4"/>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84"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185"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grpSp>
        <p:sp>
          <p:nvSpPr>
            <p:cNvPr id="177" name="TextBox 176"/>
            <p:cNvSpPr txBox="1"/>
            <p:nvPr/>
          </p:nvSpPr>
          <p:spPr>
            <a:xfrm>
              <a:off x="5161556" y="2190557"/>
              <a:ext cx="977514" cy="769441"/>
            </a:xfrm>
            <a:prstGeom prst="rect">
              <a:avLst/>
            </a:prstGeom>
            <a:noFill/>
          </p:spPr>
          <p:txBody>
            <a:bodyPr wrap="square" rtlCol="0">
              <a:spAutoFit/>
            </a:bodyPr>
            <a:lstStyle/>
            <a:p>
              <a:pPr algn="ctr"/>
              <a:r>
                <a:rPr lang="en-US" sz="4400" dirty="0">
                  <a:solidFill>
                    <a:schemeClr val="bg1"/>
                  </a:solidFill>
                  <a:latin typeface="Roboto Black"/>
                  <a:cs typeface="Roboto Black"/>
                </a:rPr>
                <a:t>03</a:t>
              </a:r>
            </a:p>
          </p:txBody>
        </p:sp>
        <p:sp>
          <p:nvSpPr>
            <p:cNvPr id="178" name="TextBox 177"/>
            <p:cNvSpPr txBox="1"/>
            <p:nvPr/>
          </p:nvSpPr>
          <p:spPr>
            <a:xfrm>
              <a:off x="5146162" y="2128983"/>
              <a:ext cx="977516" cy="246221"/>
            </a:xfrm>
            <a:prstGeom prst="rect">
              <a:avLst/>
            </a:prstGeom>
            <a:noFill/>
          </p:spPr>
          <p:txBody>
            <a:bodyPr wrap="square" rtlCol="0">
              <a:spAutoFit/>
            </a:bodyPr>
            <a:lstStyle/>
            <a:p>
              <a:pPr algn="ctr"/>
              <a:r>
                <a:rPr lang="en-US" sz="1000" dirty="0">
                  <a:solidFill>
                    <a:schemeClr val="bg1"/>
                  </a:solidFill>
                  <a:latin typeface="Roboto Light"/>
                  <a:cs typeface="Roboto Light"/>
                </a:rPr>
                <a:t>Project #C</a:t>
              </a:r>
            </a:p>
          </p:txBody>
        </p:sp>
        <p:sp>
          <p:nvSpPr>
            <p:cNvPr id="179" name="Title 1"/>
            <p:cNvSpPr txBox="1">
              <a:spLocks/>
            </p:cNvSpPr>
            <p:nvPr/>
          </p:nvSpPr>
          <p:spPr>
            <a:xfrm>
              <a:off x="4706114" y="3015675"/>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180" name="TextBox 179"/>
            <p:cNvSpPr txBox="1"/>
            <p:nvPr/>
          </p:nvSpPr>
          <p:spPr>
            <a:xfrm>
              <a:off x="5692646" y="3032612"/>
              <a:ext cx="923637"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r>
                <a:rPr lang="en-US" sz="1000" dirty="0">
                  <a:solidFill>
                    <a:schemeClr val="tx2"/>
                  </a:solidFill>
                  <a:latin typeface="Roboto Light"/>
                  <a:cs typeface="Roboto Light"/>
                </a:rPr>
                <a:t> and </a:t>
              </a:r>
              <a:r>
                <a:rPr lang="en-US" sz="1000" dirty="0" err="1">
                  <a:solidFill>
                    <a:schemeClr val="tx2"/>
                  </a:solidFill>
                  <a:latin typeface="Roboto Light"/>
                  <a:cs typeface="Roboto Light"/>
                </a:rPr>
                <a:t>typeting</a:t>
              </a:r>
              <a:endParaRPr lang="en-US" sz="1000" dirty="0">
                <a:solidFill>
                  <a:schemeClr val="tx2"/>
                </a:solidFill>
                <a:latin typeface="Roboto Light"/>
                <a:cs typeface="Roboto Light"/>
              </a:endParaRPr>
            </a:p>
          </p:txBody>
        </p:sp>
      </p:grpSp>
      <p:grpSp>
        <p:nvGrpSpPr>
          <p:cNvPr id="7" name="Group 6"/>
          <p:cNvGrpSpPr/>
          <p:nvPr/>
        </p:nvGrpSpPr>
        <p:grpSpPr>
          <a:xfrm>
            <a:off x="6816073" y="1900471"/>
            <a:ext cx="1915322" cy="2092718"/>
            <a:chOff x="6816073" y="1900471"/>
            <a:chExt cx="1915322" cy="2092718"/>
          </a:xfrm>
        </p:grpSpPr>
        <p:grpSp>
          <p:nvGrpSpPr>
            <p:cNvPr id="187" name="Group 141"/>
            <p:cNvGrpSpPr/>
            <p:nvPr/>
          </p:nvGrpSpPr>
          <p:grpSpPr>
            <a:xfrm>
              <a:off x="6816073" y="1900471"/>
              <a:ext cx="1853777" cy="2092718"/>
              <a:chOff x="12075" y="-1"/>
              <a:chExt cx="3077165" cy="3473795"/>
            </a:xfrm>
            <a:solidFill>
              <a:schemeClr val="accent1"/>
            </a:solidFill>
          </p:grpSpPr>
          <p:sp>
            <p:nvSpPr>
              <p:cNvPr id="192"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193"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194" name="Shape 138"/>
              <p:cNvSpPr/>
              <p:nvPr/>
            </p:nvSpPr>
            <p:spPr>
              <a:xfrm>
                <a:off x="1512296" y="1651747"/>
                <a:ext cx="79451" cy="1270001"/>
              </a:xfrm>
              <a:prstGeom prst="rect">
                <a:avLst/>
              </a:prstGeom>
              <a:solidFill>
                <a:schemeClr val="accent6"/>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95"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196"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grpSp>
        <p:sp>
          <p:nvSpPr>
            <p:cNvPr id="188" name="TextBox 187"/>
            <p:cNvSpPr txBox="1"/>
            <p:nvPr/>
          </p:nvSpPr>
          <p:spPr>
            <a:xfrm>
              <a:off x="7276668" y="2190557"/>
              <a:ext cx="977514" cy="769441"/>
            </a:xfrm>
            <a:prstGeom prst="rect">
              <a:avLst/>
            </a:prstGeom>
            <a:noFill/>
          </p:spPr>
          <p:txBody>
            <a:bodyPr wrap="square" rtlCol="0">
              <a:spAutoFit/>
            </a:bodyPr>
            <a:lstStyle/>
            <a:p>
              <a:pPr algn="ctr"/>
              <a:r>
                <a:rPr lang="en-US" sz="4400" dirty="0">
                  <a:solidFill>
                    <a:schemeClr val="bg1"/>
                  </a:solidFill>
                  <a:latin typeface="Roboto Black"/>
                  <a:cs typeface="Roboto Black"/>
                </a:rPr>
                <a:t>04</a:t>
              </a:r>
            </a:p>
          </p:txBody>
        </p:sp>
        <p:sp>
          <p:nvSpPr>
            <p:cNvPr id="189" name="TextBox 188"/>
            <p:cNvSpPr txBox="1"/>
            <p:nvPr/>
          </p:nvSpPr>
          <p:spPr>
            <a:xfrm>
              <a:off x="7261274" y="2128983"/>
              <a:ext cx="977516" cy="246221"/>
            </a:xfrm>
            <a:prstGeom prst="rect">
              <a:avLst/>
            </a:prstGeom>
            <a:noFill/>
          </p:spPr>
          <p:txBody>
            <a:bodyPr wrap="square" rtlCol="0">
              <a:spAutoFit/>
            </a:bodyPr>
            <a:lstStyle/>
            <a:p>
              <a:pPr algn="ctr"/>
              <a:r>
                <a:rPr lang="en-US" sz="1000" dirty="0">
                  <a:solidFill>
                    <a:schemeClr val="bg1"/>
                  </a:solidFill>
                  <a:latin typeface="Roboto Light"/>
                  <a:cs typeface="Roboto Light"/>
                </a:rPr>
                <a:t>Project #D</a:t>
              </a:r>
            </a:p>
          </p:txBody>
        </p:sp>
        <p:sp>
          <p:nvSpPr>
            <p:cNvPr id="190" name="Title 1"/>
            <p:cNvSpPr txBox="1">
              <a:spLocks/>
            </p:cNvSpPr>
            <p:nvPr/>
          </p:nvSpPr>
          <p:spPr>
            <a:xfrm>
              <a:off x="6821226" y="3015675"/>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191" name="TextBox 190"/>
            <p:cNvSpPr txBox="1"/>
            <p:nvPr/>
          </p:nvSpPr>
          <p:spPr>
            <a:xfrm>
              <a:off x="7807758" y="3032612"/>
              <a:ext cx="923637"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r>
                <a:rPr lang="en-US" sz="1000" dirty="0">
                  <a:solidFill>
                    <a:schemeClr val="tx2"/>
                  </a:solidFill>
                  <a:latin typeface="Roboto Light"/>
                  <a:cs typeface="Roboto Light"/>
                </a:rPr>
                <a:t> and </a:t>
              </a:r>
              <a:r>
                <a:rPr lang="en-US" sz="1000" dirty="0" err="1">
                  <a:solidFill>
                    <a:schemeClr val="tx2"/>
                  </a:solidFill>
                  <a:latin typeface="Roboto Light"/>
                  <a:cs typeface="Roboto Light"/>
                </a:rPr>
                <a:t>typeting</a:t>
              </a:r>
              <a:endParaRPr lang="en-US" sz="1000" dirty="0">
                <a:solidFill>
                  <a:schemeClr val="tx2"/>
                </a:solidFill>
                <a:latin typeface="Roboto Light"/>
                <a:cs typeface="Roboto Light"/>
              </a:endParaRPr>
            </a:p>
          </p:txBody>
        </p:sp>
      </p:grpSp>
    </p:spTree>
    <p:extLst>
      <p:ext uri="{BB962C8B-B14F-4D97-AF65-F5344CB8AC3E}">
        <p14:creationId xmlns:p14="http://schemas.microsoft.com/office/powerpoint/2010/main" val="37110119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53051" y="1255637"/>
            <a:ext cx="1033512" cy="2797304"/>
            <a:chOff x="553051" y="1255637"/>
            <a:chExt cx="1033512" cy="2797304"/>
          </a:xfrm>
        </p:grpSpPr>
        <p:grpSp>
          <p:nvGrpSpPr>
            <p:cNvPr id="15" name="Group 14"/>
            <p:cNvGrpSpPr/>
            <p:nvPr/>
          </p:nvGrpSpPr>
          <p:grpSpPr>
            <a:xfrm>
              <a:off x="779869" y="3445970"/>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7" name="Group 6"/>
            <p:cNvGrpSpPr/>
            <p:nvPr/>
          </p:nvGrpSpPr>
          <p:grpSpPr>
            <a:xfrm>
              <a:off x="553051" y="1255637"/>
              <a:ext cx="1033512" cy="1614510"/>
              <a:chOff x="552450" y="1054100"/>
              <a:chExt cx="1033512" cy="1614510"/>
            </a:xfrm>
          </p:grpSpPr>
          <p:grpSp>
            <p:nvGrpSpPr>
              <p:cNvPr id="3" name="Group 2"/>
              <p:cNvGrpSpPr/>
              <p:nvPr/>
            </p:nvGrpSpPr>
            <p:grpSpPr>
              <a:xfrm>
                <a:off x="561594" y="1054100"/>
                <a:ext cx="1024368" cy="1614510"/>
                <a:chOff x="4481786" y="585841"/>
                <a:chExt cx="1273950" cy="2007878"/>
              </a:xfrm>
            </p:grpSpPr>
            <p:sp>
              <p:nvSpPr>
                <p:cNvPr id="165"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sp>
              <p:nvSpPr>
                <p:cNvPr id="166"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grpSp>
          <p:sp>
            <p:nvSpPr>
              <p:cNvPr id="6" name="Oval 5"/>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Shape 8841"/>
              <p:cNvSpPr/>
              <p:nvPr/>
            </p:nvSpPr>
            <p:spPr>
              <a:xfrm>
                <a:off x="552450" y="1258471"/>
                <a:ext cx="1031875" cy="55194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accent1"/>
                    </a:solidFill>
                  </a:rPr>
                  <a:t></a:t>
                </a:r>
                <a:endParaRPr lang="en-US" sz="2800" dirty="0">
                  <a:solidFill>
                    <a:schemeClr val="tx2"/>
                  </a:solidFill>
                </a:endParaRPr>
              </a:p>
            </p:txBody>
          </p:sp>
        </p:grpSp>
        <p:cxnSp>
          <p:nvCxnSpPr>
            <p:cNvPr id="9" name="Straight Connector 8"/>
            <p:cNvCxnSpPr/>
            <p:nvPr/>
          </p:nvCxnSpPr>
          <p:spPr>
            <a:xfrm>
              <a:off x="1080989" y="2870147"/>
              <a:ext cx="0" cy="56956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5" name="Group 4"/>
          <p:cNvGrpSpPr/>
          <p:nvPr/>
        </p:nvGrpSpPr>
        <p:grpSpPr>
          <a:xfrm>
            <a:off x="2348946" y="1680218"/>
            <a:ext cx="1031875" cy="2372723"/>
            <a:chOff x="2348946" y="1680218"/>
            <a:chExt cx="1031875" cy="2372723"/>
          </a:xfrm>
        </p:grpSpPr>
        <p:cxnSp>
          <p:nvCxnSpPr>
            <p:cNvPr id="171" name="Straight Connector 170"/>
            <p:cNvCxnSpPr/>
            <p:nvPr/>
          </p:nvCxnSpPr>
          <p:spPr>
            <a:xfrm>
              <a:off x="2870058" y="3000685"/>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69" name="Group 168"/>
            <p:cNvGrpSpPr/>
            <p:nvPr/>
          </p:nvGrpSpPr>
          <p:grpSpPr>
            <a:xfrm>
              <a:off x="2568938" y="3445970"/>
              <a:ext cx="606984" cy="606971"/>
              <a:chOff x="7624157" y="1842076"/>
              <a:chExt cx="606984" cy="606971"/>
            </a:xfrm>
          </p:grpSpPr>
          <p:sp>
            <p:nvSpPr>
              <p:cNvPr id="178" name="Oval 17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9" name="Oval 178"/>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0" name="TextBox 17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70" name="Group 169"/>
            <p:cNvGrpSpPr/>
            <p:nvPr/>
          </p:nvGrpSpPr>
          <p:grpSpPr>
            <a:xfrm>
              <a:off x="2348946" y="1680218"/>
              <a:ext cx="1031875" cy="1614510"/>
              <a:chOff x="559877" y="1054100"/>
              <a:chExt cx="1031875" cy="1614510"/>
            </a:xfrm>
          </p:grpSpPr>
          <p:grpSp>
            <p:nvGrpSpPr>
              <p:cNvPr id="172" name="Group 171"/>
              <p:cNvGrpSpPr/>
              <p:nvPr/>
            </p:nvGrpSpPr>
            <p:grpSpPr>
              <a:xfrm>
                <a:off x="561594" y="1054100"/>
                <a:ext cx="1024368" cy="1614510"/>
                <a:chOff x="4481786" y="585841"/>
                <a:chExt cx="1273950" cy="2007878"/>
              </a:xfrm>
            </p:grpSpPr>
            <p:sp>
              <p:nvSpPr>
                <p:cNvPr id="176"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sp>
              <p:nvSpPr>
                <p:cNvPr id="177"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grpSp>
          <p:sp>
            <p:nvSpPr>
              <p:cNvPr id="173" name="Oval 172"/>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Shape 8841"/>
              <p:cNvSpPr/>
              <p:nvPr/>
            </p:nvSpPr>
            <p:spPr>
              <a:xfrm>
                <a:off x="559877" y="1143326"/>
                <a:ext cx="1031875" cy="76739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accent2"/>
                    </a:solidFill>
                    <a:latin typeface="baby icons" panose="02000500000000000000" pitchFamily="2" charset="0"/>
                  </a:rPr>
                  <a:t>&gt;</a:t>
                </a:r>
                <a:endParaRPr lang="en-US" sz="3600" dirty="0">
                  <a:solidFill>
                    <a:srgbClr val="A0A0A3"/>
                  </a:solidFill>
                </a:endParaRPr>
              </a:p>
            </p:txBody>
          </p:sp>
        </p:grpSp>
      </p:grpSp>
      <p:grpSp>
        <p:nvGrpSpPr>
          <p:cNvPr id="12" name="Group 11"/>
          <p:cNvGrpSpPr/>
          <p:nvPr/>
        </p:nvGrpSpPr>
        <p:grpSpPr>
          <a:xfrm>
            <a:off x="4143204" y="1255637"/>
            <a:ext cx="1031875" cy="2797304"/>
            <a:chOff x="4143204" y="1255637"/>
            <a:chExt cx="1031875" cy="2797304"/>
          </a:xfrm>
        </p:grpSpPr>
        <p:grpSp>
          <p:nvGrpSpPr>
            <p:cNvPr id="182" name="Group 181"/>
            <p:cNvGrpSpPr/>
            <p:nvPr/>
          </p:nvGrpSpPr>
          <p:grpSpPr>
            <a:xfrm>
              <a:off x="4362595" y="3445970"/>
              <a:ext cx="606984" cy="606971"/>
              <a:chOff x="7624157" y="1842076"/>
              <a:chExt cx="606984" cy="606971"/>
            </a:xfrm>
          </p:grpSpPr>
          <p:sp>
            <p:nvSpPr>
              <p:cNvPr id="191" name="Oval 19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2" name="Oval 191"/>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3" name="TextBox 192"/>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183" name="Group 182"/>
            <p:cNvGrpSpPr/>
            <p:nvPr/>
          </p:nvGrpSpPr>
          <p:grpSpPr>
            <a:xfrm>
              <a:off x="4143204" y="1255637"/>
              <a:ext cx="1031875" cy="1614510"/>
              <a:chOff x="559877" y="1054100"/>
              <a:chExt cx="1031875" cy="1614510"/>
            </a:xfrm>
          </p:grpSpPr>
          <p:grpSp>
            <p:nvGrpSpPr>
              <p:cNvPr id="185" name="Group 184"/>
              <p:cNvGrpSpPr/>
              <p:nvPr/>
            </p:nvGrpSpPr>
            <p:grpSpPr>
              <a:xfrm>
                <a:off x="561594" y="1054100"/>
                <a:ext cx="1024368" cy="1614510"/>
                <a:chOff x="4481786" y="585841"/>
                <a:chExt cx="1273950" cy="2007878"/>
              </a:xfrm>
            </p:grpSpPr>
            <p:sp>
              <p:nvSpPr>
                <p:cNvPr id="189"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sp>
              <p:nvSpPr>
                <p:cNvPr id="190"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grpSp>
          <p:sp>
            <p:nvSpPr>
              <p:cNvPr id="187" name="Oval 186"/>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Shape 8841"/>
              <p:cNvSpPr/>
              <p:nvPr/>
            </p:nvSpPr>
            <p:spPr>
              <a:xfrm>
                <a:off x="559877" y="1253573"/>
                <a:ext cx="1031875" cy="48776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accent3"/>
                    </a:solidFill>
                  </a:rPr>
                  <a:t></a:t>
                </a:r>
              </a:p>
            </p:txBody>
          </p:sp>
        </p:grpSp>
        <p:cxnSp>
          <p:nvCxnSpPr>
            <p:cNvPr id="184" name="Straight Connector 183"/>
            <p:cNvCxnSpPr/>
            <p:nvPr/>
          </p:nvCxnSpPr>
          <p:spPr>
            <a:xfrm>
              <a:off x="4661187" y="2870147"/>
              <a:ext cx="2528" cy="56956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5937462" y="1680218"/>
            <a:ext cx="1031875" cy="2372723"/>
            <a:chOff x="5937462" y="1680218"/>
            <a:chExt cx="1031875" cy="2372723"/>
          </a:xfrm>
        </p:grpSpPr>
        <p:cxnSp>
          <p:nvCxnSpPr>
            <p:cNvPr id="195" name="Straight Connector 194"/>
            <p:cNvCxnSpPr/>
            <p:nvPr/>
          </p:nvCxnSpPr>
          <p:spPr>
            <a:xfrm>
              <a:off x="6458574" y="3000685"/>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96" name="Group 195"/>
            <p:cNvGrpSpPr/>
            <p:nvPr/>
          </p:nvGrpSpPr>
          <p:grpSpPr>
            <a:xfrm>
              <a:off x="6157454" y="3445970"/>
              <a:ext cx="606984" cy="606971"/>
              <a:chOff x="7624157" y="1842076"/>
              <a:chExt cx="606984" cy="606971"/>
            </a:xfrm>
          </p:grpSpPr>
          <p:sp>
            <p:nvSpPr>
              <p:cNvPr id="206" name="Oval 20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7" name="Oval 206"/>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8" name="TextBox 20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200" name="Group 199"/>
            <p:cNvGrpSpPr/>
            <p:nvPr/>
          </p:nvGrpSpPr>
          <p:grpSpPr>
            <a:xfrm>
              <a:off x="5937462" y="1680218"/>
              <a:ext cx="1031875" cy="1614510"/>
              <a:chOff x="559877" y="1054100"/>
              <a:chExt cx="1031875" cy="1614510"/>
            </a:xfrm>
          </p:grpSpPr>
          <p:grpSp>
            <p:nvGrpSpPr>
              <p:cNvPr id="201" name="Group 200"/>
              <p:cNvGrpSpPr/>
              <p:nvPr/>
            </p:nvGrpSpPr>
            <p:grpSpPr>
              <a:xfrm>
                <a:off x="561594" y="1054100"/>
                <a:ext cx="1024368" cy="1614510"/>
                <a:chOff x="4481786" y="585841"/>
                <a:chExt cx="1273950" cy="2007878"/>
              </a:xfrm>
            </p:grpSpPr>
            <p:sp>
              <p:nvSpPr>
                <p:cNvPr id="204"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sp>
              <p:nvSpPr>
                <p:cNvPr id="205"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grpSp>
          <p:sp>
            <p:nvSpPr>
              <p:cNvPr id="202" name="Oval 201"/>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Shape 8841"/>
              <p:cNvSpPr/>
              <p:nvPr/>
            </p:nvSpPr>
            <p:spPr>
              <a:xfrm>
                <a:off x="559877" y="1171974"/>
                <a:ext cx="1031875" cy="6803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accent4"/>
                    </a:solidFill>
                  </a:rPr>
                  <a:t></a:t>
                </a:r>
                <a:endParaRPr lang="en-US" sz="3600" dirty="0">
                  <a:solidFill>
                    <a:srgbClr val="A0A0A3"/>
                  </a:solidFill>
                </a:endParaRPr>
              </a:p>
            </p:txBody>
          </p:sp>
        </p:grpSp>
      </p:grpSp>
      <p:grpSp>
        <p:nvGrpSpPr>
          <p:cNvPr id="16" name="Group 15"/>
          <p:cNvGrpSpPr/>
          <p:nvPr/>
        </p:nvGrpSpPr>
        <p:grpSpPr>
          <a:xfrm>
            <a:off x="7731721" y="1297517"/>
            <a:ext cx="1033467" cy="2755424"/>
            <a:chOff x="7731721" y="1297517"/>
            <a:chExt cx="1033467" cy="2755424"/>
          </a:xfrm>
        </p:grpSpPr>
        <p:grpSp>
          <p:nvGrpSpPr>
            <p:cNvPr id="210" name="Group 209"/>
            <p:cNvGrpSpPr/>
            <p:nvPr/>
          </p:nvGrpSpPr>
          <p:grpSpPr>
            <a:xfrm>
              <a:off x="7949393" y="3445970"/>
              <a:ext cx="606984" cy="606971"/>
              <a:chOff x="7624157" y="1842076"/>
              <a:chExt cx="606984" cy="606971"/>
            </a:xfrm>
          </p:grpSpPr>
          <p:sp>
            <p:nvSpPr>
              <p:cNvPr id="218" name="Oval 21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9" name="Oval 218"/>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0" name="TextBox 21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211" name="Group 210"/>
            <p:cNvGrpSpPr/>
            <p:nvPr/>
          </p:nvGrpSpPr>
          <p:grpSpPr>
            <a:xfrm>
              <a:off x="7731721" y="1297517"/>
              <a:ext cx="1033467" cy="1614510"/>
              <a:chOff x="561596" y="1095980"/>
              <a:chExt cx="1033467" cy="1614510"/>
            </a:xfrm>
          </p:grpSpPr>
          <p:grpSp>
            <p:nvGrpSpPr>
              <p:cNvPr id="213" name="Group 212"/>
              <p:cNvGrpSpPr/>
              <p:nvPr/>
            </p:nvGrpSpPr>
            <p:grpSpPr>
              <a:xfrm>
                <a:off x="561596" y="1095980"/>
                <a:ext cx="1024367" cy="1614510"/>
                <a:chOff x="4481786" y="637932"/>
                <a:chExt cx="1273948" cy="2007878"/>
              </a:xfrm>
            </p:grpSpPr>
            <p:sp>
              <p:nvSpPr>
                <p:cNvPr id="216" name="Shape 1118"/>
                <p:cNvSpPr/>
                <p:nvPr/>
              </p:nvSpPr>
              <p:spPr>
                <a:xfrm>
                  <a:off x="4481786" y="637932"/>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sp>
              <p:nvSpPr>
                <p:cNvPr id="217" name="Shape 1118"/>
                <p:cNvSpPr/>
                <p:nvPr/>
              </p:nvSpPr>
              <p:spPr>
                <a:xfrm flipH="1">
                  <a:off x="5113683" y="637932"/>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grpSp>
          <p:sp>
            <p:nvSpPr>
              <p:cNvPr id="214" name="Oval 213"/>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Shape 8841"/>
              <p:cNvSpPr/>
              <p:nvPr/>
            </p:nvSpPr>
            <p:spPr>
              <a:xfrm>
                <a:off x="563188" y="1224614"/>
                <a:ext cx="1031875" cy="61965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accent5"/>
                    </a:solidFill>
                  </a:rPr>
                  <a:t></a:t>
                </a:r>
                <a:endParaRPr lang="en-US" sz="2400" dirty="0">
                  <a:solidFill>
                    <a:schemeClr val="accent5"/>
                  </a:solidFill>
                </a:endParaRPr>
              </a:p>
            </p:txBody>
          </p:sp>
        </p:grpSp>
        <p:cxnSp>
          <p:nvCxnSpPr>
            <p:cNvPr id="212" name="Straight Connector 211"/>
            <p:cNvCxnSpPr/>
            <p:nvPr/>
          </p:nvCxnSpPr>
          <p:spPr>
            <a:xfrm>
              <a:off x="8247987" y="2912027"/>
              <a:ext cx="2526" cy="52768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233" name="TextBox 232"/>
          <p:cNvSpPr txBox="1"/>
          <p:nvPr/>
        </p:nvSpPr>
        <p:spPr>
          <a:xfrm>
            <a:off x="2229650" y="1403837"/>
            <a:ext cx="1331184"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Having the Baby</a:t>
            </a:r>
            <a:endParaRPr lang="en-US" sz="1200" dirty="0">
              <a:latin typeface="Roboto Light"/>
              <a:cs typeface="Roboto Light"/>
            </a:endParaRPr>
          </a:p>
        </p:txBody>
      </p:sp>
      <p:sp>
        <p:nvSpPr>
          <p:cNvPr id="234" name="TextBox 233"/>
          <p:cNvSpPr txBox="1"/>
          <p:nvPr/>
        </p:nvSpPr>
        <p:spPr>
          <a:xfrm>
            <a:off x="5820121" y="1219171"/>
            <a:ext cx="1250888" cy="461655"/>
          </a:xfrm>
          <a:prstGeom prst="rect">
            <a:avLst/>
          </a:prstGeom>
          <a:noFill/>
        </p:spPr>
        <p:txBody>
          <a:bodyPr wrap="square" lIns="91430" tIns="45715" rIns="91430" bIns="45715" rtlCol="0">
            <a:spAutoFit/>
          </a:bodyPr>
          <a:lstStyle/>
          <a:p>
            <a:pPr algn="ctr"/>
            <a:r>
              <a:rPr lang="en-US" sz="1200" dirty="0" smtClean="0">
                <a:latin typeface="Roboto Light"/>
                <a:cs typeface="Roboto Light"/>
              </a:rPr>
              <a:t>Children With Technology</a:t>
            </a:r>
            <a:endParaRPr lang="en-US" sz="1200" dirty="0">
              <a:latin typeface="Roboto Light"/>
              <a:cs typeface="Roboto Light"/>
            </a:endParaRPr>
          </a:p>
        </p:txBody>
      </p:sp>
      <p:sp>
        <p:nvSpPr>
          <p:cNvPr id="87" name="TextBox 86"/>
          <p:cNvSpPr txBox="1"/>
          <p:nvPr/>
        </p:nvSpPr>
        <p:spPr>
          <a:xfrm>
            <a:off x="443544" y="979194"/>
            <a:ext cx="1250888"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Bio</a:t>
            </a:r>
            <a:endParaRPr lang="en-US" sz="1200" dirty="0">
              <a:latin typeface="Roboto Light"/>
              <a:cs typeface="Roboto Light"/>
            </a:endParaRPr>
          </a:p>
        </p:txBody>
      </p:sp>
      <p:sp>
        <p:nvSpPr>
          <p:cNvPr id="88" name="TextBox 87"/>
          <p:cNvSpPr txBox="1"/>
          <p:nvPr/>
        </p:nvSpPr>
        <p:spPr>
          <a:xfrm>
            <a:off x="7604157" y="993703"/>
            <a:ext cx="1250888"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Resources</a:t>
            </a:r>
            <a:endParaRPr lang="en-US" sz="1200" dirty="0">
              <a:latin typeface="Roboto Light"/>
              <a:cs typeface="Roboto Light"/>
            </a:endParaRPr>
          </a:p>
        </p:txBody>
      </p:sp>
      <p:sp>
        <p:nvSpPr>
          <p:cNvPr id="89" name="TextBox 88"/>
          <p:cNvSpPr txBox="1"/>
          <p:nvPr/>
        </p:nvSpPr>
        <p:spPr>
          <a:xfrm>
            <a:off x="4025864" y="991688"/>
            <a:ext cx="1250888"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Career</a:t>
            </a:r>
            <a:endParaRPr lang="en-US" sz="1200" dirty="0">
              <a:latin typeface="Roboto Light"/>
              <a:cs typeface="Roboto Light"/>
            </a:endParaRPr>
          </a:p>
        </p:txBody>
      </p:sp>
      <p:sp>
        <p:nvSpPr>
          <p:cNvPr id="70" name="Rectangle 69"/>
          <p:cNvSpPr/>
          <p:nvPr/>
        </p:nvSpPr>
        <p:spPr>
          <a:xfrm>
            <a:off x="3657601" y="274320"/>
            <a:ext cx="182880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p:cNvSpPr/>
          <p:nvPr/>
        </p:nvSpPr>
        <p:spPr>
          <a:xfrm>
            <a:off x="5486401" y="274320"/>
            <a:ext cx="182880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p:cNvSpPr/>
          <p:nvPr/>
        </p:nvSpPr>
        <p:spPr>
          <a:xfrm>
            <a:off x="7315201" y="274320"/>
            <a:ext cx="182880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Rectangle 74"/>
          <p:cNvSpPr/>
          <p:nvPr/>
        </p:nvSpPr>
        <p:spPr>
          <a:xfrm>
            <a:off x="1" y="274320"/>
            <a:ext cx="182880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1828801" y="274320"/>
            <a:ext cx="182880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83010" y="270315"/>
            <a:ext cx="8260990" cy="420624"/>
          </a:xfrm>
        </p:spPr>
        <p:txBody>
          <a:bodyPr>
            <a:normAutofit/>
          </a:bodyPr>
          <a:lstStyle/>
          <a:p>
            <a:r>
              <a:rPr lang="en-US" b="0" dirty="0" smtClean="0">
                <a:solidFill>
                  <a:schemeClr val="bg1"/>
                </a:solidFill>
              </a:rPr>
              <a:t>Outline</a:t>
            </a:r>
            <a:endParaRPr lang="en-US" b="0" dirty="0">
              <a:solidFill>
                <a:schemeClr val="bg1"/>
              </a:solidFill>
            </a:endParaRPr>
          </a:p>
        </p:txBody>
      </p:sp>
    </p:spTree>
    <p:extLst>
      <p:ext uri="{BB962C8B-B14F-4D97-AF65-F5344CB8AC3E}">
        <p14:creationId xmlns:p14="http://schemas.microsoft.com/office/powerpoint/2010/main" val="151140741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smtClean="0"/>
              <a:t>Communication</a:t>
            </a:r>
            <a:endParaRPr lang="en-US" b="0" dirty="0"/>
          </a:p>
        </p:txBody>
      </p:sp>
      <p:grpSp>
        <p:nvGrpSpPr>
          <p:cNvPr id="12" name="Group 11"/>
          <p:cNvGrpSpPr/>
          <p:nvPr/>
        </p:nvGrpSpPr>
        <p:grpSpPr>
          <a:xfrm>
            <a:off x="370314" y="877452"/>
            <a:ext cx="2631505" cy="3249278"/>
            <a:chOff x="370313" y="877452"/>
            <a:chExt cx="2631505" cy="3249278"/>
          </a:xfrm>
        </p:grpSpPr>
        <p:grpSp>
          <p:nvGrpSpPr>
            <p:cNvPr id="7" name="Group 6"/>
            <p:cNvGrpSpPr/>
            <p:nvPr/>
          </p:nvGrpSpPr>
          <p:grpSpPr>
            <a:xfrm>
              <a:off x="394944" y="877452"/>
              <a:ext cx="2576085" cy="1488212"/>
              <a:chOff x="394944" y="877452"/>
              <a:chExt cx="2576085" cy="1488212"/>
            </a:xfrm>
          </p:grpSpPr>
          <p:sp>
            <p:nvSpPr>
              <p:cNvPr id="9" name="TextBox 8"/>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190" name="Title 1"/>
              <p:cNvSpPr txBox="1">
                <a:spLocks/>
              </p:cNvSpPr>
              <p:nvPr/>
            </p:nvSpPr>
            <p:spPr>
              <a:xfrm>
                <a:off x="831493" y="877452"/>
                <a:ext cx="1847052"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Social Project</a:t>
                </a:r>
              </a:p>
            </p:txBody>
          </p:sp>
          <p:sp>
            <p:nvSpPr>
              <p:cNvPr id="185" name="Oval 184"/>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Shape 8841"/>
              <p:cNvSpPr/>
              <p:nvPr/>
            </p:nvSpPr>
            <p:spPr>
              <a:xfrm>
                <a:off x="394944" y="998984"/>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C395B"/>
                    </a:solidFill>
                  </a:rPr>
                  <a:t></a:t>
                </a:r>
              </a:p>
            </p:txBody>
          </p:sp>
        </p:grpSp>
        <p:grpSp>
          <p:nvGrpSpPr>
            <p:cNvPr id="187" name="Group 186"/>
            <p:cNvGrpSpPr/>
            <p:nvPr/>
          </p:nvGrpSpPr>
          <p:grpSpPr>
            <a:xfrm>
              <a:off x="370313" y="2638518"/>
              <a:ext cx="2599176" cy="1488212"/>
              <a:chOff x="371853" y="877452"/>
              <a:chExt cx="2599176" cy="1488212"/>
            </a:xfrm>
          </p:grpSpPr>
          <p:sp>
            <p:nvSpPr>
              <p:cNvPr id="188" name="TextBox 187"/>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19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Customer Caring</a:t>
                </a:r>
              </a:p>
            </p:txBody>
          </p:sp>
          <p:sp>
            <p:nvSpPr>
              <p:cNvPr id="214" name="Oval 213"/>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5" name="Shape 8841"/>
              <p:cNvSpPr/>
              <p:nvPr/>
            </p:nvSpPr>
            <p:spPr>
              <a:xfrm>
                <a:off x="371853" y="1014378"/>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grpSp>
        <p:cxnSp>
          <p:nvCxnSpPr>
            <p:cNvPr id="216" name="Straight Connector 215"/>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3215908" y="875912"/>
            <a:ext cx="2629965" cy="3249278"/>
            <a:chOff x="371853" y="877452"/>
            <a:chExt cx="2629965" cy="3249278"/>
          </a:xfrm>
        </p:grpSpPr>
        <p:grpSp>
          <p:nvGrpSpPr>
            <p:cNvPr id="218" name="Group 217"/>
            <p:cNvGrpSpPr/>
            <p:nvPr/>
          </p:nvGrpSpPr>
          <p:grpSpPr>
            <a:xfrm>
              <a:off x="371853" y="877452"/>
              <a:ext cx="2599176" cy="1488212"/>
              <a:chOff x="371853" y="877452"/>
              <a:chExt cx="2599176" cy="1488212"/>
            </a:xfrm>
          </p:grpSpPr>
          <p:sp>
            <p:nvSpPr>
              <p:cNvPr id="225" name="TextBox 224"/>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226" name="Title 1"/>
              <p:cNvSpPr txBox="1">
                <a:spLocks/>
              </p:cNvSpPr>
              <p:nvPr/>
            </p:nvSpPr>
            <p:spPr>
              <a:xfrm>
                <a:off x="831493" y="877452"/>
                <a:ext cx="197402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Providing Service</a:t>
                </a:r>
              </a:p>
            </p:txBody>
          </p:sp>
          <p:sp>
            <p:nvSpPr>
              <p:cNvPr id="227" name="Oval 226"/>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8" name="Shape 8841"/>
              <p:cNvSpPr/>
              <p:nvPr/>
            </p:nvSpPr>
            <p:spPr>
              <a:xfrm>
                <a:off x="371853" y="1014378"/>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grpSp>
          <p:nvGrpSpPr>
            <p:cNvPr id="219" name="Group 218"/>
            <p:cNvGrpSpPr/>
            <p:nvPr/>
          </p:nvGrpSpPr>
          <p:grpSpPr>
            <a:xfrm>
              <a:off x="385707" y="2638518"/>
              <a:ext cx="2583782" cy="1488212"/>
              <a:chOff x="387247" y="877452"/>
              <a:chExt cx="2583782" cy="1488212"/>
            </a:xfrm>
          </p:grpSpPr>
          <p:sp>
            <p:nvSpPr>
              <p:cNvPr id="221" name="TextBox 220"/>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22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err="1"/>
                  <a:t>StartUp</a:t>
                </a:r>
                <a:r>
                  <a:rPr lang="en-US" sz="1200" b="0" dirty="0"/>
                  <a:t> Project</a:t>
                </a:r>
              </a:p>
            </p:txBody>
          </p:sp>
          <p:sp>
            <p:nvSpPr>
              <p:cNvPr id="223" name="Oval 222"/>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4" name="Shape 8841"/>
              <p:cNvSpPr/>
              <p:nvPr/>
            </p:nvSpPr>
            <p:spPr>
              <a:xfrm>
                <a:off x="387247" y="1014378"/>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4"/>
                    </a:solidFill>
                  </a:rPr>
                  <a:t></a:t>
                </a:r>
              </a:p>
            </p:txBody>
          </p:sp>
        </p:grpSp>
        <p:cxnSp>
          <p:nvCxnSpPr>
            <p:cNvPr id="220" name="Straight Connector 219"/>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6075356" y="875913"/>
            <a:ext cx="2583782" cy="1488212"/>
            <a:chOff x="387247" y="877452"/>
            <a:chExt cx="2583782" cy="1488212"/>
          </a:xfrm>
        </p:grpSpPr>
        <p:sp>
          <p:nvSpPr>
            <p:cNvPr id="237" name="TextBox 236"/>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238" name="Title 1"/>
            <p:cNvSpPr txBox="1">
              <a:spLocks/>
            </p:cNvSpPr>
            <p:nvPr/>
          </p:nvSpPr>
          <p:spPr>
            <a:xfrm>
              <a:off x="831493" y="877452"/>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Support</a:t>
              </a:r>
            </a:p>
          </p:txBody>
        </p:sp>
        <p:sp>
          <p:nvSpPr>
            <p:cNvPr id="239" name="Oval 238"/>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0" name="Shape 8841"/>
            <p:cNvSpPr/>
            <p:nvPr/>
          </p:nvSpPr>
          <p:spPr>
            <a:xfrm>
              <a:off x="387247" y="1014378"/>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5"/>
                  </a:solidFill>
                </a:rPr>
                <a:t></a:t>
              </a:r>
            </a:p>
          </p:txBody>
        </p:sp>
      </p:grpSp>
      <p:grpSp>
        <p:nvGrpSpPr>
          <p:cNvPr id="231" name="Group 230"/>
          <p:cNvGrpSpPr/>
          <p:nvPr/>
        </p:nvGrpSpPr>
        <p:grpSpPr>
          <a:xfrm>
            <a:off x="6073815" y="2636979"/>
            <a:ext cx="2583782" cy="1488212"/>
            <a:chOff x="387247" y="877452"/>
            <a:chExt cx="2583782" cy="1488212"/>
          </a:xfrm>
        </p:grpSpPr>
        <p:sp>
          <p:nvSpPr>
            <p:cNvPr id="233" name="TextBox 232"/>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234"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Communication</a:t>
              </a:r>
            </a:p>
          </p:txBody>
        </p:sp>
        <p:sp>
          <p:nvSpPr>
            <p:cNvPr id="235" name="Oval 234"/>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6" name="Shape 8841"/>
            <p:cNvSpPr/>
            <p:nvPr/>
          </p:nvSpPr>
          <p:spPr>
            <a:xfrm>
              <a:off x="387247" y="1014378"/>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6"/>
                  </a:solidFill>
                </a:rPr>
                <a:t></a:t>
              </a:r>
            </a:p>
          </p:txBody>
        </p:sp>
      </p:grpSp>
      <p:cxnSp>
        <p:nvCxnSpPr>
          <p:cNvPr id="232" name="Straight Connector 231"/>
          <p:cNvCxnSpPr/>
          <p:nvPr/>
        </p:nvCxnSpPr>
        <p:spPr>
          <a:xfrm flipV="1">
            <a:off x="6119464" y="2553855"/>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1137122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421"/>
          <p:cNvSpPr/>
          <p:nvPr/>
        </p:nvSpPr>
        <p:spPr>
          <a:xfrm>
            <a:off x="4017736" y="2006884"/>
            <a:ext cx="439202" cy="86639"/>
          </a:xfrm>
          <a:prstGeom prst="roundRect">
            <a:avLst>
              <a:gd name="adj" fmla="val 50000"/>
            </a:avLst>
          </a:prstGeom>
          <a:solidFill>
            <a:srgbClr val="B5B6B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4" name="Shape 422"/>
          <p:cNvSpPr/>
          <p:nvPr/>
        </p:nvSpPr>
        <p:spPr>
          <a:xfrm>
            <a:off x="4018733" y="2051320"/>
            <a:ext cx="438204" cy="42203"/>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5" name="Shape 423"/>
          <p:cNvSpPr/>
          <p:nvPr/>
        </p:nvSpPr>
        <p:spPr>
          <a:xfrm rot="18900000">
            <a:off x="3694039" y="1573648"/>
            <a:ext cx="1086596" cy="16945"/>
          </a:xfrm>
          <a:prstGeom prst="roundRect">
            <a:avLst>
              <a:gd name="adj" fmla="val 50000"/>
            </a:avLst>
          </a:prstGeom>
          <a:solidFill>
            <a:srgbClr val="B5B6B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6" name="Shape 424"/>
          <p:cNvSpPr/>
          <p:nvPr/>
        </p:nvSpPr>
        <p:spPr>
          <a:xfrm rot="18900000">
            <a:off x="3797045" y="1562299"/>
            <a:ext cx="878501" cy="43170"/>
          </a:xfrm>
          <a:prstGeom prst="roundRect">
            <a:avLst>
              <a:gd name="adj" fmla="val 19625"/>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7" name="Shape 425"/>
          <p:cNvSpPr/>
          <p:nvPr/>
        </p:nvSpPr>
        <p:spPr>
          <a:xfrm>
            <a:off x="3855271" y="1200053"/>
            <a:ext cx="764133" cy="7641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A7E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8" name="Shape 426"/>
          <p:cNvSpPr/>
          <p:nvPr/>
        </p:nvSpPr>
        <p:spPr>
          <a:xfrm>
            <a:off x="3958791" y="1301235"/>
            <a:ext cx="698690" cy="697156"/>
          </a:xfrm>
          <a:custGeom>
            <a:avLst/>
            <a:gdLst/>
            <a:ahLst/>
            <a:cxnLst>
              <a:cxn ang="0">
                <a:pos x="wd2" y="hd2"/>
              </a:cxn>
              <a:cxn ang="5400000">
                <a:pos x="wd2" y="hd2"/>
              </a:cxn>
              <a:cxn ang="10800000">
                <a:pos x="wd2" y="hd2"/>
              </a:cxn>
              <a:cxn ang="16200000">
                <a:pos x="wd2" y="hd2"/>
              </a:cxn>
            </a:cxnLst>
            <a:rect l="0" t="0" r="r" b="b"/>
            <a:pathLst>
              <a:path w="21317" h="21433" extrusionOk="0">
                <a:moveTo>
                  <a:pt x="0" y="18059"/>
                </a:moveTo>
                <a:cubicBezTo>
                  <a:pt x="2520" y="20390"/>
                  <a:pt x="5867" y="21600"/>
                  <a:pt x="9284" y="21414"/>
                </a:cubicBezTo>
                <a:cubicBezTo>
                  <a:pt x="13198" y="21201"/>
                  <a:pt x="16800" y="19194"/>
                  <a:pt x="19060" y="15967"/>
                </a:cubicBezTo>
                <a:cubicBezTo>
                  <a:pt x="20833" y="13409"/>
                  <a:pt x="21600" y="10298"/>
                  <a:pt x="21224" y="7202"/>
                </a:cubicBezTo>
                <a:cubicBezTo>
                  <a:pt x="20894" y="4492"/>
                  <a:pt x="19697" y="1964"/>
                  <a:pt x="17814" y="0"/>
                </a:cubicBezTo>
              </a:path>
            </a:pathLst>
          </a:custGeom>
          <a:noFill/>
          <a:ln w="25400" cap="flat">
            <a:solidFill>
              <a:srgbClr val="868789"/>
            </a:solidFill>
            <a:prstDash val="solid"/>
            <a:miter lim="400000"/>
          </a:ln>
          <a:effectLst/>
        </p:spPr>
        <p:txBody>
          <a:bodyPr wrap="square" lIns="50795" tIns="50795" rIns="50795" bIns="50795" numCol="1" anchor="ctr">
            <a:noAutofit/>
          </a:bodyPr>
          <a:lstStyle/>
          <a:p>
            <a:pPr lvl="0">
              <a:defRPr sz="2400"/>
            </a:pPr>
            <a:endParaRPr/>
          </a:p>
        </p:txBody>
      </p:sp>
      <p:grpSp>
        <p:nvGrpSpPr>
          <p:cNvPr id="5" name="Group 4"/>
          <p:cNvGrpSpPr/>
          <p:nvPr/>
        </p:nvGrpSpPr>
        <p:grpSpPr>
          <a:xfrm>
            <a:off x="3454824" y="1371011"/>
            <a:ext cx="302429" cy="722956"/>
            <a:chOff x="3323589" y="1006944"/>
            <a:chExt cx="302429" cy="722956"/>
          </a:xfrm>
        </p:grpSpPr>
        <p:sp>
          <p:nvSpPr>
            <p:cNvPr id="207" name="Shape 411"/>
            <p:cNvSpPr/>
            <p:nvPr/>
          </p:nvSpPr>
          <p:spPr>
            <a:xfrm>
              <a:off x="3351835" y="1415641"/>
              <a:ext cx="247140" cy="307564"/>
            </a:xfrm>
            <a:custGeom>
              <a:avLst/>
              <a:gdLst/>
              <a:ahLst/>
              <a:cxnLst>
                <a:cxn ang="0">
                  <a:pos x="wd2" y="hd2"/>
                </a:cxn>
                <a:cxn ang="5400000">
                  <a:pos x="wd2" y="hd2"/>
                </a:cxn>
                <a:cxn ang="10800000">
                  <a:pos x="wd2" y="hd2"/>
                </a:cxn>
                <a:cxn ang="16200000">
                  <a:pos x="wd2" y="hd2"/>
                </a:cxn>
              </a:cxnLst>
              <a:rect l="0" t="0" r="r" b="b"/>
              <a:pathLst>
                <a:path w="21600" h="21600" extrusionOk="0">
                  <a:moveTo>
                    <a:pt x="0" y="77"/>
                  </a:moveTo>
                  <a:lnTo>
                    <a:pt x="2336" y="21600"/>
                  </a:lnTo>
                  <a:lnTo>
                    <a:pt x="19264" y="21600"/>
                  </a:lnTo>
                  <a:lnTo>
                    <a:pt x="21600" y="0"/>
                  </a:lnTo>
                  <a:lnTo>
                    <a:pt x="0" y="77"/>
                  </a:lnTo>
                  <a:close/>
                </a:path>
              </a:pathLst>
            </a:custGeom>
            <a:solidFill>
              <a:srgbClr val="FB7545"/>
            </a:solidFill>
            <a:ln w="6350" cap="flat">
              <a:noFill/>
              <a:prstDash val="solid"/>
              <a:miter lim="400000"/>
            </a:ln>
            <a:effectLst/>
          </p:spPr>
          <p:txBody>
            <a:bodyPr wrap="square" lIns="0" tIns="0" rIns="0" bIns="0" numCol="1" anchor="ctr">
              <a:noAutofit/>
            </a:bodyPr>
            <a:lstStyle/>
            <a:p>
              <a:pPr lvl="0">
                <a:defRPr sz="2400"/>
              </a:pPr>
              <a:endParaRPr/>
            </a:p>
          </p:txBody>
        </p:sp>
        <p:sp>
          <p:nvSpPr>
            <p:cNvPr id="208" name="Shape 412"/>
            <p:cNvSpPr/>
            <p:nvPr/>
          </p:nvSpPr>
          <p:spPr>
            <a:xfrm>
              <a:off x="3515362" y="1437071"/>
              <a:ext cx="64771" cy="274423"/>
            </a:xfrm>
            <a:custGeom>
              <a:avLst/>
              <a:gdLst/>
              <a:ahLst/>
              <a:cxnLst>
                <a:cxn ang="0">
                  <a:pos x="wd2" y="hd2"/>
                </a:cxn>
                <a:cxn ang="5400000">
                  <a:pos x="wd2" y="hd2"/>
                </a:cxn>
                <a:cxn ang="10800000">
                  <a:pos x="wd2" y="hd2"/>
                </a:cxn>
                <a:cxn ang="16200000">
                  <a:pos x="wd2" y="hd2"/>
                </a:cxn>
              </a:cxnLst>
              <a:rect l="0" t="0" r="r" b="b"/>
              <a:pathLst>
                <a:path w="21600" h="21600" extrusionOk="0">
                  <a:moveTo>
                    <a:pt x="21600" y="312"/>
                  </a:moveTo>
                  <a:lnTo>
                    <a:pt x="14764" y="21600"/>
                  </a:lnTo>
                  <a:lnTo>
                    <a:pt x="0" y="21485"/>
                  </a:lnTo>
                  <a:lnTo>
                    <a:pt x="1582" y="0"/>
                  </a:lnTo>
                  <a:lnTo>
                    <a:pt x="21600" y="312"/>
                  </a:lnTo>
                  <a:close/>
                </a:path>
              </a:pathLst>
            </a:custGeom>
            <a:solidFill>
              <a:srgbClr val="D05D34"/>
            </a:solidFill>
            <a:ln w="6350" cap="flat">
              <a:noFill/>
              <a:prstDash val="solid"/>
              <a:miter lim="400000"/>
            </a:ln>
            <a:effectLst/>
          </p:spPr>
          <p:txBody>
            <a:bodyPr wrap="square" lIns="0" tIns="0" rIns="0" bIns="0" numCol="1" anchor="ctr">
              <a:noAutofit/>
            </a:bodyPr>
            <a:lstStyle/>
            <a:p>
              <a:pPr lvl="0">
                <a:defRPr sz="2400"/>
              </a:pPr>
              <a:endParaRPr/>
            </a:p>
          </p:txBody>
        </p:sp>
        <p:sp>
          <p:nvSpPr>
            <p:cNvPr id="209" name="Shape 413"/>
            <p:cNvSpPr/>
            <p:nvPr/>
          </p:nvSpPr>
          <p:spPr>
            <a:xfrm>
              <a:off x="3323589" y="1006944"/>
              <a:ext cx="300095" cy="420778"/>
            </a:xfrm>
            <a:custGeom>
              <a:avLst/>
              <a:gdLst/>
              <a:ahLst/>
              <a:cxnLst>
                <a:cxn ang="0">
                  <a:pos x="wd2" y="hd2"/>
                </a:cxn>
                <a:cxn ang="5400000">
                  <a:pos x="wd2" y="hd2"/>
                </a:cxn>
                <a:cxn ang="10800000">
                  <a:pos x="wd2" y="hd2"/>
                </a:cxn>
                <a:cxn ang="16200000">
                  <a:pos x="wd2" y="hd2"/>
                </a:cxn>
              </a:cxnLst>
              <a:rect l="0" t="0" r="r" b="b"/>
              <a:pathLst>
                <a:path w="21319" h="21556" extrusionOk="0">
                  <a:moveTo>
                    <a:pt x="5825" y="21556"/>
                  </a:moveTo>
                  <a:lnTo>
                    <a:pt x="5825" y="12503"/>
                  </a:lnTo>
                  <a:lnTo>
                    <a:pt x="4456" y="12503"/>
                  </a:lnTo>
                  <a:cubicBezTo>
                    <a:pt x="3445" y="12381"/>
                    <a:pt x="2505" y="12051"/>
                    <a:pt x="1750" y="11551"/>
                  </a:cubicBezTo>
                  <a:cubicBezTo>
                    <a:pt x="487" y="10714"/>
                    <a:pt x="-151" y="9496"/>
                    <a:pt x="30" y="8266"/>
                  </a:cubicBezTo>
                  <a:lnTo>
                    <a:pt x="30" y="1711"/>
                  </a:lnTo>
                  <a:cubicBezTo>
                    <a:pt x="-65" y="835"/>
                    <a:pt x="862" y="76"/>
                    <a:pt x="2078" y="33"/>
                  </a:cubicBezTo>
                  <a:cubicBezTo>
                    <a:pt x="3383" y="-13"/>
                    <a:pt x="4452" y="771"/>
                    <a:pt x="4368" y="1711"/>
                  </a:cubicBezTo>
                  <a:lnTo>
                    <a:pt x="4368" y="7210"/>
                  </a:lnTo>
                  <a:cubicBezTo>
                    <a:pt x="4237" y="7588"/>
                    <a:pt x="4422" y="7986"/>
                    <a:pt x="4841" y="8232"/>
                  </a:cubicBezTo>
                  <a:cubicBezTo>
                    <a:pt x="5179" y="8431"/>
                    <a:pt x="5628" y="8501"/>
                    <a:pt x="6049" y="8422"/>
                  </a:cubicBezTo>
                  <a:lnTo>
                    <a:pt x="6049" y="3512"/>
                  </a:lnTo>
                  <a:cubicBezTo>
                    <a:pt x="5914" y="1571"/>
                    <a:pt x="8093" y="-44"/>
                    <a:pt x="10787" y="1"/>
                  </a:cubicBezTo>
                  <a:cubicBezTo>
                    <a:pt x="13393" y="44"/>
                    <a:pt x="15431" y="1636"/>
                    <a:pt x="15284" y="3512"/>
                  </a:cubicBezTo>
                  <a:lnTo>
                    <a:pt x="15331" y="13381"/>
                  </a:lnTo>
                  <a:cubicBezTo>
                    <a:pt x="15627" y="13387"/>
                    <a:pt x="15919" y="13331"/>
                    <a:pt x="16171" y="13220"/>
                  </a:cubicBezTo>
                  <a:cubicBezTo>
                    <a:pt x="16725" y="12975"/>
                    <a:pt x="17020" y="12514"/>
                    <a:pt x="16917" y="12052"/>
                  </a:cubicBezTo>
                  <a:lnTo>
                    <a:pt x="16823" y="6533"/>
                  </a:lnTo>
                  <a:cubicBezTo>
                    <a:pt x="16704" y="5549"/>
                    <a:pt x="17816" y="4715"/>
                    <a:pt x="19184" y="4761"/>
                  </a:cubicBezTo>
                  <a:cubicBezTo>
                    <a:pt x="20477" y="4806"/>
                    <a:pt x="21449" y="5628"/>
                    <a:pt x="21304" y="6556"/>
                  </a:cubicBezTo>
                  <a:lnTo>
                    <a:pt x="21309" y="14255"/>
                  </a:lnTo>
                  <a:cubicBezTo>
                    <a:pt x="21317" y="15119"/>
                    <a:pt x="20857" y="15951"/>
                    <a:pt x="20027" y="16575"/>
                  </a:cubicBezTo>
                  <a:cubicBezTo>
                    <a:pt x="19200" y="17196"/>
                    <a:pt x="18071" y="17560"/>
                    <a:pt x="16877" y="17592"/>
                  </a:cubicBezTo>
                  <a:lnTo>
                    <a:pt x="15380" y="17592"/>
                  </a:lnTo>
                  <a:lnTo>
                    <a:pt x="15380" y="21512"/>
                  </a:lnTo>
                  <a:lnTo>
                    <a:pt x="5825" y="21556"/>
                  </a:ln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10" name="Shape 414"/>
            <p:cNvSpPr/>
            <p:nvPr/>
          </p:nvSpPr>
          <p:spPr>
            <a:xfrm>
              <a:off x="3475812" y="1008761"/>
              <a:ext cx="61307" cy="256626"/>
            </a:xfrm>
            <a:custGeom>
              <a:avLst/>
              <a:gdLst/>
              <a:ahLst/>
              <a:cxnLst>
                <a:cxn ang="0">
                  <a:pos x="wd2" y="hd2"/>
                </a:cxn>
                <a:cxn ang="5400000">
                  <a:pos x="wd2" y="hd2"/>
                </a:cxn>
                <a:cxn ang="10800000">
                  <a:pos x="wd2" y="hd2"/>
                </a:cxn>
                <a:cxn ang="16200000">
                  <a:pos x="wd2" y="hd2"/>
                </a:cxn>
              </a:cxnLst>
              <a:rect l="0" t="0" r="r" b="b"/>
              <a:pathLst>
                <a:path w="20930" h="21523" extrusionOk="0">
                  <a:moveTo>
                    <a:pt x="0" y="7"/>
                  </a:moveTo>
                  <a:lnTo>
                    <a:pt x="761" y="15052"/>
                  </a:lnTo>
                  <a:cubicBezTo>
                    <a:pt x="-331" y="17101"/>
                    <a:pt x="3095" y="19137"/>
                    <a:pt x="9754" y="20399"/>
                  </a:cubicBezTo>
                  <a:cubicBezTo>
                    <a:pt x="12984" y="21011"/>
                    <a:pt x="16822" y="21399"/>
                    <a:pt x="20869" y="21523"/>
                  </a:cubicBezTo>
                  <a:lnTo>
                    <a:pt x="20869" y="5232"/>
                  </a:lnTo>
                  <a:cubicBezTo>
                    <a:pt x="21269" y="3985"/>
                    <a:pt x="19685" y="2749"/>
                    <a:pt x="16451" y="1783"/>
                  </a:cubicBezTo>
                  <a:cubicBezTo>
                    <a:pt x="12429" y="582"/>
                    <a:pt x="6321" y="-77"/>
                    <a:pt x="0" y="7"/>
                  </a:cubicBezTo>
                  <a:close/>
                </a:path>
              </a:pathLst>
            </a:custGeom>
            <a:solidFill>
              <a:srgbClr val="4D9604"/>
            </a:solidFill>
            <a:ln w="6350" cap="flat">
              <a:noFill/>
              <a:prstDash val="solid"/>
              <a:miter lim="400000"/>
            </a:ln>
            <a:effectLst/>
          </p:spPr>
          <p:txBody>
            <a:bodyPr wrap="square" lIns="0" tIns="0" rIns="0" bIns="0" numCol="1" anchor="ctr">
              <a:noAutofit/>
            </a:bodyPr>
            <a:lstStyle/>
            <a:p>
              <a:pPr lvl="0">
                <a:defRPr sz="2400"/>
              </a:pPr>
              <a:endParaRPr/>
            </a:p>
          </p:txBody>
        </p:sp>
        <p:sp>
          <p:nvSpPr>
            <p:cNvPr id="211" name="Shape 415"/>
            <p:cNvSpPr/>
            <p:nvPr/>
          </p:nvSpPr>
          <p:spPr>
            <a:xfrm>
              <a:off x="3484619" y="1311189"/>
              <a:ext cx="54597" cy="125451"/>
            </a:xfrm>
            <a:custGeom>
              <a:avLst/>
              <a:gdLst/>
              <a:ahLst/>
              <a:cxnLst>
                <a:cxn ang="0">
                  <a:pos x="wd2" y="hd2"/>
                </a:cxn>
                <a:cxn ang="5400000">
                  <a:pos x="wd2" y="hd2"/>
                </a:cxn>
                <a:cxn ang="10800000">
                  <a:pos x="wd2" y="hd2"/>
                </a:cxn>
                <a:cxn ang="16200000">
                  <a:pos x="wd2" y="hd2"/>
                </a:cxn>
              </a:cxnLst>
              <a:rect l="0" t="0" r="r" b="b"/>
              <a:pathLst>
                <a:path w="21600" h="21600" extrusionOk="0">
                  <a:moveTo>
                    <a:pt x="21600" y="7002"/>
                  </a:moveTo>
                  <a:cubicBezTo>
                    <a:pt x="16869" y="7042"/>
                    <a:pt x="12234" y="6417"/>
                    <a:pt x="8387" y="5218"/>
                  </a:cubicBezTo>
                  <a:cubicBezTo>
                    <a:pt x="4305" y="3946"/>
                    <a:pt x="1345" y="2105"/>
                    <a:pt x="0" y="0"/>
                  </a:cubicBezTo>
                  <a:lnTo>
                    <a:pt x="0" y="21600"/>
                  </a:lnTo>
                  <a:lnTo>
                    <a:pt x="21362" y="20950"/>
                  </a:lnTo>
                  <a:lnTo>
                    <a:pt x="21600" y="7002"/>
                  </a:lnTo>
                  <a:close/>
                </a:path>
              </a:pathLst>
            </a:custGeom>
            <a:solidFill>
              <a:srgbClr val="4D9604"/>
            </a:solidFill>
            <a:ln w="6350" cap="flat">
              <a:noFill/>
              <a:prstDash val="solid"/>
              <a:miter lim="400000"/>
            </a:ln>
            <a:effectLst/>
          </p:spPr>
          <p:txBody>
            <a:bodyPr wrap="square" lIns="0" tIns="0" rIns="0" bIns="0" numCol="1" anchor="ctr">
              <a:noAutofit/>
            </a:bodyPr>
            <a:lstStyle/>
            <a:p>
              <a:pPr lvl="0">
                <a:defRPr sz="2400"/>
              </a:pPr>
              <a:endParaRPr/>
            </a:p>
          </p:txBody>
        </p:sp>
        <p:sp>
          <p:nvSpPr>
            <p:cNvPr id="212" name="Shape 416"/>
            <p:cNvSpPr/>
            <p:nvPr/>
          </p:nvSpPr>
          <p:spPr>
            <a:xfrm>
              <a:off x="3592803" y="1101770"/>
              <a:ext cx="33215" cy="189396"/>
            </a:xfrm>
            <a:custGeom>
              <a:avLst/>
              <a:gdLst/>
              <a:ahLst/>
              <a:cxnLst>
                <a:cxn ang="0">
                  <a:pos x="wd2" y="hd2"/>
                </a:cxn>
                <a:cxn ang="5400000">
                  <a:pos x="wd2" y="hd2"/>
                </a:cxn>
                <a:cxn ang="10800000">
                  <a:pos x="wd2" y="hd2"/>
                </a:cxn>
                <a:cxn ang="16200000">
                  <a:pos x="wd2" y="hd2"/>
                </a:cxn>
              </a:cxnLst>
              <a:rect l="0" t="0" r="r" b="b"/>
              <a:pathLst>
                <a:path w="19351" h="21548" extrusionOk="0">
                  <a:moveTo>
                    <a:pt x="5" y="7"/>
                  </a:moveTo>
                  <a:lnTo>
                    <a:pt x="400" y="15348"/>
                  </a:lnTo>
                  <a:cubicBezTo>
                    <a:pt x="-1151" y="17150"/>
                    <a:pt x="1867" y="18987"/>
                    <a:pt x="8497" y="20276"/>
                  </a:cubicBezTo>
                  <a:cubicBezTo>
                    <a:pt x="11410" y="20842"/>
                    <a:pt x="14925" y="21277"/>
                    <a:pt x="18794" y="21548"/>
                  </a:cubicBezTo>
                  <a:lnTo>
                    <a:pt x="18794" y="4473"/>
                  </a:lnTo>
                  <a:cubicBezTo>
                    <a:pt x="20449" y="3186"/>
                    <a:pt x="18359" y="1826"/>
                    <a:pt x="13349" y="929"/>
                  </a:cubicBezTo>
                  <a:cubicBezTo>
                    <a:pt x="9726" y="281"/>
                    <a:pt x="4910" y="-52"/>
                    <a:pt x="5" y="7"/>
                  </a:cubicBezTo>
                  <a:close/>
                </a:path>
              </a:pathLst>
            </a:custGeom>
            <a:solidFill>
              <a:srgbClr val="4D9604"/>
            </a:solidFill>
            <a:ln w="6350" cap="flat">
              <a:noFill/>
              <a:prstDash val="solid"/>
              <a:miter lim="400000"/>
            </a:ln>
            <a:effectLst/>
          </p:spPr>
          <p:txBody>
            <a:bodyPr wrap="square" lIns="0" tIns="0" rIns="0" bIns="0" numCol="1" anchor="ctr">
              <a:noAutofit/>
            </a:bodyPr>
            <a:lstStyle/>
            <a:p>
              <a:pPr lvl="0">
                <a:defRPr sz="2400"/>
              </a:pPr>
              <a:endParaRPr/>
            </a:p>
          </p:txBody>
        </p:sp>
        <p:sp>
          <p:nvSpPr>
            <p:cNvPr id="213" name="Shape 417"/>
            <p:cNvSpPr/>
            <p:nvPr/>
          </p:nvSpPr>
          <p:spPr>
            <a:xfrm>
              <a:off x="3349983" y="1008206"/>
              <a:ext cx="33215" cy="153753"/>
            </a:xfrm>
            <a:custGeom>
              <a:avLst/>
              <a:gdLst/>
              <a:ahLst/>
              <a:cxnLst>
                <a:cxn ang="0">
                  <a:pos x="wd2" y="hd2"/>
                </a:cxn>
                <a:cxn ang="5400000">
                  <a:pos x="wd2" y="hd2"/>
                </a:cxn>
                <a:cxn ang="10800000">
                  <a:pos x="wd2" y="hd2"/>
                </a:cxn>
                <a:cxn ang="16200000">
                  <a:pos x="wd2" y="hd2"/>
                </a:cxn>
              </a:cxnLst>
              <a:rect l="0" t="0" r="r" b="b"/>
              <a:pathLst>
                <a:path w="19351" h="21536" extrusionOk="0">
                  <a:moveTo>
                    <a:pt x="5" y="8"/>
                  </a:moveTo>
                  <a:lnTo>
                    <a:pt x="400" y="13903"/>
                  </a:lnTo>
                  <a:cubicBezTo>
                    <a:pt x="-1151" y="16121"/>
                    <a:pt x="1867" y="18383"/>
                    <a:pt x="8497" y="19970"/>
                  </a:cubicBezTo>
                  <a:cubicBezTo>
                    <a:pt x="11410" y="20667"/>
                    <a:pt x="14925" y="21202"/>
                    <a:pt x="18794" y="21536"/>
                  </a:cubicBezTo>
                  <a:lnTo>
                    <a:pt x="18794" y="5507"/>
                  </a:lnTo>
                  <a:cubicBezTo>
                    <a:pt x="20449" y="3923"/>
                    <a:pt x="18359" y="2248"/>
                    <a:pt x="13349" y="1144"/>
                  </a:cubicBezTo>
                  <a:cubicBezTo>
                    <a:pt x="9726" y="346"/>
                    <a:pt x="4910" y="-64"/>
                    <a:pt x="5" y="8"/>
                  </a:cubicBezTo>
                  <a:close/>
                </a:path>
              </a:pathLst>
            </a:custGeom>
            <a:solidFill>
              <a:srgbClr val="4D9604"/>
            </a:solidFill>
            <a:ln w="6350" cap="flat">
              <a:noFill/>
              <a:prstDash val="solid"/>
              <a:miter lim="400000"/>
            </a:ln>
            <a:effectLst/>
          </p:spPr>
          <p:txBody>
            <a:bodyPr wrap="square" lIns="0" tIns="0" rIns="0" bIns="0" numCol="1" anchor="ctr">
              <a:noAutofit/>
            </a:bodyPr>
            <a:lstStyle/>
            <a:p>
              <a:pPr lvl="0">
                <a:defRPr sz="2400"/>
              </a:pPr>
              <a:endParaRPr/>
            </a:p>
          </p:txBody>
        </p:sp>
        <p:sp>
          <p:nvSpPr>
            <p:cNvPr id="214" name="Shape 418"/>
            <p:cNvSpPr/>
            <p:nvPr/>
          </p:nvSpPr>
          <p:spPr>
            <a:xfrm>
              <a:off x="3353726" y="1696510"/>
              <a:ext cx="243360" cy="33390"/>
            </a:xfrm>
            <a:prstGeom prst="roundRect">
              <a:avLst>
                <a:gd name="adj" fmla="val 50000"/>
              </a:avLst>
            </a:prstGeom>
            <a:solidFill>
              <a:srgbClr val="E4693C"/>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5" name="Shape 419"/>
            <p:cNvSpPr/>
            <p:nvPr/>
          </p:nvSpPr>
          <p:spPr>
            <a:xfrm>
              <a:off x="3328792" y="1413315"/>
              <a:ext cx="296367" cy="408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589"/>
                  </a:lnTo>
                  <a:lnTo>
                    <a:pt x="21221" y="21600"/>
                  </a:lnTo>
                  <a:lnTo>
                    <a:pt x="332" y="21011"/>
                  </a:lnTo>
                  <a:lnTo>
                    <a:pt x="0" y="0"/>
                  </a:lnTo>
                  <a:close/>
                </a:path>
              </a:pathLst>
            </a:custGeom>
            <a:solidFill>
              <a:srgbClr val="E4693C"/>
            </a:solidFill>
            <a:ln w="6350" cap="flat">
              <a:noFill/>
              <a:prstDash val="solid"/>
              <a:miter lim="400000"/>
            </a:ln>
            <a:effectLst/>
          </p:spPr>
          <p:txBody>
            <a:bodyPr wrap="square" lIns="0" tIns="0" rIns="0" bIns="0" numCol="1" anchor="ctr">
              <a:noAutofit/>
            </a:bodyPr>
            <a:lstStyle/>
            <a:p>
              <a:pPr lvl="0">
                <a:defRPr sz="2400"/>
              </a:pPr>
              <a:endParaRPr/>
            </a:p>
          </p:txBody>
        </p:sp>
      </p:grpSp>
      <p:sp>
        <p:nvSpPr>
          <p:cNvPr id="2" name="Title 1"/>
          <p:cNvSpPr>
            <a:spLocks noGrp="1"/>
          </p:cNvSpPr>
          <p:nvPr>
            <p:ph type="title"/>
          </p:nvPr>
        </p:nvSpPr>
        <p:spPr>
          <a:xfrm>
            <a:off x="4500911" y="285751"/>
            <a:ext cx="4252853" cy="470429"/>
          </a:xfrm>
        </p:spPr>
        <p:txBody>
          <a:bodyPr>
            <a:normAutofit/>
          </a:bodyPr>
          <a:lstStyle/>
          <a:p>
            <a:pPr algn="r"/>
            <a:r>
              <a:rPr lang="en-US" b="0" dirty="0" smtClean="0"/>
              <a:t>Work Space </a:t>
            </a:r>
            <a:r>
              <a:rPr lang="en-US" b="0" dirty="0" err="1" smtClean="0"/>
              <a:t>Infographic</a:t>
            </a:r>
            <a:r>
              <a:rPr lang="en-US" b="0" dirty="0" smtClean="0"/>
              <a:t> Concept</a:t>
            </a:r>
            <a:endParaRPr lang="en-US" b="0" dirty="0"/>
          </a:p>
        </p:txBody>
      </p:sp>
      <p:sp>
        <p:nvSpPr>
          <p:cNvPr id="54" name="Shape 310"/>
          <p:cNvSpPr/>
          <p:nvPr/>
        </p:nvSpPr>
        <p:spPr>
          <a:xfrm>
            <a:off x="3143886" y="2093298"/>
            <a:ext cx="2332678" cy="119372"/>
          </a:xfrm>
          <a:prstGeom prst="rect">
            <a:avLst/>
          </a:prstGeom>
          <a:solidFill>
            <a:srgbClr val="CAB99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5" name="Shape 311"/>
          <p:cNvSpPr/>
          <p:nvPr/>
        </p:nvSpPr>
        <p:spPr>
          <a:xfrm>
            <a:off x="3143887" y="2157181"/>
            <a:ext cx="2332679" cy="54404"/>
          </a:xfrm>
          <a:prstGeom prst="rect">
            <a:avLst/>
          </a:prstGeom>
          <a:solidFill>
            <a:srgbClr val="AFA0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6" name="Shape 312"/>
          <p:cNvSpPr/>
          <p:nvPr/>
        </p:nvSpPr>
        <p:spPr>
          <a:xfrm>
            <a:off x="1367956" y="1955284"/>
            <a:ext cx="208473" cy="2084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69" name="Shape 317"/>
          <p:cNvSpPr/>
          <p:nvPr/>
        </p:nvSpPr>
        <p:spPr>
          <a:xfrm rot="20321951">
            <a:off x="680439" y="2791966"/>
            <a:ext cx="42466" cy="891080"/>
          </a:xfrm>
          <a:prstGeom prst="rect">
            <a:avLst/>
          </a:prstGeom>
          <a:solidFill>
            <a:srgbClr val="90D04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0" name="Shape 318"/>
          <p:cNvSpPr/>
          <p:nvPr/>
        </p:nvSpPr>
        <p:spPr>
          <a:xfrm rot="20321951">
            <a:off x="738360" y="2791966"/>
            <a:ext cx="42466" cy="891080"/>
          </a:xfrm>
          <a:prstGeom prst="rect">
            <a:avLst/>
          </a:prstGeom>
          <a:solidFill>
            <a:srgbClr val="90D04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3" name="Shape 321"/>
          <p:cNvSpPr/>
          <p:nvPr/>
        </p:nvSpPr>
        <p:spPr>
          <a:xfrm rot="2163199">
            <a:off x="796245" y="1827493"/>
            <a:ext cx="42467" cy="891080"/>
          </a:xfrm>
          <a:prstGeom prst="rect">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4" name="Shape 322"/>
          <p:cNvSpPr/>
          <p:nvPr/>
        </p:nvSpPr>
        <p:spPr>
          <a:xfrm rot="2163199">
            <a:off x="847539" y="1849531"/>
            <a:ext cx="42466" cy="891080"/>
          </a:xfrm>
          <a:prstGeom prst="rect">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5" name="Shape 323"/>
          <p:cNvSpPr/>
          <p:nvPr/>
        </p:nvSpPr>
        <p:spPr>
          <a:xfrm>
            <a:off x="1015742" y="1757018"/>
            <a:ext cx="208473" cy="2084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0800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9" name="Shape 324"/>
          <p:cNvSpPr/>
          <p:nvPr/>
        </p:nvSpPr>
        <p:spPr>
          <a:xfrm rot="19249036">
            <a:off x="987037" y="1493566"/>
            <a:ext cx="580124" cy="682399"/>
          </a:xfrm>
          <a:custGeom>
            <a:avLst/>
            <a:gdLst/>
            <a:ahLst/>
            <a:cxnLst>
              <a:cxn ang="0">
                <a:pos x="wd2" y="hd2"/>
              </a:cxn>
              <a:cxn ang="5400000">
                <a:pos x="wd2" y="hd2"/>
              </a:cxn>
              <a:cxn ang="10800000">
                <a:pos x="wd2" y="hd2"/>
              </a:cxn>
              <a:cxn ang="16200000">
                <a:pos x="wd2" y="hd2"/>
              </a:cxn>
            </a:cxnLst>
            <a:rect l="0" t="0" r="r" b="b"/>
            <a:pathLst>
              <a:path w="21600" h="21600" extrusionOk="0">
                <a:moveTo>
                  <a:pt x="5166" y="0"/>
                </a:moveTo>
                <a:lnTo>
                  <a:pt x="4834" y="10250"/>
                </a:lnTo>
                <a:lnTo>
                  <a:pt x="0" y="21600"/>
                </a:lnTo>
                <a:lnTo>
                  <a:pt x="21600" y="21600"/>
                </a:lnTo>
                <a:lnTo>
                  <a:pt x="16959" y="10236"/>
                </a:lnTo>
                <a:lnTo>
                  <a:pt x="16627" y="38"/>
                </a:lnTo>
                <a:lnTo>
                  <a:pt x="5166" y="0"/>
                </a:ln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31" name="Shape 326"/>
          <p:cNvSpPr/>
          <p:nvPr/>
        </p:nvSpPr>
        <p:spPr>
          <a:xfrm rot="19249036">
            <a:off x="1029187" y="1670986"/>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2" name="Shape 327"/>
          <p:cNvSpPr/>
          <p:nvPr/>
        </p:nvSpPr>
        <p:spPr>
          <a:xfrm rot="19249036">
            <a:off x="1074370" y="1634099"/>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3" name="Shape 328"/>
          <p:cNvSpPr/>
          <p:nvPr/>
        </p:nvSpPr>
        <p:spPr>
          <a:xfrm rot="19249036">
            <a:off x="1120991" y="1596098"/>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4" name="Shape 329"/>
          <p:cNvSpPr/>
          <p:nvPr/>
        </p:nvSpPr>
        <p:spPr>
          <a:xfrm rot="19249036">
            <a:off x="1167616" y="1558096"/>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5" name="Shape 330"/>
          <p:cNvSpPr/>
          <p:nvPr/>
        </p:nvSpPr>
        <p:spPr>
          <a:xfrm rot="19249036">
            <a:off x="1215679" y="1518981"/>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7" name="Shape 332"/>
          <p:cNvSpPr/>
          <p:nvPr/>
        </p:nvSpPr>
        <p:spPr>
          <a:xfrm>
            <a:off x="251180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5723" y="290"/>
                </a:moveTo>
                <a:lnTo>
                  <a:pt x="5872" y="14246"/>
                </a:lnTo>
                <a:cubicBezTo>
                  <a:pt x="6066" y="15738"/>
                  <a:pt x="5353" y="17218"/>
                  <a:pt x="3915" y="18306"/>
                </a:cubicBezTo>
                <a:cubicBezTo>
                  <a:pt x="2868" y="19097"/>
                  <a:pt x="1497" y="19629"/>
                  <a:pt x="0" y="19823"/>
                </a:cubicBezTo>
                <a:lnTo>
                  <a:pt x="0" y="21600"/>
                </a:lnTo>
                <a:lnTo>
                  <a:pt x="21600" y="21600"/>
                </a:lnTo>
                <a:lnTo>
                  <a:pt x="21600" y="0"/>
                </a:lnTo>
                <a:lnTo>
                  <a:pt x="5723"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8" name="Shape 333"/>
          <p:cNvSpPr/>
          <p:nvPr/>
        </p:nvSpPr>
        <p:spPr>
          <a:xfrm>
            <a:off x="282703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15877" y="290"/>
                </a:moveTo>
                <a:lnTo>
                  <a:pt x="15728" y="14246"/>
                </a:lnTo>
                <a:cubicBezTo>
                  <a:pt x="15534" y="15738"/>
                  <a:pt x="16247" y="17218"/>
                  <a:pt x="17685" y="18306"/>
                </a:cubicBezTo>
                <a:cubicBezTo>
                  <a:pt x="18732" y="19097"/>
                  <a:pt x="20103" y="19629"/>
                  <a:pt x="21600" y="19823"/>
                </a:cubicBezTo>
                <a:lnTo>
                  <a:pt x="21600" y="21600"/>
                </a:lnTo>
                <a:lnTo>
                  <a:pt x="0" y="21600"/>
                </a:lnTo>
                <a:lnTo>
                  <a:pt x="0" y="0"/>
                </a:lnTo>
                <a:lnTo>
                  <a:pt x="15877"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9" name="Shape 334"/>
          <p:cNvSpPr/>
          <p:nvPr/>
        </p:nvSpPr>
        <p:spPr>
          <a:xfrm>
            <a:off x="2415816" y="3867415"/>
            <a:ext cx="823042" cy="42857"/>
          </a:xfrm>
          <a:prstGeom prst="roundRect">
            <a:avLst>
              <a:gd name="adj" fmla="val 12274"/>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0" name="Shape 335"/>
          <p:cNvSpPr/>
          <p:nvPr/>
        </p:nvSpPr>
        <p:spPr>
          <a:xfrm>
            <a:off x="1660997" y="1962891"/>
            <a:ext cx="2332678" cy="1519732"/>
          </a:xfrm>
          <a:prstGeom prst="roundRect">
            <a:avLst>
              <a:gd name="adj" fmla="val 3105"/>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4" name="Shape 336"/>
          <p:cNvSpPr/>
          <p:nvPr/>
        </p:nvSpPr>
        <p:spPr>
          <a:xfrm>
            <a:off x="1795343" y="2101786"/>
            <a:ext cx="2063985" cy="1241942"/>
          </a:xfrm>
          <a:prstGeom prst="roundRect">
            <a:avLst>
              <a:gd name="adj" fmla="val 1638"/>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5" name="Shape 337"/>
          <p:cNvSpPr/>
          <p:nvPr/>
        </p:nvSpPr>
        <p:spPr>
          <a:xfrm>
            <a:off x="2790923" y="3376200"/>
            <a:ext cx="72828" cy="728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344"/>
          <p:cNvSpPr/>
          <p:nvPr/>
        </p:nvSpPr>
        <p:spPr>
          <a:xfrm>
            <a:off x="1833337" y="2139491"/>
            <a:ext cx="576411" cy="507942"/>
          </a:xfrm>
          <a:prstGeom prst="roundRect">
            <a:avLst>
              <a:gd name="adj" fmla="val 2348"/>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345"/>
          <p:cNvSpPr/>
          <p:nvPr/>
        </p:nvSpPr>
        <p:spPr>
          <a:xfrm>
            <a:off x="2444608" y="2139492"/>
            <a:ext cx="576411" cy="242246"/>
          </a:xfrm>
          <a:prstGeom prst="roundRect">
            <a:avLst>
              <a:gd name="adj" fmla="val 4923"/>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346"/>
          <p:cNvSpPr/>
          <p:nvPr/>
        </p:nvSpPr>
        <p:spPr>
          <a:xfrm>
            <a:off x="2444608" y="2414425"/>
            <a:ext cx="576411" cy="233822"/>
          </a:xfrm>
          <a:prstGeom prst="roundRect">
            <a:avLst>
              <a:gd name="adj" fmla="val 5100"/>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7" name="Shape 347"/>
          <p:cNvSpPr/>
          <p:nvPr/>
        </p:nvSpPr>
        <p:spPr>
          <a:xfrm>
            <a:off x="3055879" y="2139492"/>
            <a:ext cx="373746" cy="742199"/>
          </a:xfrm>
          <a:prstGeom prst="roundRect">
            <a:avLst>
              <a:gd name="adj" fmla="val 3191"/>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8" name="Shape 348"/>
          <p:cNvSpPr/>
          <p:nvPr/>
        </p:nvSpPr>
        <p:spPr>
          <a:xfrm>
            <a:off x="3464486" y="2139492"/>
            <a:ext cx="356621" cy="742199"/>
          </a:xfrm>
          <a:prstGeom prst="roundRect">
            <a:avLst>
              <a:gd name="adj" fmla="val 3344"/>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9" name="Shape 349"/>
          <p:cNvSpPr/>
          <p:nvPr/>
        </p:nvSpPr>
        <p:spPr>
          <a:xfrm>
            <a:off x="1833337" y="2684338"/>
            <a:ext cx="576411" cy="507942"/>
          </a:xfrm>
          <a:prstGeom prst="roundRect">
            <a:avLst>
              <a:gd name="adj" fmla="val 2348"/>
            </a:avLst>
          </a:prstGeom>
          <a:solidFill>
            <a:srgbClr val="18B96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0" name="Shape 350"/>
          <p:cNvSpPr/>
          <p:nvPr/>
        </p:nvSpPr>
        <p:spPr>
          <a:xfrm>
            <a:off x="2444608" y="2684338"/>
            <a:ext cx="576411" cy="507942"/>
          </a:xfrm>
          <a:prstGeom prst="roundRect">
            <a:avLst>
              <a:gd name="adj" fmla="val 2348"/>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351"/>
          <p:cNvSpPr/>
          <p:nvPr/>
        </p:nvSpPr>
        <p:spPr>
          <a:xfrm>
            <a:off x="3055880" y="2918307"/>
            <a:ext cx="764133" cy="270292"/>
          </a:xfrm>
          <a:prstGeom prst="roundRect">
            <a:avLst>
              <a:gd name="adj" fmla="val 4412"/>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352"/>
          <p:cNvSpPr/>
          <p:nvPr/>
        </p:nvSpPr>
        <p:spPr>
          <a:xfrm>
            <a:off x="1794288" y="3228371"/>
            <a:ext cx="2063552" cy="81016"/>
          </a:xfrm>
          <a:prstGeom prst="rect">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9" name="Shape 368"/>
          <p:cNvSpPr/>
          <p:nvPr/>
        </p:nvSpPr>
        <p:spPr>
          <a:xfrm>
            <a:off x="4551004" y="3420605"/>
            <a:ext cx="198802" cy="400849"/>
          </a:xfrm>
          <a:custGeom>
            <a:avLst/>
            <a:gdLst/>
            <a:ahLst/>
            <a:cxnLst>
              <a:cxn ang="0">
                <a:pos x="wd2" y="hd2"/>
              </a:cxn>
              <a:cxn ang="5400000">
                <a:pos x="wd2" y="hd2"/>
              </a:cxn>
              <a:cxn ang="10800000">
                <a:pos x="wd2" y="hd2"/>
              </a:cxn>
              <a:cxn ang="16200000">
                <a:pos x="wd2" y="hd2"/>
              </a:cxn>
            </a:cxnLst>
            <a:rect l="0" t="0" r="r" b="b"/>
            <a:pathLst>
              <a:path w="19462" h="21508" extrusionOk="0">
                <a:moveTo>
                  <a:pt x="19462" y="5"/>
                </a:moveTo>
                <a:lnTo>
                  <a:pt x="19462" y="3252"/>
                </a:lnTo>
                <a:cubicBezTo>
                  <a:pt x="16322" y="3071"/>
                  <a:pt x="13178" y="3578"/>
                  <a:pt x="10718" y="4663"/>
                </a:cubicBezTo>
                <a:cubicBezTo>
                  <a:pt x="4944" y="7208"/>
                  <a:pt x="4180" y="11844"/>
                  <a:pt x="8596" y="15178"/>
                </a:cubicBezTo>
                <a:cubicBezTo>
                  <a:pt x="11064" y="17041"/>
                  <a:pt x="14895" y="18219"/>
                  <a:pt x="19083" y="18402"/>
                </a:cubicBezTo>
                <a:lnTo>
                  <a:pt x="19237" y="21508"/>
                </a:lnTo>
                <a:cubicBezTo>
                  <a:pt x="13893" y="21524"/>
                  <a:pt x="8789" y="20291"/>
                  <a:pt x="5204" y="18118"/>
                </a:cubicBezTo>
                <a:cubicBezTo>
                  <a:pt x="-2138" y="13668"/>
                  <a:pt x="-1662" y="6817"/>
                  <a:pt x="6321" y="2723"/>
                </a:cubicBezTo>
                <a:cubicBezTo>
                  <a:pt x="9874" y="901"/>
                  <a:pt x="14598" y="-76"/>
                  <a:pt x="19462" y="5"/>
                </a:cubicBezTo>
                <a:close/>
              </a:path>
            </a:pathLst>
          </a:custGeom>
          <a:solidFill>
            <a:srgbClr val="B2253E"/>
          </a:solidFill>
          <a:ln w="6350" cap="flat">
            <a:noFill/>
            <a:prstDash val="solid"/>
            <a:miter lim="400000"/>
          </a:ln>
          <a:effectLst/>
        </p:spPr>
        <p:txBody>
          <a:bodyPr wrap="square" lIns="0" tIns="0" rIns="0" bIns="0" numCol="1" anchor="ctr">
            <a:noAutofit/>
          </a:bodyPr>
          <a:lstStyle/>
          <a:p>
            <a:pPr lvl="0">
              <a:defRPr sz="2400"/>
            </a:pPr>
            <a:endParaRPr/>
          </a:p>
        </p:txBody>
      </p:sp>
      <p:sp>
        <p:nvSpPr>
          <p:cNvPr id="120" name="Shape 369"/>
          <p:cNvSpPr/>
          <p:nvPr/>
        </p:nvSpPr>
        <p:spPr>
          <a:xfrm>
            <a:off x="0" y="3909949"/>
            <a:ext cx="5476564" cy="154052"/>
          </a:xfrm>
          <a:prstGeom prst="rect">
            <a:avLst/>
          </a:prstGeom>
          <a:solidFill>
            <a:srgbClr val="CAB99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4" name="Shape 370"/>
          <p:cNvSpPr/>
          <p:nvPr/>
        </p:nvSpPr>
        <p:spPr>
          <a:xfrm>
            <a:off x="1" y="4000563"/>
            <a:ext cx="5476563" cy="79313"/>
          </a:xfrm>
          <a:prstGeom prst="rect">
            <a:avLst/>
          </a:prstGeom>
          <a:solidFill>
            <a:srgbClr val="AFA0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6" name="Shape 371"/>
          <p:cNvSpPr/>
          <p:nvPr/>
        </p:nvSpPr>
        <p:spPr>
          <a:xfrm>
            <a:off x="1951969" y="861189"/>
            <a:ext cx="829237" cy="82923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8" name="Shape 372"/>
          <p:cNvSpPr/>
          <p:nvPr/>
        </p:nvSpPr>
        <p:spPr>
          <a:xfrm>
            <a:off x="1995487" y="904709"/>
            <a:ext cx="742198" cy="74219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9" name="Shape 373"/>
          <p:cNvSpPr/>
          <p:nvPr/>
        </p:nvSpPr>
        <p:spPr>
          <a:xfrm>
            <a:off x="2356102" y="1007850"/>
            <a:ext cx="20968" cy="270292"/>
          </a:xfrm>
          <a:prstGeom prst="roundRect">
            <a:avLst>
              <a:gd name="adj" fmla="val 50000"/>
            </a:avLst>
          </a:prstGeom>
          <a:solidFill>
            <a:srgbClr val="8C8E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0" name="Shape 374"/>
          <p:cNvSpPr/>
          <p:nvPr/>
        </p:nvSpPr>
        <p:spPr>
          <a:xfrm rot="6743015">
            <a:off x="2511645" y="1170385"/>
            <a:ext cx="8911" cy="329518"/>
          </a:xfrm>
          <a:custGeom>
            <a:avLst/>
            <a:gdLst/>
            <a:ahLst/>
            <a:cxnLst>
              <a:cxn ang="0">
                <a:pos x="wd2" y="hd2"/>
              </a:cxn>
              <a:cxn ang="5400000">
                <a:pos x="wd2" y="hd2"/>
              </a:cxn>
              <a:cxn ang="10800000">
                <a:pos x="wd2" y="hd2"/>
              </a:cxn>
              <a:cxn ang="16200000">
                <a:pos x="wd2" y="hd2"/>
              </a:cxn>
            </a:cxnLst>
            <a:rect l="0" t="0" r="r" b="b"/>
            <a:pathLst>
              <a:path w="21600" h="21600" extrusionOk="0">
                <a:moveTo>
                  <a:pt x="21600" y="21308"/>
                </a:moveTo>
                <a:lnTo>
                  <a:pt x="21600" y="292"/>
                </a:lnTo>
                <a:cubicBezTo>
                  <a:pt x="21600" y="131"/>
                  <a:pt x="16765" y="0"/>
                  <a:pt x="10800" y="0"/>
                </a:cubicBezTo>
                <a:lnTo>
                  <a:pt x="10800" y="0"/>
                </a:lnTo>
                <a:cubicBezTo>
                  <a:pt x="4835" y="0"/>
                  <a:pt x="0" y="131"/>
                  <a:pt x="0" y="292"/>
                </a:cubicBezTo>
                <a:lnTo>
                  <a:pt x="0" y="21308"/>
                </a:lnTo>
                <a:cubicBezTo>
                  <a:pt x="0" y="21469"/>
                  <a:pt x="4835" y="21600"/>
                  <a:pt x="10800" y="21600"/>
                </a:cubicBezTo>
                <a:lnTo>
                  <a:pt x="10800" y="21600"/>
                </a:lnTo>
                <a:cubicBezTo>
                  <a:pt x="16765" y="21600"/>
                  <a:pt x="21600" y="21469"/>
                  <a:pt x="21600" y="21308"/>
                </a:cubicBezTo>
                <a:close/>
              </a:path>
            </a:pathLst>
          </a:cu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1" name="Shape 375"/>
          <p:cNvSpPr/>
          <p:nvPr/>
        </p:nvSpPr>
        <p:spPr>
          <a:xfrm>
            <a:off x="2329492" y="1238714"/>
            <a:ext cx="74188" cy="74188"/>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A0A0A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2" name="Shape 376"/>
          <p:cNvSpPr/>
          <p:nvPr/>
        </p:nvSpPr>
        <p:spPr>
          <a:xfrm>
            <a:off x="2342884" y="1252714"/>
            <a:ext cx="46402" cy="46403"/>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133" name="Group 379"/>
          <p:cNvGrpSpPr/>
          <p:nvPr/>
        </p:nvGrpSpPr>
        <p:grpSpPr>
          <a:xfrm>
            <a:off x="2353373" y="936381"/>
            <a:ext cx="20969" cy="678853"/>
            <a:chOff x="0" y="0"/>
            <a:chExt cx="29884" cy="967527"/>
          </a:xfrm>
          <a:solidFill>
            <a:schemeClr val="tx2"/>
          </a:solidFill>
        </p:grpSpPr>
        <p:sp>
          <p:nvSpPr>
            <p:cNvPr id="227" name="Shape 377"/>
            <p:cNvSpPr/>
            <p:nvPr/>
          </p:nvSpPr>
          <p:spPr>
            <a:xfrm>
              <a:off x="0" y="0"/>
              <a:ext cx="29885" cy="29885"/>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8" name="Shape 378"/>
            <p:cNvSpPr/>
            <p:nvPr/>
          </p:nvSpPr>
          <p:spPr>
            <a:xfrm>
              <a:off x="0" y="937642"/>
              <a:ext cx="29885" cy="29886"/>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34" name="Shape 380"/>
          <p:cNvSpPr/>
          <p:nvPr/>
        </p:nvSpPr>
        <p:spPr>
          <a:xfrm>
            <a:off x="2030357" y="1265322"/>
            <a:ext cx="20969" cy="20968"/>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5" name="Shape 381"/>
          <p:cNvSpPr/>
          <p:nvPr/>
        </p:nvSpPr>
        <p:spPr>
          <a:xfrm>
            <a:off x="2680845" y="1265322"/>
            <a:ext cx="20968" cy="20968"/>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136" name="Group 384"/>
          <p:cNvGrpSpPr/>
          <p:nvPr/>
        </p:nvGrpSpPr>
        <p:grpSpPr>
          <a:xfrm rot="18900000">
            <a:off x="2353373" y="936487"/>
            <a:ext cx="20969" cy="678854"/>
            <a:chOff x="0" y="0"/>
            <a:chExt cx="29884" cy="967527"/>
          </a:xfrm>
          <a:solidFill>
            <a:schemeClr val="tx2"/>
          </a:solidFill>
        </p:grpSpPr>
        <p:sp>
          <p:nvSpPr>
            <p:cNvPr id="225" name="Shape 382"/>
            <p:cNvSpPr/>
            <p:nvPr/>
          </p:nvSpPr>
          <p:spPr>
            <a:xfrm>
              <a:off x="0" y="0"/>
              <a:ext cx="29885" cy="29885"/>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6" name="Shape 383"/>
            <p:cNvSpPr/>
            <p:nvPr/>
          </p:nvSpPr>
          <p:spPr>
            <a:xfrm>
              <a:off x="0" y="937642"/>
              <a:ext cx="29885" cy="29886"/>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39" name="Group 387"/>
          <p:cNvGrpSpPr/>
          <p:nvPr/>
        </p:nvGrpSpPr>
        <p:grpSpPr>
          <a:xfrm rot="2700000">
            <a:off x="2353374" y="936381"/>
            <a:ext cx="20969" cy="678853"/>
            <a:chOff x="0" y="0"/>
            <a:chExt cx="29884" cy="967527"/>
          </a:xfrm>
          <a:solidFill>
            <a:schemeClr val="tx2"/>
          </a:solidFill>
        </p:grpSpPr>
        <p:sp>
          <p:nvSpPr>
            <p:cNvPr id="223" name="Shape 385"/>
            <p:cNvSpPr/>
            <p:nvPr/>
          </p:nvSpPr>
          <p:spPr>
            <a:xfrm>
              <a:off x="0" y="0"/>
              <a:ext cx="29885" cy="29885"/>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4" name="Shape 386"/>
            <p:cNvSpPr/>
            <p:nvPr/>
          </p:nvSpPr>
          <p:spPr>
            <a:xfrm>
              <a:off x="0" y="937642"/>
              <a:ext cx="29885" cy="29886"/>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41" name="Shape 388"/>
          <p:cNvSpPr/>
          <p:nvPr/>
        </p:nvSpPr>
        <p:spPr>
          <a:xfrm>
            <a:off x="5175665" y="1432080"/>
            <a:ext cx="171652" cy="663367"/>
          </a:xfrm>
          <a:prstGeom prst="rect">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2" name="Shape 389"/>
          <p:cNvSpPr/>
          <p:nvPr/>
        </p:nvSpPr>
        <p:spPr>
          <a:xfrm>
            <a:off x="5222576" y="1503366"/>
            <a:ext cx="77830" cy="410924"/>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3" name="Shape 390"/>
          <p:cNvSpPr/>
          <p:nvPr/>
        </p:nvSpPr>
        <p:spPr>
          <a:xfrm>
            <a:off x="5222576" y="1558302"/>
            <a:ext cx="77830" cy="37480"/>
          </a:xfrm>
          <a:prstGeom prst="rect">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4" name="Shape 391"/>
          <p:cNvSpPr/>
          <p:nvPr/>
        </p:nvSpPr>
        <p:spPr>
          <a:xfrm>
            <a:off x="5222576" y="1825799"/>
            <a:ext cx="77830" cy="37480"/>
          </a:xfrm>
          <a:prstGeom prst="rect">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5" name="Shape 392"/>
          <p:cNvSpPr/>
          <p:nvPr/>
        </p:nvSpPr>
        <p:spPr>
          <a:xfrm>
            <a:off x="5221087" y="1955446"/>
            <a:ext cx="78875" cy="788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5B6B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6" name="Shape 393"/>
          <p:cNvSpPr/>
          <p:nvPr/>
        </p:nvSpPr>
        <p:spPr>
          <a:xfrm>
            <a:off x="5082737" y="1501774"/>
            <a:ext cx="93048" cy="593673"/>
          </a:xfrm>
          <a:prstGeom prst="rect">
            <a:avLst/>
          </a:prstGeom>
          <a:solidFill>
            <a:srgbClr val="E9C94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7" name="Shape 394"/>
          <p:cNvSpPr/>
          <p:nvPr/>
        </p:nvSpPr>
        <p:spPr>
          <a:xfrm>
            <a:off x="5082737" y="1630980"/>
            <a:ext cx="93048" cy="335260"/>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8" name="Shape 395"/>
          <p:cNvSpPr/>
          <p:nvPr/>
        </p:nvSpPr>
        <p:spPr>
          <a:xfrm>
            <a:off x="5084459" y="1663178"/>
            <a:ext cx="89353" cy="13768"/>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9" name="Shape 396"/>
          <p:cNvSpPr/>
          <p:nvPr/>
        </p:nvSpPr>
        <p:spPr>
          <a:xfrm>
            <a:off x="5084459" y="1687682"/>
            <a:ext cx="89353" cy="13768"/>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1" name="Shape 397"/>
          <p:cNvSpPr/>
          <p:nvPr/>
        </p:nvSpPr>
        <p:spPr>
          <a:xfrm>
            <a:off x="5084459" y="1892630"/>
            <a:ext cx="89353" cy="13768"/>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2" name="Shape 398"/>
          <p:cNvSpPr/>
          <p:nvPr/>
        </p:nvSpPr>
        <p:spPr>
          <a:xfrm>
            <a:off x="5084459" y="1917135"/>
            <a:ext cx="89353" cy="13768"/>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3" name="Shape 399"/>
          <p:cNvSpPr/>
          <p:nvPr/>
        </p:nvSpPr>
        <p:spPr>
          <a:xfrm>
            <a:off x="5025191" y="1459348"/>
            <a:ext cx="59258" cy="636757"/>
          </a:xfrm>
          <a:prstGeom prst="rect">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4" name="Shape 400"/>
          <p:cNvSpPr/>
          <p:nvPr/>
        </p:nvSpPr>
        <p:spPr>
          <a:xfrm>
            <a:off x="5025191" y="1526178"/>
            <a:ext cx="59258" cy="461578"/>
          </a:xfrm>
          <a:prstGeom prst="rect">
            <a:avLst/>
          </a:prstGeom>
          <a:solidFill>
            <a:srgbClr val="0E8A5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79" name="Shape 401"/>
          <p:cNvSpPr/>
          <p:nvPr/>
        </p:nvSpPr>
        <p:spPr>
          <a:xfrm>
            <a:off x="5026538" y="2035203"/>
            <a:ext cx="56346" cy="13576"/>
          </a:xfrm>
          <a:prstGeom prst="rect">
            <a:avLst/>
          </a:prstGeom>
          <a:solidFill>
            <a:srgbClr val="0E8A5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9" name="Shape 402"/>
          <p:cNvSpPr/>
          <p:nvPr/>
        </p:nvSpPr>
        <p:spPr>
          <a:xfrm rot="539946">
            <a:off x="4876351" y="1404371"/>
            <a:ext cx="100417" cy="687181"/>
          </a:xfrm>
          <a:prstGeom prst="rect">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0" name="Shape 403"/>
          <p:cNvSpPr/>
          <p:nvPr/>
        </p:nvSpPr>
        <p:spPr>
          <a:xfrm rot="539946">
            <a:off x="4872719" y="1589945"/>
            <a:ext cx="99478" cy="361809"/>
          </a:xfrm>
          <a:prstGeom prst="rect">
            <a:avLst/>
          </a:prstGeom>
          <a:solidFill>
            <a:srgbClr val="C85D3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1" name="Shape 404"/>
          <p:cNvSpPr/>
          <p:nvPr/>
        </p:nvSpPr>
        <p:spPr>
          <a:xfrm rot="539946">
            <a:off x="4924694" y="1438821"/>
            <a:ext cx="97161" cy="31264"/>
          </a:xfrm>
          <a:prstGeom prst="rect">
            <a:avLst/>
          </a:prstGeom>
          <a:solidFill>
            <a:srgbClr val="C85D3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2" name="Shape 405"/>
          <p:cNvSpPr/>
          <p:nvPr/>
        </p:nvSpPr>
        <p:spPr>
          <a:xfrm rot="539946">
            <a:off x="4852562" y="1897277"/>
            <a:ext cx="98936" cy="25413"/>
          </a:xfrm>
          <a:prstGeom prst="rect">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6" name="Shape 407"/>
          <p:cNvSpPr/>
          <p:nvPr/>
        </p:nvSpPr>
        <p:spPr>
          <a:xfrm rot="538117">
            <a:off x="4811333" y="1454892"/>
            <a:ext cx="59259" cy="636758"/>
          </a:xfrm>
          <a:prstGeom prst="rect">
            <a:avLst/>
          </a:prstGeom>
          <a:solidFill>
            <a:srgbClr val="E9C94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7" name="Shape 408"/>
          <p:cNvSpPr/>
          <p:nvPr/>
        </p:nvSpPr>
        <p:spPr>
          <a:xfrm rot="538117">
            <a:off x="4814569" y="1521977"/>
            <a:ext cx="59259" cy="461578"/>
          </a:xfrm>
          <a:prstGeom prst="rect">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8" name="Shape 409"/>
          <p:cNvSpPr/>
          <p:nvPr/>
        </p:nvSpPr>
        <p:spPr>
          <a:xfrm rot="538117">
            <a:off x="4771483" y="2027500"/>
            <a:ext cx="56346" cy="13575"/>
          </a:xfrm>
          <a:prstGeom prst="rect">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9" name="Shape 427"/>
          <p:cNvSpPr/>
          <p:nvPr/>
        </p:nvSpPr>
        <p:spPr>
          <a:xfrm>
            <a:off x="4621943" y="2400310"/>
            <a:ext cx="855010" cy="990421"/>
          </a:xfrm>
          <a:prstGeom prst="rect">
            <a:avLst/>
          </a:prstGeom>
          <a:solidFill>
            <a:srgbClr val="CAB99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90" name="Shape 428"/>
          <p:cNvSpPr/>
          <p:nvPr/>
        </p:nvSpPr>
        <p:spPr>
          <a:xfrm>
            <a:off x="4710794" y="2497616"/>
            <a:ext cx="677211" cy="795808"/>
          </a:xfrm>
          <a:prstGeom prst="rect">
            <a:avLst/>
          </a:prstGeom>
          <a:solidFill>
            <a:srgbClr val="00A7E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91" name="Shape 429"/>
          <p:cNvSpPr/>
          <p:nvPr/>
        </p:nvSpPr>
        <p:spPr>
          <a:xfrm flipH="1" flipV="1">
            <a:off x="4624280" y="2402281"/>
            <a:ext cx="86026" cy="93083"/>
          </a:xfrm>
          <a:prstGeom prst="line">
            <a:avLst/>
          </a:prstGeom>
          <a:noFill/>
          <a:ln w="12700" cap="flat" cmpd="sng">
            <a:solidFill>
              <a:srgbClr val="AFA080"/>
            </a:solidFill>
            <a:prstDash val="solid"/>
            <a:miter lim="400000"/>
          </a:ln>
          <a:effectLst/>
        </p:spPr>
        <p:txBody>
          <a:bodyPr wrap="square" lIns="0" tIns="0" rIns="0" bIns="0" numCol="1" anchor="ctr">
            <a:noAutofit/>
          </a:bodyPr>
          <a:lstStyle/>
          <a:p>
            <a:pPr lvl="0">
              <a:defRPr sz="2400"/>
            </a:pPr>
            <a:endParaRPr/>
          </a:p>
        </p:txBody>
      </p:sp>
      <p:sp>
        <p:nvSpPr>
          <p:cNvPr id="192" name="Shape 430"/>
          <p:cNvSpPr/>
          <p:nvPr/>
        </p:nvSpPr>
        <p:spPr>
          <a:xfrm flipH="1" flipV="1">
            <a:off x="5386639" y="3294039"/>
            <a:ext cx="92222" cy="94633"/>
          </a:xfrm>
          <a:prstGeom prst="line">
            <a:avLst/>
          </a:prstGeom>
          <a:noFill/>
          <a:ln w="12700" cap="flat" cmpd="sng">
            <a:solidFill>
              <a:srgbClr val="AFA080"/>
            </a:solidFill>
            <a:prstDash val="solid"/>
            <a:miter lim="400000"/>
          </a:ln>
          <a:effectLst/>
        </p:spPr>
        <p:txBody>
          <a:bodyPr wrap="square" lIns="0" tIns="0" rIns="0" bIns="0" numCol="1" anchor="ctr">
            <a:noAutofit/>
          </a:bodyPr>
          <a:lstStyle/>
          <a:p>
            <a:pPr lvl="0">
              <a:defRPr sz="2400"/>
            </a:pPr>
            <a:endParaRPr/>
          </a:p>
        </p:txBody>
      </p:sp>
      <p:sp>
        <p:nvSpPr>
          <p:cNvPr id="193" name="Shape 431"/>
          <p:cNvSpPr/>
          <p:nvPr/>
        </p:nvSpPr>
        <p:spPr>
          <a:xfrm flipH="1">
            <a:off x="5387579" y="2404238"/>
            <a:ext cx="88341" cy="93435"/>
          </a:xfrm>
          <a:prstGeom prst="line">
            <a:avLst/>
          </a:prstGeom>
          <a:noFill/>
          <a:ln w="12700" cap="flat" cmpd="sng">
            <a:solidFill>
              <a:srgbClr val="AFA080"/>
            </a:solidFill>
            <a:prstDash val="solid"/>
            <a:miter lim="400000"/>
          </a:ln>
          <a:effectLst/>
        </p:spPr>
        <p:txBody>
          <a:bodyPr wrap="square" lIns="0" tIns="0" rIns="0" bIns="0" numCol="1" anchor="ctr">
            <a:noAutofit/>
          </a:bodyPr>
          <a:lstStyle/>
          <a:p>
            <a:pPr lvl="0">
              <a:defRPr sz="2400"/>
            </a:pPr>
            <a:endParaRPr/>
          </a:p>
        </p:txBody>
      </p:sp>
      <p:sp>
        <p:nvSpPr>
          <p:cNvPr id="194" name="Shape 432"/>
          <p:cNvSpPr/>
          <p:nvPr/>
        </p:nvSpPr>
        <p:spPr>
          <a:xfrm flipV="1">
            <a:off x="4625055" y="3293767"/>
            <a:ext cx="87239" cy="93084"/>
          </a:xfrm>
          <a:prstGeom prst="line">
            <a:avLst/>
          </a:prstGeom>
          <a:noFill/>
          <a:ln w="12700" cap="flat" cmpd="sng">
            <a:solidFill>
              <a:srgbClr val="AFA080"/>
            </a:solidFill>
            <a:prstDash val="solid"/>
            <a:miter lim="400000"/>
          </a:ln>
          <a:effectLst/>
        </p:spPr>
        <p:txBody>
          <a:bodyPr wrap="square" lIns="0" tIns="0" rIns="0" bIns="0" numCol="1" anchor="ctr">
            <a:noAutofit/>
          </a:bodyPr>
          <a:lstStyle/>
          <a:p>
            <a:pPr lvl="0">
              <a:defRPr sz="2400"/>
            </a:pPr>
            <a:endParaRPr/>
          </a:p>
        </p:txBody>
      </p:sp>
      <p:sp>
        <p:nvSpPr>
          <p:cNvPr id="195" name="Shape 433"/>
          <p:cNvSpPr/>
          <p:nvPr/>
        </p:nvSpPr>
        <p:spPr>
          <a:xfrm>
            <a:off x="4712118" y="2994914"/>
            <a:ext cx="247916" cy="300472"/>
          </a:xfrm>
          <a:custGeom>
            <a:avLst/>
            <a:gdLst/>
            <a:ahLst/>
            <a:cxnLst>
              <a:cxn ang="0">
                <a:pos x="wd2" y="hd2"/>
              </a:cxn>
              <a:cxn ang="5400000">
                <a:pos x="wd2" y="hd2"/>
              </a:cxn>
              <a:cxn ang="10800000">
                <a:pos x="wd2" y="hd2"/>
              </a:cxn>
              <a:cxn ang="16200000">
                <a:pos x="wd2" y="hd2"/>
              </a:cxn>
            </a:cxnLst>
            <a:rect l="0" t="0" r="r" b="b"/>
            <a:pathLst>
              <a:path w="21600" h="21600" extrusionOk="0">
                <a:moveTo>
                  <a:pt x="0" y="10097"/>
                </a:moveTo>
                <a:lnTo>
                  <a:pt x="11158" y="0"/>
                </a:lnTo>
                <a:lnTo>
                  <a:pt x="21600" y="7955"/>
                </a:lnTo>
                <a:lnTo>
                  <a:pt x="21600" y="21600"/>
                </a:lnTo>
                <a:lnTo>
                  <a:pt x="55" y="21600"/>
                </a:lnTo>
                <a:lnTo>
                  <a:pt x="0" y="10097"/>
                </a:lnTo>
                <a:close/>
              </a:path>
            </a:pathLst>
          </a:custGeom>
          <a:solidFill>
            <a:srgbClr val="7DB540"/>
          </a:solidFill>
          <a:ln w="3175" cap="flat">
            <a:noFill/>
            <a:prstDash val="solid"/>
            <a:miter lim="400000"/>
          </a:ln>
          <a:effectLst/>
        </p:spPr>
        <p:txBody>
          <a:bodyPr wrap="square" lIns="0" tIns="0" rIns="0" bIns="0" numCol="1" anchor="ctr">
            <a:noAutofit/>
          </a:bodyPr>
          <a:lstStyle/>
          <a:p>
            <a:pPr lvl="0">
              <a:defRPr sz="2400"/>
            </a:pPr>
            <a:endParaRPr/>
          </a:p>
        </p:txBody>
      </p:sp>
      <p:sp>
        <p:nvSpPr>
          <p:cNvPr id="196" name="Shape 434"/>
          <p:cNvSpPr/>
          <p:nvPr/>
        </p:nvSpPr>
        <p:spPr>
          <a:xfrm>
            <a:off x="4841534" y="2998873"/>
            <a:ext cx="97593" cy="2789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468" y="21600"/>
                </a:lnTo>
                <a:lnTo>
                  <a:pt x="21600" y="9402"/>
                </a:lnTo>
                <a:lnTo>
                  <a:pt x="0" y="0"/>
                </a:lnTo>
                <a:close/>
              </a:path>
            </a:pathLst>
          </a:custGeom>
          <a:solidFill>
            <a:srgbClr val="577E2C"/>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10" name="Group 9"/>
          <p:cNvGrpSpPr/>
          <p:nvPr/>
        </p:nvGrpSpPr>
        <p:grpSpPr>
          <a:xfrm>
            <a:off x="5120211" y="2624365"/>
            <a:ext cx="80440" cy="141390"/>
            <a:chOff x="5650435" y="2523141"/>
            <a:chExt cx="750373" cy="1318939"/>
          </a:xfrm>
        </p:grpSpPr>
        <p:sp>
          <p:nvSpPr>
            <p:cNvPr id="203" name="Shape 435"/>
            <p:cNvSpPr/>
            <p:nvPr/>
          </p:nvSpPr>
          <p:spPr>
            <a:xfrm>
              <a:off x="5925445" y="2639060"/>
              <a:ext cx="475363" cy="551192"/>
            </a:xfrm>
            <a:custGeom>
              <a:avLst/>
              <a:gdLst/>
              <a:ahLst/>
              <a:cxnLst>
                <a:cxn ang="0">
                  <a:pos x="wd2" y="hd2"/>
                </a:cxn>
                <a:cxn ang="5400000">
                  <a:pos x="wd2" y="hd2"/>
                </a:cxn>
                <a:cxn ang="10800000">
                  <a:pos x="wd2" y="hd2"/>
                </a:cxn>
                <a:cxn ang="16200000">
                  <a:pos x="wd2" y="hd2"/>
                </a:cxn>
              </a:cxnLst>
              <a:rect l="0" t="0" r="r" b="b"/>
              <a:pathLst>
                <a:path w="21600" h="20328" extrusionOk="0">
                  <a:moveTo>
                    <a:pt x="0" y="417"/>
                  </a:moveTo>
                  <a:lnTo>
                    <a:pt x="0" y="19114"/>
                  </a:lnTo>
                  <a:cubicBezTo>
                    <a:pt x="540" y="19545"/>
                    <a:pt x="1194" y="19872"/>
                    <a:pt x="1913" y="20070"/>
                  </a:cubicBezTo>
                  <a:cubicBezTo>
                    <a:pt x="6396" y="21301"/>
                    <a:pt x="10130" y="17774"/>
                    <a:pt x="14478" y="17052"/>
                  </a:cubicBezTo>
                  <a:cubicBezTo>
                    <a:pt x="16945" y="16642"/>
                    <a:pt x="19509" y="17131"/>
                    <a:pt x="21493" y="18389"/>
                  </a:cubicBezTo>
                  <a:lnTo>
                    <a:pt x="21600" y="1294"/>
                  </a:lnTo>
                  <a:cubicBezTo>
                    <a:pt x="19457" y="88"/>
                    <a:pt x="16772" y="-299"/>
                    <a:pt x="14248" y="235"/>
                  </a:cubicBezTo>
                  <a:cubicBezTo>
                    <a:pt x="11777" y="758"/>
                    <a:pt x="9675" y="2145"/>
                    <a:pt x="7138" y="2506"/>
                  </a:cubicBezTo>
                  <a:cubicBezTo>
                    <a:pt x="4471" y="2884"/>
                    <a:pt x="1756" y="2090"/>
                    <a:pt x="0" y="417"/>
                  </a:cubicBezTo>
                  <a:close/>
                </a:path>
              </a:pathLst>
            </a:custGeom>
            <a:solidFill>
              <a:srgbClr val="CB2C49"/>
            </a:solidFill>
            <a:ln w="3175" cap="flat">
              <a:noFill/>
              <a:prstDash val="solid"/>
              <a:miter lim="400000"/>
            </a:ln>
            <a:effectLst/>
          </p:spPr>
          <p:txBody>
            <a:bodyPr wrap="square" lIns="0" tIns="0" rIns="0" bIns="0" numCol="1" anchor="ctr">
              <a:noAutofit/>
            </a:bodyPr>
            <a:lstStyle/>
            <a:p>
              <a:pPr lvl="0">
                <a:defRPr sz="2400"/>
              </a:pPr>
              <a:endParaRPr/>
            </a:p>
          </p:txBody>
        </p:sp>
        <p:sp>
          <p:nvSpPr>
            <p:cNvPr id="204" name="Shape 436"/>
            <p:cNvSpPr/>
            <p:nvPr/>
          </p:nvSpPr>
          <p:spPr>
            <a:xfrm>
              <a:off x="5926271" y="2591905"/>
              <a:ext cx="71668" cy="578020"/>
            </a:xfrm>
            <a:custGeom>
              <a:avLst/>
              <a:gdLst/>
              <a:ahLst/>
              <a:cxnLst>
                <a:cxn ang="0">
                  <a:pos x="wd2" y="hd2"/>
                </a:cxn>
                <a:cxn ang="5400000">
                  <a:pos x="wd2" y="hd2"/>
                </a:cxn>
                <a:cxn ang="10800000">
                  <a:pos x="wd2" y="hd2"/>
                </a:cxn>
                <a:cxn ang="16200000">
                  <a:pos x="wd2" y="hd2"/>
                </a:cxn>
              </a:cxnLst>
              <a:rect l="0" t="0" r="r" b="b"/>
              <a:pathLst>
                <a:path w="20773" h="21600" extrusionOk="0">
                  <a:moveTo>
                    <a:pt x="20530" y="17037"/>
                  </a:moveTo>
                  <a:cubicBezTo>
                    <a:pt x="21437" y="17681"/>
                    <a:pt x="19747" y="18348"/>
                    <a:pt x="16329" y="18695"/>
                  </a:cubicBezTo>
                  <a:cubicBezTo>
                    <a:pt x="14200" y="18912"/>
                    <a:pt x="11644" y="18968"/>
                    <a:pt x="9345" y="19129"/>
                  </a:cubicBezTo>
                  <a:cubicBezTo>
                    <a:pt x="3416" y="19543"/>
                    <a:pt x="-163" y="20547"/>
                    <a:pt x="535" y="21600"/>
                  </a:cubicBezTo>
                  <a:lnTo>
                    <a:pt x="0" y="0"/>
                  </a:lnTo>
                  <a:lnTo>
                    <a:pt x="18742" y="0"/>
                  </a:lnTo>
                  <a:lnTo>
                    <a:pt x="20530" y="17037"/>
                  </a:lnTo>
                  <a:close/>
                </a:path>
              </a:pathLst>
            </a:custGeom>
            <a:solidFill>
              <a:srgbClr val="B2253E"/>
            </a:solidFill>
            <a:ln w="3175" cap="flat">
              <a:noFill/>
              <a:prstDash val="solid"/>
              <a:miter lim="400000"/>
            </a:ln>
            <a:effectLst/>
          </p:spPr>
          <p:txBody>
            <a:bodyPr wrap="square" lIns="0" tIns="0" rIns="0" bIns="0" numCol="1" anchor="ctr">
              <a:noAutofit/>
            </a:bodyPr>
            <a:lstStyle/>
            <a:p>
              <a:pPr lvl="0">
                <a:defRPr sz="2400"/>
              </a:pPr>
              <a:endParaRPr/>
            </a:p>
          </p:txBody>
        </p:sp>
        <p:sp>
          <p:nvSpPr>
            <p:cNvPr id="205" name="Shape 437"/>
            <p:cNvSpPr/>
            <p:nvPr/>
          </p:nvSpPr>
          <p:spPr>
            <a:xfrm rot="5400000">
              <a:off x="5124038" y="3215244"/>
              <a:ext cx="1154558" cy="99113"/>
            </a:xfrm>
            <a:prstGeom prst="rect">
              <a:avLst/>
            </a:prstGeom>
            <a:solidFill>
              <a:srgbClr val="7C7D7F"/>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6" name="Shape 438"/>
            <p:cNvSpPr/>
            <p:nvPr/>
          </p:nvSpPr>
          <p:spPr>
            <a:xfrm>
              <a:off x="5650435" y="2523141"/>
              <a:ext cx="350201" cy="642057"/>
            </a:xfrm>
            <a:custGeom>
              <a:avLst/>
              <a:gdLst/>
              <a:ahLst/>
              <a:cxnLst>
                <a:cxn ang="0">
                  <a:pos x="wd2" y="hd2"/>
                </a:cxn>
                <a:cxn ang="5400000">
                  <a:pos x="wd2" y="hd2"/>
                </a:cxn>
                <a:cxn ang="10800000">
                  <a:pos x="wd2" y="hd2"/>
                </a:cxn>
                <a:cxn ang="16200000">
                  <a:pos x="wd2" y="hd2"/>
                </a:cxn>
              </a:cxnLst>
              <a:rect l="0" t="0" r="r" b="b"/>
              <a:pathLst>
                <a:path w="21600" h="20951" extrusionOk="0">
                  <a:moveTo>
                    <a:pt x="0" y="4441"/>
                  </a:moveTo>
                  <a:lnTo>
                    <a:pt x="0" y="20951"/>
                  </a:lnTo>
                  <a:cubicBezTo>
                    <a:pt x="3310" y="20061"/>
                    <a:pt x="6423" y="19061"/>
                    <a:pt x="9355" y="17965"/>
                  </a:cubicBezTo>
                  <a:cubicBezTo>
                    <a:pt x="12720" y="16706"/>
                    <a:pt x="16732" y="15376"/>
                    <a:pt x="20131" y="16573"/>
                  </a:cubicBezTo>
                  <a:cubicBezTo>
                    <a:pt x="20755" y="16793"/>
                    <a:pt x="21260" y="17095"/>
                    <a:pt x="21600" y="17448"/>
                  </a:cubicBezTo>
                  <a:lnTo>
                    <a:pt x="21600" y="771"/>
                  </a:lnTo>
                  <a:cubicBezTo>
                    <a:pt x="21021" y="560"/>
                    <a:pt x="20392" y="390"/>
                    <a:pt x="19727" y="268"/>
                  </a:cubicBezTo>
                  <a:cubicBezTo>
                    <a:pt x="14717" y="-649"/>
                    <a:pt x="9888" y="959"/>
                    <a:pt x="5650" y="2460"/>
                  </a:cubicBezTo>
                  <a:cubicBezTo>
                    <a:pt x="3785" y="3121"/>
                    <a:pt x="1905" y="3781"/>
                    <a:pt x="0" y="4441"/>
                  </a:cubicBezTo>
                  <a:close/>
                </a:path>
              </a:pathLst>
            </a:custGeom>
            <a:solidFill>
              <a:schemeClr val="accent1"/>
            </a:solidFill>
            <a:ln w="3175" cap="flat">
              <a:noFill/>
              <a:prstDash val="solid"/>
              <a:miter lim="400000"/>
            </a:ln>
            <a:effectLst/>
          </p:spPr>
          <p:txBody>
            <a:bodyPr wrap="square" lIns="0" tIns="0" rIns="0" bIns="0" numCol="1" anchor="ctr">
              <a:noAutofit/>
            </a:bodyPr>
            <a:lstStyle/>
            <a:p>
              <a:pPr lvl="0">
                <a:defRPr sz="2400"/>
              </a:pPr>
              <a:endParaRPr/>
            </a:p>
          </p:txBody>
        </p:sp>
      </p:grpSp>
      <p:sp>
        <p:nvSpPr>
          <p:cNvPr id="198" name="Shape 440"/>
          <p:cNvSpPr/>
          <p:nvPr/>
        </p:nvSpPr>
        <p:spPr>
          <a:xfrm>
            <a:off x="4864401" y="2552592"/>
            <a:ext cx="236889" cy="136633"/>
          </a:xfrm>
          <a:custGeom>
            <a:avLst/>
            <a:gdLst/>
            <a:ahLst/>
            <a:cxnLst>
              <a:cxn ang="0">
                <a:pos x="wd2" y="hd2"/>
              </a:cxn>
              <a:cxn ang="5400000">
                <a:pos x="wd2" y="hd2"/>
              </a:cxn>
              <a:cxn ang="10800000">
                <a:pos x="wd2" y="hd2"/>
              </a:cxn>
              <a:cxn ang="16200000">
                <a:pos x="wd2" y="hd2"/>
              </a:cxn>
            </a:cxnLst>
            <a:rect l="0" t="0" r="r" b="b"/>
            <a:pathLst>
              <a:path w="21066" h="20816" extrusionOk="0">
                <a:moveTo>
                  <a:pt x="4401" y="20811"/>
                </a:moveTo>
                <a:lnTo>
                  <a:pt x="16608" y="20811"/>
                </a:lnTo>
                <a:cubicBezTo>
                  <a:pt x="17664" y="20823"/>
                  <a:pt x="18651" y="20252"/>
                  <a:pt x="19459" y="19264"/>
                </a:cubicBezTo>
                <a:cubicBezTo>
                  <a:pt x="20103" y="18476"/>
                  <a:pt x="20653" y="17397"/>
                  <a:pt x="20912" y="16016"/>
                </a:cubicBezTo>
                <a:cubicBezTo>
                  <a:pt x="21460" y="13092"/>
                  <a:pt x="20497" y="9962"/>
                  <a:pt x="18778" y="9084"/>
                </a:cubicBezTo>
                <a:cubicBezTo>
                  <a:pt x="18779" y="7094"/>
                  <a:pt x="18235" y="5219"/>
                  <a:pt x="17310" y="4017"/>
                </a:cubicBezTo>
                <a:cubicBezTo>
                  <a:pt x="16146" y="2505"/>
                  <a:pt x="14578" y="2279"/>
                  <a:pt x="13282" y="3435"/>
                </a:cubicBezTo>
                <a:cubicBezTo>
                  <a:pt x="12107" y="517"/>
                  <a:pt x="9946" y="-715"/>
                  <a:pt x="7985" y="416"/>
                </a:cubicBezTo>
                <a:cubicBezTo>
                  <a:pt x="5935" y="1598"/>
                  <a:pt x="4629" y="5040"/>
                  <a:pt x="4830" y="8729"/>
                </a:cubicBezTo>
                <a:cubicBezTo>
                  <a:pt x="2469" y="6992"/>
                  <a:pt x="-140" y="10121"/>
                  <a:pt x="6" y="14515"/>
                </a:cubicBezTo>
                <a:cubicBezTo>
                  <a:pt x="66" y="16307"/>
                  <a:pt x="595" y="17822"/>
                  <a:pt x="1311" y="18910"/>
                </a:cubicBezTo>
                <a:cubicBezTo>
                  <a:pt x="2127" y="20151"/>
                  <a:pt x="3212" y="20885"/>
                  <a:pt x="4401" y="20811"/>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pPr>
            <a:endParaRPr/>
          </a:p>
        </p:txBody>
      </p:sp>
      <p:sp>
        <p:nvSpPr>
          <p:cNvPr id="199" name="Shape 441"/>
          <p:cNvSpPr/>
          <p:nvPr/>
        </p:nvSpPr>
        <p:spPr>
          <a:xfrm>
            <a:off x="5177109" y="2843939"/>
            <a:ext cx="111158" cy="64113"/>
          </a:xfrm>
          <a:custGeom>
            <a:avLst/>
            <a:gdLst/>
            <a:ahLst/>
            <a:cxnLst>
              <a:cxn ang="0">
                <a:pos x="wd2" y="hd2"/>
              </a:cxn>
              <a:cxn ang="5400000">
                <a:pos x="wd2" y="hd2"/>
              </a:cxn>
              <a:cxn ang="10800000">
                <a:pos x="wd2" y="hd2"/>
              </a:cxn>
              <a:cxn ang="16200000">
                <a:pos x="wd2" y="hd2"/>
              </a:cxn>
            </a:cxnLst>
            <a:rect l="0" t="0" r="r" b="b"/>
            <a:pathLst>
              <a:path w="21066" h="20816" extrusionOk="0">
                <a:moveTo>
                  <a:pt x="4401" y="20811"/>
                </a:moveTo>
                <a:lnTo>
                  <a:pt x="16608" y="20811"/>
                </a:lnTo>
                <a:cubicBezTo>
                  <a:pt x="17664" y="20823"/>
                  <a:pt x="18651" y="20252"/>
                  <a:pt x="19459" y="19264"/>
                </a:cubicBezTo>
                <a:cubicBezTo>
                  <a:pt x="20103" y="18476"/>
                  <a:pt x="20653" y="17397"/>
                  <a:pt x="20912" y="16016"/>
                </a:cubicBezTo>
                <a:cubicBezTo>
                  <a:pt x="21460" y="13092"/>
                  <a:pt x="20497" y="9962"/>
                  <a:pt x="18778" y="9084"/>
                </a:cubicBezTo>
                <a:cubicBezTo>
                  <a:pt x="18779" y="7094"/>
                  <a:pt x="18235" y="5219"/>
                  <a:pt x="17310" y="4017"/>
                </a:cubicBezTo>
                <a:cubicBezTo>
                  <a:pt x="16146" y="2505"/>
                  <a:pt x="14578" y="2279"/>
                  <a:pt x="13282" y="3435"/>
                </a:cubicBezTo>
                <a:cubicBezTo>
                  <a:pt x="12107" y="517"/>
                  <a:pt x="9946" y="-715"/>
                  <a:pt x="7985" y="416"/>
                </a:cubicBezTo>
                <a:cubicBezTo>
                  <a:pt x="5935" y="1598"/>
                  <a:pt x="4629" y="5040"/>
                  <a:pt x="4830" y="8729"/>
                </a:cubicBezTo>
                <a:cubicBezTo>
                  <a:pt x="2469" y="6992"/>
                  <a:pt x="-140" y="10121"/>
                  <a:pt x="6" y="14515"/>
                </a:cubicBezTo>
                <a:cubicBezTo>
                  <a:pt x="65" y="16307"/>
                  <a:pt x="595" y="17822"/>
                  <a:pt x="1311" y="18910"/>
                </a:cubicBezTo>
                <a:cubicBezTo>
                  <a:pt x="2127" y="20151"/>
                  <a:pt x="3212" y="20885"/>
                  <a:pt x="4401" y="20811"/>
                </a:cubicBezTo>
                <a:close/>
              </a:path>
            </a:pathLst>
          </a:custGeom>
          <a:solidFill>
            <a:srgbClr val="F4F4F4"/>
          </a:solidFill>
          <a:ln w="3175" cap="flat">
            <a:noFill/>
            <a:prstDash val="solid"/>
            <a:miter lim="400000"/>
          </a:ln>
          <a:effectLst/>
        </p:spPr>
        <p:txBody>
          <a:bodyPr wrap="square" lIns="0" tIns="0" rIns="0" bIns="0" numCol="1" anchor="ctr">
            <a:noAutofit/>
          </a:bodyPr>
          <a:lstStyle/>
          <a:p>
            <a:pPr lvl="0">
              <a:defRPr sz="2400"/>
            </a:pPr>
            <a:endParaRPr/>
          </a:p>
        </p:txBody>
      </p:sp>
      <p:sp>
        <p:nvSpPr>
          <p:cNvPr id="200" name="Shape 442"/>
          <p:cNvSpPr/>
          <p:nvPr/>
        </p:nvSpPr>
        <p:spPr>
          <a:xfrm>
            <a:off x="4778548" y="2756785"/>
            <a:ext cx="610058" cy="53963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2228" y="0"/>
                </a:lnTo>
                <a:lnTo>
                  <a:pt x="21600" y="19005"/>
                </a:lnTo>
                <a:lnTo>
                  <a:pt x="21597" y="21570"/>
                </a:lnTo>
                <a:lnTo>
                  <a:pt x="0" y="21600"/>
                </a:lnTo>
                <a:close/>
              </a:path>
            </a:pathLst>
          </a:custGeom>
          <a:solidFill>
            <a:schemeClr val="accent4"/>
          </a:solidFill>
          <a:ln w="3175" cap="flat">
            <a:noFill/>
            <a:prstDash val="solid"/>
            <a:miter lim="400000"/>
          </a:ln>
          <a:effectLst/>
        </p:spPr>
        <p:txBody>
          <a:bodyPr wrap="square" lIns="0" tIns="0" rIns="0" bIns="0" numCol="1" anchor="ctr">
            <a:noAutofit/>
          </a:bodyPr>
          <a:lstStyle/>
          <a:p>
            <a:pPr lvl="0">
              <a:defRPr sz="2400"/>
            </a:pPr>
            <a:endParaRPr/>
          </a:p>
        </p:txBody>
      </p:sp>
      <p:sp>
        <p:nvSpPr>
          <p:cNvPr id="201" name="Shape 443"/>
          <p:cNvSpPr/>
          <p:nvPr/>
        </p:nvSpPr>
        <p:spPr>
          <a:xfrm>
            <a:off x="5125365" y="2758855"/>
            <a:ext cx="264843" cy="5375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465" y="20186"/>
                </a:lnTo>
                <a:lnTo>
                  <a:pt x="21600" y="21600"/>
                </a:lnTo>
                <a:lnTo>
                  <a:pt x="5779" y="21569"/>
                </a:lnTo>
                <a:lnTo>
                  <a:pt x="0" y="0"/>
                </a:lnTo>
                <a:close/>
              </a:path>
            </a:pathLst>
          </a:custGeom>
          <a:solidFill>
            <a:srgbClr val="5F8930"/>
          </a:solidFill>
          <a:ln w="3175" cap="flat">
            <a:noFill/>
            <a:prstDash val="solid"/>
            <a:miter lim="400000"/>
          </a:ln>
          <a:effectLst/>
        </p:spPr>
        <p:txBody>
          <a:bodyPr wrap="square" lIns="0" tIns="0" rIns="0" bIns="0" numCol="1" anchor="ctr">
            <a:noAutofit/>
          </a:bodyPr>
          <a:lstStyle/>
          <a:p>
            <a:pPr lvl="0">
              <a:defRPr sz="2400"/>
            </a:pPr>
            <a:endParaRPr/>
          </a:p>
        </p:txBody>
      </p:sp>
      <p:sp>
        <p:nvSpPr>
          <p:cNvPr id="202" name="Shape 444"/>
          <p:cNvSpPr/>
          <p:nvPr/>
        </p:nvSpPr>
        <p:spPr>
          <a:xfrm>
            <a:off x="4846773" y="2757872"/>
            <a:ext cx="278785" cy="5375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497"/>
                </a:lnTo>
                <a:lnTo>
                  <a:pt x="11164" y="21600"/>
                </a:lnTo>
                <a:lnTo>
                  <a:pt x="21600" y="0"/>
                </a:lnTo>
                <a:close/>
              </a:path>
            </a:pathLst>
          </a:custGeom>
          <a:solidFill>
            <a:srgbClr val="5F8930"/>
          </a:solidFill>
          <a:ln w="3175" cap="flat">
            <a:noFill/>
            <a:prstDash val="solid"/>
            <a:miter lim="400000"/>
          </a:ln>
          <a:effectLst/>
        </p:spPr>
        <p:txBody>
          <a:bodyPr wrap="square" lIns="0" tIns="0" rIns="0" bIns="0" numCol="1" anchor="ctr">
            <a:noAutofit/>
          </a:bodyPr>
          <a:lstStyle/>
          <a:p>
            <a:pPr lvl="0">
              <a:defRPr sz="2400"/>
            </a:pPr>
            <a:endParaRPr/>
          </a:p>
        </p:txBody>
      </p:sp>
      <p:sp>
        <p:nvSpPr>
          <p:cNvPr id="71" name="Shape 319"/>
          <p:cNvSpPr/>
          <p:nvPr/>
        </p:nvSpPr>
        <p:spPr>
          <a:xfrm>
            <a:off x="414263" y="2611463"/>
            <a:ext cx="254019" cy="2540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E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2" name="Shape 320"/>
          <p:cNvSpPr/>
          <p:nvPr/>
        </p:nvSpPr>
        <p:spPr>
          <a:xfrm>
            <a:off x="474764" y="2671962"/>
            <a:ext cx="133018" cy="1330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9" name="Shape 315"/>
          <p:cNvSpPr/>
          <p:nvPr/>
        </p:nvSpPr>
        <p:spPr>
          <a:xfrm>
            <a:off x="743963" y="3569372"/>
            <a:ext cx="254019" cy="2540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E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7" name="Shape 313"/>
          <p:cNvSpPr/>
          <p:nvPr/>
        </p:nvSpPr>
        <p:spPr>
          <a:xfrm>
            <a:off x="573388" y="3652045"/>
            <a:ext cx="595215" cy="2181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cubicBezTo>
                  <a:pt x="20897" y="15527"/>
                  <a:pt x="19523" y="10195"/>
                  <a:pt x="17666" y="6334"/>
                </a:cubicBezTo>
                <a:cubicBezTo>
                  <a:pt x="15693" y="2233"/>
                  <a:pt x="13282" y="8"/>
                  <a:pt x="10802" y="0"/>
                </a:cubicBezTo>
                <a:cubicBezTo>
                  <a:pt x="8369" y="99"/>
                  <a:pt x="6009" y="2289"/>
                  <a:pt x="4059" y="6258"/>
                </a:cubicBezTo>
                <a:cubicBezTo>
                  <a:pt x="2162" y="10118"/>
                  <a:pt x="745" y="15473"/>
                  <a:pt x="0" y="21600"/>
                </a:cubicBezTo>
                <a:close/>
              </a:path>
            </a:pathLst>
          </a:custGeom>
          <a:solidFill>
            <a:srgbClr val="90D049"/>
          </a:solidFill>
          <a:ln w="6350" cap="flat">
            <a:noFill/>
            <a:prstDash val="solid"/>
            <a:miter lim="400000"/>
          </a:ln>
          <a:effectLst/>
        </p:spPr>
        <p:txBody>
          <a:bodyPr wrap="square" lIns="0" tIns="0" rIns="0" bIns="0" numCol="1" anchor="ctr">
            <a:noAutofit/>
          </a:bodyPr>
          <a:lstStyle/>
          <a:p>
            <a:pPr lvl="0">
              <a:defRPr sz="2400"/>
            </a:pPr>
            <a:endParaRPr/>
          </a:p>
        </p:txBody>
      </p:sp>
      <p:sp>
        <p:nvSpPr>
          <p:cNvPr id="60" name="Shape 316"/>
          <p:cNvSpPr/>
          <p:nvPr/>
        </p:nvSpPr>
        <p:spPr>
          <a:xfrm>
            <a:off x="975555" y="3747502"/>
            <a:ext cx="58156" cy="5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8" name="Shape 314"/>
          <p:cNvSpPr/>
          <p:nvPr/>
        </p:nvSpPr>
        <p:spPr>
          <a:xfrm>
            <a:off x="535640" y="3852116"/>
            <a:ext cx="678007" cy="58155"/>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6" name="Shape 338"/>
          <p:cNvSpPr/>
          <p:nvPr/>
        </p:nvSpPr>
        <p:spPr>
          <a:xfrm>
            <a:off x="3555224" y="2729418"/>
            <a:ext cx="829237" cy="1180854"/>
          </a:xfrm>
          <a:prstGeom prst="roundRect">
            <a:avLst>
              <a:gd name="adj" fmla="val 4066"/>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7" name="Shape 339"/>
          <p:cNvSpPr/>
          <p:nvPr/>
        </p:nvSpPr>
        <p:spPr>
          <a:xfrm>
            <a:off x="3635377" y="2811800"/>
            <a:ext cx="668930" cy="1016092"/>
          </a:xfrm>
          <a:prstGeom prst="roundRect">
            <a:avLst>
              <a:gd name="adj" fmla="val 2392"/>
            </a:avLst>
          </a:pr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8" name="Shape 340"/>
          <p:cNvSpPr/>
          <p:nvPr/>
        </p:nvSpPr>
        <p:spPr>
          <a:xfrm>
            <a:off x="3944589" y="3845768"/>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4" name="Shape 354"/>
          <p:cNvSpPr/>
          <p:nvPr/>
        </p:nvSpPr>
        <p:spPr>
          <a:xfrm>
            <a:off x="3675179" y="2851476"/>
            <a:ext cx="171652" cy="270292"/>
          </a:xfrm>
          <a:prstGeom prst="roundRect">
            <a:avLst>
              <a:gd name="adj" fmla="val 694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5" name="Shape 355"/>
          <p:cNvSpPr/>
          <p:nvPr/>
        </p:nvSpPr>
        <p:spPr>
          <a:xfrm>
            <a:off x="3883469" y="2851476"/>
            <a:ext cx="171653" cy="270292"/>
          </a:xfrm>
          <a:prstGeom prst="roundRect">
            <a:avLst>
              <a:gd name="adj" fmla="val 694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6" name="Shape 356"/>
          <p:cNvSpPr/>
          <p:nvPr/>
        </p:nvSpPr>
        <p:spPr>
          <a:xfrm>
            <a:off x="4091758" y="2851476"/>
            <a:ext cx="171652" cy="270292"/>
          </a:xfrm>
          <a:prstGeom prst="roundRect">
            <a:avLst>
              <a:gd name="adj" fmla="val 694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7" name="Shape 357"/>
          <p:cNvSpPr/>
          <p:nvPr/>
        </p:nvSpPr>
        <p:spPr>
          <a:xfrm>
            <a:off x="3676668" y="3158438"/>
            <a:ext cx="586317" cy="220882"/>
          </a:xfrm>
          <a:prstGeom prst="roundRect">
            <a:avLst>
              <a:gd name="adj" fmla="val 5399"/>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8" name="Shape 358"/>
          <p:cNvSpPr/>
          <p:nvPr/>
        </p:nvSpPr>
        <p:spPr>
          <a:xfrm>
            <a:off x="3675179" y="3415989"/>
            <a:ext cx="171652" cy="135559"/>
          </a:xfrm>
          <a:prstGeom prst="roundRect">
            <a:avLst>
              <a:gd name="adj" fmla="val 879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0" name="Shape 359"/>
          <p:cNvSpPr/>
          <p:nvPr/>
        </p:nvSpPr>
        <p:spPr>
          <a:xfrm>
            <a:off x="3883469" y="3415989"/>
            <a:ext cx="171653" cy="135559"/>
          </a:xfrm>
          <a:prstGeom prst="roundRect">
            <a:avLst>
              <a:gd name="adj" fmla="val 879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1" name="Shape 360"/>
          <p:cNvSpPr/>
          <p:nvPr/>
        </p:nvSpPr>
        <p:spPr>
          <a:xfrm>
            <a:off x="4091758" y="3415989"/>
            <a:ext cx="171652" cy="135559"/>
          </a:xfrm>
          <a:prstGeom prst="roundRect">
            <a:avLst>
              <a:gd name="adj" fmla="val 879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2" name="Shape 361"/>
          <p:cNvSpPr/>
          <p:nvPr/>
        </p:nvSpPr>
        <p:spPr>
          <a:xfrm>
            <a:off x="3676137" y="3585498"/>
            <a:ext cx="586317" cy="189250"/>
          </a:xfrm>
          <a:prstGeom prst="roundRect">
            <a:avLst>
              <a:gd name="adj" fmla="val 6301"/>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9" name="Shape 341"/>
          <p:cNvSpPr/>
          <p:nvPr/>
        </p:nvSpPr>
        <p:spPr>
          <a:xfrm>
            <a:off x="1517367" y="3023789"/>
            <a:ext cx="525297" cy="885136"/>
          </a:xfrm>
          <a:prstGeom prst="roundRect">
            <a:avLst>
              <a:gd name="adj" fmla="val 6418"/>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342"/>
          <p:cNvSpPr/>
          <p:nvPr/>
        </p:nvSpPr>
        <p:spPr>
          <a:xfrm>
            <a:off x="1559083" y="3122721"/>
            <a:ext cx="441862" cy="663367"/>
          </a:xfrm>
          <a:prstGeom prst="roundRect">
            <a:avLst>
              <a:gd name="adj" fmla="val 2921"/>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1" name="Shape 343"/>
          <p:cNvSpPr/>
          <p:nvPr/>
        </p:nvSpPr>
        <p:spPr>
          <a:xfrm>
            <a:off x="1754762" y="3820825"/>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3" name="Shape 353"/>
          <p:cNvSpPr/>
          <p:nvPr/>
        </p:nvSpPr>
        <p:spPr>
          <a:xfrm>
            <a:off x="1670304" y="3071484"/>
            <a:ext cx="219423" cy="13987"/>
          </a:xfrm>
          <a:prstGeom prst="roundRect">
            <a:avLst>
              <a:gd name="adj" fmla="val 50000"/>
            </a:avLst>
          </a:pr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3" name="Shape 362"/>
          <p:cNvSpPr/>
          <p:nvPr/>
        </p:nvSpPr>
        <p:spPr>
          <a:xfrm>
            <a:off x="1596252" y="3158643"/>
            <a:ext cx="373746" cy="157729"/>
          </a:xfrm>
          <a:prstGeom prst="roundRect">
            <a:avLst>
              <a:gd name="adj" fmla="val 7560"/>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4" name="Shape 363"/>
          <p:cNvSpPr/>
          <p:nvPr/>
        </p:nvSpPr>
        <p:spPr>
          <a:xfrm>
            <a:off x="1596703" y="3351570"/>
            <a:ext cx="166510" cy="157729"/>
          </a:xfrm>
          <a:prstGeom prst="roundRect">
            <a:avLst>
              <a:gd name="adj" fmla="val 7560"/>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5" name="Shape 364"/>
          <p:cNvSpPr/>
          <p:nvPr/>
        </p:nvSpPr>
        <p:spPr>
          <a:xfrm>
            <a:off x="1801203" y="3351570"/>
            <a:ext cx="166510" cy="157729"/>
          </a:xfrm>
          <a:prstGeom prst="roundRect">
            <a:avLst>
              <a:gd name="adj" fmla="val 7560"/>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6" name="Shape 365"/>
          <p:cNvSpPr/>
          <p:nvPr/>
        </p:nvSpPr>
        <p:spPr>
          <a:xfrm>
            <a:off x="1595335" y="3545566"/>
            <a:ext cx="373746" cy="194042"/>
          </a:xfrm>
          <a:prstGeom prst="roundRect">
            <a:avLst>
              <a:gd name="adj" fmla="val 6145"/>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7" name="Shape 366"/>
          <p:cNvSpPr/>
          <p:nvPr/>
        </p:nvSpPr>
        <p:spPr>
          <a:xfrm>
            <a:off x="4733335" y="3774814"/>
            <a:ext cx="439202" cy="135558"/>
          </a:xfrm>
          <a:prstGeom prst="roundRect">
            <a:avLst>
              <a:gd name="adj" fmla="val 44572"/>
            </a:avLst>
          </a:prstGeom>
          <a:solidFill>
            <a:srgbClr val="B2253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8" name="Shape 367"/>
          <p:cNvSpPr/>
          <p:nvPr/>
        </p:nvSpPr>
        <p:spPr>
          <a:xfrm>
            <a:off x="4733335" y="3334535"/>
            <a:ext cx="439203" cy="520045"/>
          </a:xfrm>
          <a:prstGeom prst="rect">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6" name="Shape 440"/>
          <p:cNvSpPr/>
          <p:nvPr/>
        </p:nvSpPr>
        <p:spPr>
          <a:xfrm>
            <a:off x="4718352" y="2812942"/>
            <a:ext cx="155274" cy="89559"/>
          </a:xfrm>
          <a:custGeom>
            <a:avLst/>
            <a:gdLst/>
            <a:ahLst/>
            <a:cxnLst>
              <a:cxn ang="0">
                <a:pos x="wd2" y="hd2"/>
              </a:cxn>
              <a:cxn ang="5400000">
                <a:pos x="wd2" y="hd2"/>
              </a:cxn>
              <a:cxn ang="10800000">
                <a:pos x="wd2" y="hd2"/>
              </a:cxn>
              <a:cxn ang="16200000">
                <a:pos x="wd2" y="hd2"/>
              </a:cxn>
            </a:cxnLst>
            <a:rect l="0" t="0" r="r" b="b"/>
            <a:pathLst>
              <a:path w="21066" h="20816" extrusionOk="0">
                <a:moveTo>
                  <a:pt x="4401" y="20811"/>
                </a:moveTo>
                <a:lnTo>
                  <a:pt x="16608" y="20811"/>
                </a:lnTo>
                <a:cubicBezTo>
                  <a:pt x="17664" y="20823"/>
                  <a:pt x="18651" y="20252"/>
                  <a:pt x="19459" y="19264"/>
                </a:cubicBezTo>
                <a:cubicBezTo>
                  <a:pt x="20103" y="18476"/>
                  <a:pt x="20653" y="17397"/>
                  <a:pt x="20912" y="16016"/>
                </a:cubicBezTo>
                <a:cubicBezTo>
                  <a:pt x="21460" y="13092"/>
                  <a:pt x="20497" y="9962"/>
                  <a:pt x="18778" y="9084"/>
                </a:cubicBezTo>
                <a:cubicBezTo>
                  <a:pt x="18779" y="7094"/>
                  <a:pt x="18235" y="5219"/>
                  <a:pt x="17310" y="4017"/>
                </a:cubicBezTo>
                <a:cubicBezTo>
                  <a:pt x="16146" y="2505"/>
                  <a:pt x="14578" y="2279"/>
                  <a:pt x="13282" y="3435"/>
                </a:cubicBezTo>
                <a:cubicBezTo>
                  <a:pt x="12107" y="517"/>
                  <a:pt x="9946" y="-715"/>
                  <a:pt x="7985" y="416"/>
                </a:cubicBezTo>
                <a:cubicBezTo>
                  <a:pt x="5935" y="1598"/>
                  <a:pt x="4629" y="5040"/>
                  <a:pt x="4830" y="8729"/>
                </a:cubicBezTo>
                <a:cubicBezTo>
                  <a:pt x="2469" y="6992"/>
                  <a:pt x="-140" y="10121"/>
                  <a:pt x="6" y="14515"/>
                </a:cubicBezTo>
                <a:cubicBezTo>
                  <a:pt x="66" y="16307"/>
                  <a:pt x="595" y="17822"/>
                  <a:pt x="1311" y="18910"/>
                </a:cubicBezTo>
                <a:cubicBezTo>
                  <a:pt x="2127" y="20151"/>
                  <a:pt x="3212" y="20885"/>
                  <a:pt x="4401" y="20811"/>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11" name="Group 10"/>
          <p:cNvGrpSpPr/>
          <p:nvPr/>
        </p:nvGrpSpPr>
        <p:grpSpPr>
          <a:xfrm>
            <a:off x="3916457" y="1200150"/>
            <a:ext cx="696819" cy="725399"/>
            <a:chOff x="5851088" y="1079500"/>
            <a:chExt cx="1648671" cy="1716290"/>
          </a:xfrm>
          <a:solidFill>
            <a:schemeClr val="accent4"/>
          </a:solidFill>
        </p:grpSpPr>
        <p:sp>
          <p:nvSpPr>
            <p:cNvPr id="259" name="Shape 6149"/>
            <p:cNvSpPr/>
            <p:nvPr/>
          </p:nvSpPr>
          <p:spPr>
            <a:xfrm>
              <a:off x="6006337" y="1079500"/>
              <a:ext cx="1493422" cy="831609"/>
            </a:xfrm>
            <a:custGeom>
              <a:avLst/>
              <a:gdLst/>
              <a:ahLst/>
              <a:cxnLst>
                <a:cxn ang="0">
                  <a:pos x="wd2" y="hd2"/>
                </a:cxn>
                <a:cxn ang="5400000">
                  <a:pos x="wd2" y="hd2"/>
                </a:cxn>
                <a:cxn ang="10800000">
                  <a:pos x="wd2" y="hd2"/>
                </a:cxn>
                <a:cxn ang="16200000">
                  <a:pos x="wd2" y="hd2"/>
                </a:cxn>
              </a:cxnLst>
              <a:rect l="0" t="0" r="r" b="b"/>
              <a:pathLst>
                <a:path w="21599" h="21511" extrusionOk="0">
                  <a:moveTo>
                    <a:pt x="6974" y="3251"/>
                  </a:moveTo>
                  <a:lnTo>
                    <a:pt x="6917" y="3349"/>
                  </a:lnTo>
                  <a:lnTo>
                    <a:pt x="6827" y="3350"/>
                  </a:lnTo>
                  <a:lnTo>
                    <a:pt x="6604" y="3534"/>
                  </a:lnTo>
                  <a:lnTo>
                    <a:pt x="6516" y="3506"/>
                  </a:lnTo>
                  <a:lnTo>
                    <a:pt x="6316" y="3666"/>
                  </a:lnTo>
                  <a:lnTo>
                    <a:pt x="6388" y="3748"/>
                  </a:lnTo>
                  <a:lnTo>
                    <a:pt x="6349" y="3897"/>
                  </a:lnTo>
                  <a:lnTo>
                    <a:pt x="6191" y="3956"/>
                  </a:lnTo>
                  <a:lnTo>
                    <a:pt x="6079" y="4058"/>
                  </a:lnTo>
                  <a:lnTo>
                    <a:pt x="5935" y="4082"/>
                  </a:lnTo>
                  <a:lnTo>
                    <a:pt x="5832" y="3953"/>
                  </a:lnTo>
                  <a:lnTo>
                    <a:pt x="5592" y="3895"/>
                  </a:lnTo>
                  <a:lnTo>
                    <a:pt x="5538" y="3965"/>
                  </a:lnTo>
                  <a:lnTo>
                    <a:pt x="5643" y="4107"/>
                  </a:lnTo>
                  <a:lnTo>
                    <a:pt x="5491" y="4212"/>
                  </a:lnTo>
                  <a:lnTo>
                    <a:pt x="5425" y="4373"/>
                  </a:lnTo>
                  <a:lnTo>
                    <a:pt x="5289" y="4561"/>
                  </a:lnTo>
                  <a:lnTo>
                    <a:pt x="5483" y="4605"/>
                  </a:lnTo>
                  <a:lnTo>
                    <a:pt x="5424" y="4718"/>
                  </a:lnTo>
                  <a:lnTo>
                    <a:pt x="5441" y="4859"/>
                  </a:lnTo>
                  <a:lnTo>
                    <a:pt x="5284" y="5054"/>
                  </a:lnTo>
                  <a:lnTo>
                    <a:pt x="5134" y="5348"/>
                  </a:lnTo>
                  <a:lnTo>
                    <a:pt x="5011" y="5415"/>
                  </a:lnTo>
                  <a:lnTo>
                    <a:pt x="4819" y="5473"/>
                  </a:lnTo>
                  <a:lnTo>
                    <a:pt x="4729" y="5579"/>
                  </a:lnTo>
                  <a:lnTo>
                    <a:pt x="4698" y="5763"/>
                  </a:lnTo>
                  <a:lnTo>
                    <a:pt x="4640" y="6049"/>
                  </a:lnTo>
                  <a:lnTo>
                    <a:pt x="4594" y="6214"/>
                  </a:lnTo>
                  <a:lnTo>
                    <a:pt x="4511" y="6355"/>
                  </a:lnTo>
                  <a:lnTo>
                    <a:pt x="4335" y="6402"/>
                  </a:lnTo>
                  <a:lnTo>
                    <a:pt x="4158" y="6496"/>
                  </a:lnTo>
                  <a:lnTo>
                    <a:pt x="4121" y="6731"/>
                  </a:lnTo>
                  <a:lnTo>
                    <a:pt x="4130" y="6918"/>
                  </a:lnTo>
                  <a:lnTo>
                    <a:pt x="4130" y="7106"/>
                  </a:lnTo>
                  <a:lnTo>
                    <a:pt x="4209" y="7153"/>
                  </a:lnTo>
                  <a:lnTo>
                    <a:pt x="4222" y="7294"/>
                  </a:lnTo>
                  <a:lnTo>
                    <a:pt x="4143" y="7373"/>
                  </a:lnTo>
                  <a:lnTo>
                    <a:pt x="4058" y="7373"/>
                  </a:lnTo>
                  <a:lnTo>
                    <a:pt x="4013" y="7501"/>
                  </a:lnTo>
                  <a:lnTo>
                    <a:pt x="4138" y="7589"/>
                  </a:lnTo>
                  <a:lnTo>
                    <a:pt x="4206" y="7523"/>
                  </a:lnTo>
                  <a:lnTo>
                    <a:pt x="4233" y="7687"/>
                  </a:lnTo>
                  <a:lnTo>
                    <a:pt x="4180" y="7866"/>
                  </a:lnTo>
                  <a:lnTo>
                    <a:pt x="4163" y="8053"/>
                  </a:lnTo>
                  <a:lnTo>
                    <a:pt x="4125" y="8305"/>
                  </a:lnTo>
                  <a:lnTo>
                    <a:pt x="4029" y="8541"/>
                  </a:lnTo>
                  <a:lnTo>
                    <a:pt x="3985" y="8685"/>
                  </a:lnTo>
                  <a:lnTo>
                    <a:pt x="3904" y="8905"/>
                  </a:lnTo>
                  <a:lnTo>
                    <a:pt x="3852" y="9140"/>
                  </a:lnTo>
                  <a:lnTo>
                    <a:pt x="3785" y="9331"/>
                  </a:lnTo>
                  <a:lnTo>
                    <a:pt x="3684" y="9449"/>
                  </a:lnTo>
                  <a:lnTo>
                    <a:pt x="3703" y="9593"/>
                  </a:lnTo>
                  <a:lnTo>
                    <a:pt x="3763" y="9804"/>
                  </a:lnTo>
                  <a:lnTo>
                    <a:pt x="3728" y="9961"/>
                  </a:lnTo>
                  <a:lnTo>
                    <a:pt x="3652" y="10090"/>
                  </a:lnTo>
                  <a:lnTo>
                    <a:pt x="3612" y="10294"/>
                  </a:lnTo>
                  <a:lnTo>
                    <a:pt x="3509" y="10317"/>
                  </a:lnTo>
                  <a:lnTo>
                    <a:pt x="3433" y="10306"/>
                  </a:lnTo>
                  <a:lnTo>
                    <a:pt x="3341" y="10180"/>
                  </a:lnTo>
                  <a:lnTo>
                    <a:pt x="3205" y="10239"/>
                  </a:lnTo>
                  <a:lnTo>
                    <a:pt x="3156" y="10321"/>
                  </a:lnTo>
                  <a:lnTo>
                    <a:pt x="3101" y="10211"/>
                  </a:lnTo>
                  <a:lnTo>
                    <a:pt x="3114" y="10027"/>
                  </a:lnTo>
                  <a:lnTo>
                    <a:pt x="3134" y="9895"/>
                  </a:lnTo>
                  <a:lnTo>
                    <a:pt x="3226" y="9711"/>
                  </a:lnTo>
                  <a:lnTo>
                    <a:pt x="3312" y="9617"/>
                  </a:lnTo>
                  <a:lnTo>
                    <a:pt x="3305" y="9492"/>
                  </a:lnTo>
                  <a:lnTo>
                    <a:pt x="3233" y="9289"/>
                  </a:lnTo>
                  <a:lnTo>
                    <a:pt x="3345" y="9214"/>
                  </a:lnTo>
                  <a:lnTo>
                    <a:pt x="3376" y="9053"/>
                  </a:lnTo>
                  <a:lnTo>
                    <a:pt x="3149" y="9260"/>
                  </a:lnTo>
                  <a:lnTo>
                    <a:pt x="3057" y="9190"/>
                  </a:lnTo>
                  <a:lnTo>
                    <a:pt x="2937" y="9072"/>
                  </a:lnTo>
                  <a:lnTo>
                    <a:pt x="2846" y="9272"/>
                  </a:lnTo>
                  <a:lnTo>
                    <a:pt x="2739" y="9402"/>
                  </a:lnTo>
                  <a:lnTo>
                    <a:pt x="2627" y="9539"/>
                  </a:lnTo>
                  <a:lnTo>
                    <a:pt x="2528" y="9539"/>
                  </a:lnTo>
                  <a:lnTo>
                    <a:pt x="2527" y="9402"/>
                  </a:lnTo>
                  <a:lnTo>
                    <a:pt x="2600" y="9273"/>
                  </a:lnTo>
                  <a:lnTo>
                    <a:pt x="2481" y="9029"/>
                  </a:lnTo>
                  <a:lnTo>
                    <a:pt x="2357" y="8831"/>
                  </a:lnTo>
                  <a:lnTo>
                    <a:pt x="2187" y="8576"/>
                  </a:lnTo>
                  <a:lnTo>
                    <a:pt x="2036" y="8658"/>
                  </a:lnTo>
                  <a:lnTo>
                    <a:pt x="2072" y="8493"/>
                  </a:lnTo>
                  <a:lnTo>
                    <a:pt x="2195" y="8270"/>
                  </a:lnTo>
                  <a:lnTo>
                    <a:pt x="2215" y="8039"/>
                  </a:lnTo>
                  <a:lnTo>
                    <a:pt x="2070" y="7991"/>
                  </a:lnTo>
                  <a:lnTo>
                    <a:pt x="2108" y="7828"/>
                  </a:lnTo>
                  <a:lnTo>
                    <a:pt x="2147" y="7527"/>
                  </a:lnTo>
                  <a:lnTo>
                    <a:pt x="2031" y="7598"/>
                  </a:lnTo>
                  <a:lnTo>
                    <a:pt x="1922" y="7527"/>
                  </a:lnTo>
                  <a:lnTo>
                    <a:pt x="1832" y="7657"/>
                  </a:lnTo>
                  <a:lnTo>
                    <a:pt x="1743" y="7786"/>
                  </a:lnTo>
                  <a:lnTo>
                    <a:pt x="1586" y="7876"/>
                  </a:lnTo>
                  <a:lnTo>
                    <a:pt x="1447" y="7969"/>
                  </a:lnTo>
                  <a:lnTo>
                    <a:pt x="1408" y="7863"/>
                  </a:lnTo>
                  <a:lnTo>
                    <a:pt x="1488" y="7747"/>
                  </a:lnTo>
                  <a:lnTo>
                    <a:pt x="1324" y="7782"/>
                  </a:lnTo>
                  <a:lnTo>
                    <a:pt x="1278" y="7896"/>
                  </a:lnTo>
                  <a:lnTo>
                    <a:pt x="1208" y="7955"/>
                  </a:lnTo>
                  <a:lnTo>
                    <a:pt x="1196" y="7791"/>
                  </a:lnTo>
                  <a:lnTo>
                    <a:pt x="1158" y="7674"/>
                  </a:lnTo>
                  <a:lnTo>
                    <a:pt x="1040" y="7720"/>
                  </a:lnTo>
                  <a:cubicBezTo>
                    <a:pt x="1028" y="7727"/>
                    <a:pt x="1016" y="7735"/>
                    <a:pt x="1005" y="7742"/>
                  </a:cubicBezTo>
                  <a:cubicBezTo>
                    <a:pt x="993" y="7749"/>
                    <a:pt x="981" y="7756"/>
                    <a:pt x="970" y="7763"/>
                  </a:cubicBezTo>
                  <a:lnTo>
                    <a:pt x="889" y="7639"/>
                  </a:lnTo>
                  <a:lnTo>
                    <a:pt x="759" y="7615"/>
                  </a:lnTo>
                  <a:lnTo>
                    <a:pt x="613" y="7348"/>
                  </a:lnTo>
                  <a:lnTo>
                    <a:pt x="685" y="7239"/>
                  </a:lnTo>
                  <a:lnTo>
                    <a:pt x="801" y="7263"/>
                  </a:lnTo>
                  <a:lnTo>
                    <a:pt x="818" y="7415"/>
                  </a:lnTo>
                  <a:lnTo>
                    <a:pt x="963" y="7254"/>
                  </a:lnTo>
                  <a:lnTo>
                    <a:pt x="1171" y="7066"/>
                  </a:lnTo>
                  <a:lnTo>
                    <a:pt x="1360" y="6964"/>
                  </a:lnTo>
                  <a:lnTo>
                    <a:pt x="1640" y="6779"/>
                  </a:lnTo>
                  <a:lnTo>
                    <a:pt x="1824" y="6697"/>
                  </a:lnTo>
                  <a:lnTo>
                    <a:pt x="1965" y="6776"/>
                  </a:lnTo>
                  <a:lnTo>
                    <a:pt x="2035" y="6806"/>
                  </a:lnTo>
                  <a:lnTo>
                    <a:pt x="1962" y="6970"/>
                  </a:lnTo>
                  <a:lnTo>
                    <a:pt x="2059" y="7060"/>
                  </a:lnTo>
                  <a:lnTo>
                    <a:pt x="2201" y="7154"/>
                  </a:lnTo>
                  <a:lnTo>
                    <a:pt x="2279" y="7259"/>
                  </a:lnTo>
                  <a:lnTo>
                    <a:pt x="2349" y="7380"/>
                  </a:lnTo>
                  <a:lnTo>
                    <a:pt x="2402" y="7486"/>
                  </a:lnTo>
                  <a:lnTo>
                    <a:pt x="2588" y="7427"/>
                  </a:lnTo>
                  <a:lnTo>
                    <a:pt x="2704" y="7392"/>
                  </a:lnTo>
                  <a:lnTo>
                    <a:pt x="2477" y="7353"/>
                  </a:lnTo>
                  <a:lnTo>
                    <a:pt x="2507" y="7224"/>
                  </a:lnTo>
                  <a:lnTo>
                    <a:pt x="2385" y="7111"/>
                  </a:lnTo>
                  <a:lnTo>
                    <a:pt x="2457" y="7001"/>
                  </a:lnTo>
                  <a:lnTo>
                    <a:pt x="2568" y="6884"/>
                  </a:lnTo>
                  <a:lnTo>
                    <a:pt x="2663" y="6782"/>
                  </a:lnTo>
                  <a:lnTo>
                    <a:pt x="2688" y="6638"/>
                  </a:lnTo>
                  <a:lnTo>
                    <a:pt x="2465" y="6293"/>
                  </a:lnTo>
                  <a:lnTo>
                    <a:pt x="2378" y="6333"/>
                  </a:lnTo>
                  <a:lnTo>
                    <a:pt x="2288" y="6439"/>
                  </a:lnTo>
                  <a:lnTo>
                    <a:pt x="2244" y="6334"/>
                  </a:lnTo>
                  <a:lnTo>
                    <a:pt x="2308" y="6154"/>
                  </a:lnTo>
                  <a:lnTo>
                    <a:pt x="2391" y="5828"/>
                  </a:lnTo>
                  <a:lnTo>
                    <a:pt x="2470" y="5946"/>
                  </a:lnTo>
                  <a:lnTo>
                    <a:pt x="2621" y="5667"/>
                  </a:lnTo>
                  <a:lnTo>
                    <a:pt x="2588" y="5538"/>
                  </a:lnTo>
                  <a:lnTo>
                    <a:pt x="2700" y="5236"/>
                  </a:lnTo>
                  <a:lnTo>
                    <a:pt x="2713" y="5107"/>
                  </a:lnTo>
                  <a:lnTo>
                    <a:pt x="2827" y="4916"/>
                  </a:lnTo>
                  <a:lnTo>
                    <a:pt x="2906" y="4653"/>
                  </a:lnTo>
                  <a:lnTo>
                    <a:pt x="2834" y="4528"/>
                  </a:lnTo>
                  <a:lnTo>
                    <a:pt x="2781" y="4435"/>
                  </a:lnTo>
                  <a:lnTo>
                    <a:pt x="2770" y="4225"/>
                  </a:lnTo>
                  <a:lnTo>
                    <a:pt x="2744" y="4021"/>
                  </a:lnTo>
                  <a:lnTo>
                    <a:pt x="2681" y="3962"/>
                  </a:lnTo>
                  <a:lnTo>
                    <a:pt x="2668" y="4165"/>
                  </a:lnTo>
                  <a:lnTo>
                    <a:pt x="2493" y="4247"/>
                  </a:lnTo>
                  <a:lnTo>
                    <a:pt x="2390" y="4259"/>
                  </a:lnTo>
                  <a:lnTo>
                    <a:pt x="2383" y="4388"/>
                  </a:lnTo>
                  <a:lnTo>
                    <a:pt x="2138" y="4670"/>
                  </a:lnTo>
                  <a:lnTo>
                    <a:pt x="2017" y="4784"/>
                  </a:lnTo>
                  <a:lnTo>
                    <a:pt x="2021" y="4928"/>
                  </a:lnTo>
                  <a:lnTo>
                    <a:pt x="2181" y="4928"/>
                  </a:lnTo>
                  <a:lnTo>
                    <a:pt x="2089" y="5051"/>
                  </a:lnTo>
                  <a:lnTo>
                    <a:pt x="1763" y="5172"/>
                  </a:lnTo>
                  <a:lnTo>
                    <a:pt x="1494" y="5367"/>
                  </a:lnTo>
                  <a:lnTo>
                    <a:pt x="1139" y="5673"/>
                  </a:lnTo>
                  <a:lnTo>
                    <a:pt x="1065" y="5619"/>
                  </a:lnTo>
                  <a:lnTo>
                    <a:pt x="1229" y="5493"/>
                  </a:lnTo>
                  <a:lnTo>
                    <a:pt x="1218" y="5329"/>
                  </a:lnTo>
                  <a:lnTo>
                    <a:pt x="1102" y="5458"/>
                  </a:lnTo>
                  <a:lnTo>
                    <a:pt x="951" y="5646"/>
                  </a:lnTo>
                  <a:lnTo>
                    <a:pt x="854" y="5952"/>
                  </a:lnTo>
                  <a:lnTo>
                    <a:pt x="668" y="6179"/>
                  </a:lnTo>
                  <a:lnTo>
                    <a:pt x="513" y="6351"/>
                  </a:lnTo>
                  <a:lnTo>
                    <a:pt x="357" y="6492"/>
                  </a:lnTo>
                  <a:lnTo>
                    <a:pt x="370" y="6645"/>
                  </a:lnTo>
                  <a:lnTo>
                    <a:pt x="328" y="6754"/>
                  </a:lnTo>
                  <a:lnTo>
                    <a:pt x="404" y="6918"/>
                  </a:lnTo>
                  <a:lnTo>
                    <a:pt x="341" y="7041"/>
                  </a:lnTo>
                  <a:lnTo>
                    <a:pt x="468" y="7096"/>
                  </a:lnTo>
                  <a:lnTo>
                    <a:pt x="435" y="7233"/>
                  </a:lnTo>
                  <a:lnTo>
                    <a:pt x="586" y="7126"/>
                  </a:lnTo>
                  <a:lnTo>
                    <a:pt x="490" y="7354"/>
                  </a:lnTo>
                  <a:lnTo>
                    <a:pt x="325" y="7154"/>
                  </a:lnTo>
                  <a:lnTo>
                    <a:pt x="301" y="6908"/>
                  </a:lnTo>
                  <a:lnTo>
                    <a:pt x="265" y="6667"/>
                  </a:lnTo>
                  <a:lnTo>
                    <a:pt x="0" y="6160"/>
                  </a:lnTo>
                  <a:cubicBezTo>
                    <a:pt x="607" y="5114"/>
                    <a:pt x="1274" y="4187"/>
                    <a:pt x="1990" y="3393"/>
                  </a:cubicBezTo>
                  <a:cubicBezTo>
                    <a:pt x="2818" y="2477"/>
                    <a:pt x="3705" y="1746"/>
                    <a:pt x="4632" y="1216"/>
                  </a:cubicBezTo>
                  <a:cubicBezTo>
                    <a:pt x="5586" y="636"/>
                    <a:pt x="6574" y="259"/>
                    <a:pt x="7577" y="95"/>
                  </a:cubicBezTo>
                  <a:cubicBezTo>
                    <a:pt x="8699" y="-89"/>
                    <a:pt x="9831" y="-6"/>
                    <a:pt x="10941" y="343"/>
                  </a:cubicBezTo>
                  <a:cubicBezTo>
                    <a:pt x="11759" y="594"/>
                    <a:pt x="12562" y="990"/>
                    <a:pt x="13336" y="1526"/>
                  </a:cubicBezTo>
                  <a:cubicBezTo>
                    <a:pt x="14083" y="2044"/>
                    <a:pt x="14800" y="2689"/>
                    <a:pt x="15478" y="3453"/>
                  </a:cubicBezTo>
                  <a:cubicBezTo>
                    <a:pt x="16137" y="4153"/>
                    <a:pt x="16753" y="4972"/>
                    <a:pt x="17319" y="5896"/>
                  </a:cubicBezTo>
                  <a:cubicBezTo>
                    <a:pt x="17855" y="6774"/>
                    <a:pt x="18343" y="7742"/>
                    <a:pt x="18774" y="8788"/>
                  </a:cubicBezTo>
                  <a:cubicBezTo>
                    <a:pt x="19246" y="9774"/>
                    <a:pt x="19668" y="10832"/>
                    <a:pt x="20036" y="11950"/>
                  </a:cubicBezTo>
                  <a:cubicBezTo>
                    <a:pt x="20392" y="13028"/>
                    <a:pt x="20696" y="14158"/>
                    <a:pt x="20945" y="15328"/>
                  </a:cubicBezTo>
                  <a:cubicBezTo>
                    <a:pt x="21172" y="16358"/>
                    <a:pt x="21341" y="17425"/>
                    <a:pt x="21451" y="18514"/>
                  </a:cubicBezTo>
                  <a:cubicBezTo>
                    <a:pt x="21551" y="19503"/>
                    <a:pt x="21600" y="20506"/>
                    <a:pt x="21599" y="21511"/>
                  </a:cubicBezTo>
                  <a:lnTo>
                    <a:pt x="21410" y="21296"/>
                  </a:lnTo>
                  <a:lnTo>
                    <a:pt x="21242" y="21132"/>
                  </a:lnTo>
                  <a:lnTo>
                    <a:pt x="21183" y="20971"/>
                  </a:lnTo>
                  <a:lnTo>
                    <a:pt x="21111" y="20701"/>
                  </a:lnTo>
                  <a:lnTo>
                    <a:pt x="21071" y="20595"/>
                  </a:lnTo>
                  <a:lnTo>
                    <a:pt x="20935" y="20474"/>
                  </a:lnTo>
                  <a:cubicBezTo>
                    <a:pt x="20910" y="20403"/>
                    <a:pt x="20893" y="20325"/>
                    <a:pt x="20885" y="20242"/>
                  </a:cubicBezTo>
                  <a:cubicBezTo>
                    <a:pt x="20878" y="20163"/>
                    <a:pt x="20879" y="20083"/>
                    <a:pt x="20878" y="20003"/>
                  </a:cubicBezTo>
                  <a:cubicBezTo>
                    <a:pt x="20878" y="19887"/>
                    <a:pt x="20873" y="19772"/>
                    <a:pt x="20865" y="19657"/>
                  </a:cubicBezTo>
                  <a:lnTo>
                    <a:pt x="20806" y="19224"/>
                  </a:lnTo>
                  <a:lnTo>
                    <a:pt x="20613" y="18374"/>
                  </a:lnTo>
                  <a:lnTo>
                    <a:pt x="20532" y="17853"/>
                  </a:lnTo>
                  <a:lnTo>
                    <a:pt x="20495" y="17531"/>
                  </a:lnTo>
                  <a:lnTo>
                    <a:pt x="20451" y="17300"/>
                  </a:lnTo>
                  <a:lnTo>
                    <a:pt x="20465" y="17039"/>
                  </a:lnTo>
                  <a:lnTo>
                    <a:pt x="20399" y="16647"/>
                  </a:lnTo>
                  <a:lnTo>
                    <a:pt x="20304" y="16145"/>
                  </a:lnTo>
                  <a:lnTo>
                    <a:pt x="20144" y="15894"/>
                  </a:lnTo>
                  <a:lnTo>
                    <a:pt x="19991" y="15416"/>
                  </a:lnTo>
                  <a:lnTo>
                    <a:pt x="19958" y="15078"/>
                  </a:lnTo>
                  <a:lnTo>
                    <a:pt x="19927" y="14823"/>
                  </a:lnTo>
                  <a:lnTo>
                    <a:pt x="19888" y="14647"/>
                  </a:lnTo>
                  <a:lnTo>
                    <a:pt x="19732" y="14102"/>
                  </a:lnTo>
                  <a:lnTo>
                    <a:pt x="19592" y="13641"/>
                  </a:lnTo>
                  <a:lnTo>
                    <a:pt x="19613" y="13386"/>
                  </a:lnTo>
                  <a:lnTo>
                    <a:pt x="19553" y="12708"/>
                  </a:lnTo>
                  <a:lnTo>
                    <a:pt x="19409" y="11711"/>
                  </a:lnTo>
                  <a:lnTo>
                    <a:pt x="19217" y="10880"/>
                  </a:lnTo>
                  <a:lnTo>
                    <a:pt x="18969" y="10276"/>
                  </a:lnTo>
                  <a:lnTo>
                    <a:pt x="18725" y="9684"/>
                  </a:lnTo>
                  <a:lnTo>
                    <a:pt x="18572" y="9272"/>
                  </a:lnTo>
                  <a:cubicBezTo>
                    <a:pt x="18530" y="9314"/>
                    <a:pt x="18481" y="9323"/>
                    <a:pt x="18436" y="9296"/>
                  </a:cubicBezTo>
                  <a:cubicBezTo>
                    <a:pt x="18372" y="9258"/>
                    <a:pt x="18326" y="9157"/>
                    <a:pt x="18319" y="9037"/>
                  </a:cubicBezTo>
                  <a:lnTo>
                    <a:pt x="18247" y="8955"/>
                  </a:lnTo>
                  <a:cubicBezTo>
                    <a:pt x="18222" y="8856"/>
                    <a:pt x="18192" y="8762"/>
                    <a:pt x="18157" y="8672"/>
                  </a:cubicBezTo>
                  <a:cubicBezTo>
                    <a:pt x="18124" y="8586"/>
                    <a:pt x="18087" y="8505"/>
                    <a:pt x="18046" y="8429"/>
                  </a:cubicBezTo>
                  <a:lnTo>
                    <a:pt x="17881" y="8472"/>
                  </a:lnTo>
                  <a:lnTo>
                    <a:pt x="17986" y="8711"/>
                  </a:lnTo>
                  <a:lnTo>
                    <a:pt x="18122" y="9040"/>
                  </a:lnTo>
                  <a:lnTo>
                    <a:pt x="18232" y="9295"/>
                  </a:lnTo>
                  <a:lnTo>
                    <a:pt x="18315" y="9523"/>
                  </a:lnTo>
                  <a:lnTo>
                    <a:pt x="18335" y="9837"/>
                  </a:lnTo>
                  <a:lnTo>
                    <a:pt x="18453" y="9994"/>
                  </a:lnTo>
                  <a:lnTo>
                    <a:pt x="18539" y="10147"/>
                  </a:lnTo>
                  <a:lnTo>
                    <a:pt x="18637" y="10335"/>
                  </a:lnTo>
                  <a:lnTo>
                    <a:pt x="18699" y="10696"/>
                  </a:lnTo>
                  <a:lnTo>
                    <a:pt x="18797" y="10856"/>
                  </a:lnTo>
                  <a:lnTo>
                    <a:pt x="18830" y="10605"/>
                  </a:lnTo>
                  <a:lnTo>
                    <a:pt x="18784" y="10311"/>
                  </a:lnTo>
                  <a:lnTo>
                    <a:pt x="18893" y="10444"/>
                  </a:lnTo>
                  <a:lnTo>
                    <a:pt x="18887" y="10702"/>
                  </a:lnTo>
                  <a:lnTo>
                    <a:pt x="18882" y="10938"/>
                  </a:lnTo>
                  <a:lnTo>
                    <a:pt x="18797" y="11008"/>
                  </a:lnTo>
                  <a:lnTo>
                    <a:pt x="18867" y="11235"/>
                  </a:lnTo>
                  <a:lnTo>
                    <a:pt x="18959" y="11501"/>
                  </a:lnTo>
                  <a:lnTo>
                    <a:pt x="19062" y="11501"/>
                  </a:lnTo>
                  <a:lnTo>
                    <a:pt x="19128" y="11783"/>
                  </a:lnTo>
                  <a:lnTo>
                    <a:pt x="19194" y="12022"/>
                  </a:lnTo>
                  <a:lnTo>
                    <a:pt x="19299" y="12258"/>
                  </a:lnTo>
                  <a:lnTo>
                    <a:pt x="19391" y="12481"/>
                  </a:lnTo>
                  <a:lnTo>
                    <a:pt x="19404" y="12645"/>
                  </a:lnTo>
                  <a:lnTo>
                    <a:pt x="19437" y="12770"/>
                  </a:lnTo>
                  <a:lnTo>
                    <a:pt x="19457" y="12985"/>
                  </a:lnTo>
                  <a:lnTo>
                    <a:pt x="19490" y="13181"/>
                  </a:lnTo>
                  <a:lnTo>
                    <a:pt x="19527" y="13396"/>
                  </a:lnTo>
                  <a:lnTo>
                    <a:pt x="19535" y="13690"/>
                  </a:lnTo>
                  <a:lnTo>
                    <a:pt x="19450" y="13613"/>
                  </a:lnTo>
                  <a:lnTo>
                    <a:pt x="19418" y="13938"/>
                  </a:lnTo>
                  <a:cubicBezTo>
                    <a:pt x="19416" y="13965"/>
                    <a:pt x="19414" y="13992"/>
                    <a:pt x="19412" y="14019"/>
                  </a:cubicBezTo>
                  <a:cubicBezTo>
                    <a:pt x="19411" y="14046"/>
                    <a:pt x="19409" y="14073"/>
                    <a:pt x="19407" y="14099"/>
                  </a:cubicBezTo>
                  <a:lnTo>
                    <a:pt x="19324" y="13888"/>
                  </a:lnTo>
                  <a:lnTo>
                    <a:pt x="19256" y="13900"/>
                  </a:lnTo>
                  <a:cubicBezTo>
                    <a:pt x="19229" y="13884"/>
                    <a:pt x="19204" y="13860"/>
                    <a:pt x="19182" y="13830"/>
                  </a:cubicBezTo>
                  <a:cubicBezTo>
                    <a:pt x="19144" y="13778"/>
                    <a:pt x="19115" y="13709"/>
                    <a:pt x="19099" y="13630"/>
                  </a:cubicBezTo>
                  <a:cubicBezTo>
                    <a:pt x="19074" y="13571"/>
                    <a:pt x="19048" y="13514"/>
                    <a:pt x="19022" y="13457"/>
                  </a:cubicBezTo>
                  <a:cubicBezTo>
                    <a:pt x="18987" y="13383"/>
                    <a:pt x="18951" y="13309"/>
                    <a:pt x="18914" y="13238"/>
                  </a:cubicBezTo>
                  <a:cubicBezTo>
                    <a:pt x="18890" y="13189"/>
                    <a:pt x="18863" y="13141"/>
                    <a:pt x="18836" y="13097"/>
                  </a:cubicBezTo>
                  <a:cubicBezTo>
                    <a:pt x="18804" y="13046"/>
                    <a:pt x="18770" y="12999"/>
                    <a:pt x="18735" y="12957"/>
                  </a:cubicBezTo>
                  <a:lnTo>
                    <a:pt x="18607" y="12862"/>
                  </a:lnTo>
                  <a:lnTo>
                    <a:pt x="18537" y="12655"/>
                  </a:lnTo>
                  <a:lnTo>
                    <a:pt x="18485" y="12443"/>
                  </a:lnTo>
                  <a:lnTo>
                    <a:pt x="18485" y="12232"/>
                  </a:lnTo>
                  <a:lnTo>
                    <a:pt x="18524" y="11844"/>
                  </a:lnTo>
                  <a:lnTo>
                    <a:pt x="18522" y="11374"/>
                  </a:lnTo>
                  <a:lnTo>
                    <a:pt x="18463" y="11103"/>
                  </a:lnTo>
                  <a:lnTo>
                    <a:pt x="18325" y="10880"/>
                  </a:lnTo>
                  <a:lnTo>
                    <a:pt x="18177" y="10554"/>
                  </a:lnTo>
                  <a:lnTo>
                    <a:pt x="18076" y="10495"/>
                  </a:lnTo>
                  <a:lnTo>
                    <a:pt x="17975" y="10495"/>
                  </a:lnTo>
                  <a:lnTo>
                    <a:pt x="17912" y="10531"/>
                  </a:lnTo>
                  <a:lnTo>
                    <a:pt x="17868" y="10778"/>
                  </a:lnTo>
                  <a:lnTo>
                    <a:pt x="17772" y="10789"/>
                  </a:lnTo>
                  <a:lnTo>
                    <a:pt x="17726" y="10624"/>
                  </a:lnTo>
                  <a:lnTo>
                    <a:pt x="17693" y="10412"/>
                  </a:lnTo>
                  <a:lnTo>
                    <a:pt x="17648" y="10178"/>
                  </a:lnTo>
                  <a:lnTo>
                    <a:pt x="17611" y="10088"/>
                  </a:lnTo>
                  <a:lnTo>
                    <a:pt x="17495" y="9991"/>
                  </a:lnTo>
                  <a:lnTo>
                    <a:pt x="17432" y="9874"/>
                  </a:lnTo>
                  <a:lnTo>
                    <a:pt x="17434" y="9725"/>
                  </a:lnTo>
                  <a:lnTo>
                    <a:pt x="17348" y="9467"/>
                  </a:lnTo>
                  <a:lnTo>
                    <a:pt x="17287" y="9251"/>
                  </a:lnTo>
                  <a:lnTo>
                    <a:pt x="17189" y="9133"/>
                  </a:lnTo>
                  <a:lnTo>
                    <a:pt x="17228" y="9309"/>
                  </a:lnTo>
                  <a:lnTo>
                    <a:pt x="17287" y="9508"/>
                  </a:lnTo>
                  <a:lnTo>
                    <a:pt x="17307" y="9659"/>
                  </a:lnTo>
                  <a:lnTo>
                    <a:pt x="17346" y="9929"/>
                  </a:lnTo>
                  <a:lnTo>
                    <a:pt x="17403" y="10239"/>
                  </a:lnTo>
                  <a:lnTo>
                    <a:pt x="17487" y="10525"/>
                  </a:lnTo>
                  <a:lnTo>
                    <a:pt x="17467" y="10678"/>
                  </a:lnTo>
                  <a:lnTo>
                    <a:pt x="17306" y="10380"/>
                  </a:lnTo>
                  <a:lnTo>
                    <a:pt x="17262" y="10267"/>
                  </a:lnTo>
                  <a:cubicBezTo>
                    <a:pt x="17251" y="10247"/>
                    <a:pt x="17241" y="10228"/>
                    <a:pt x="17230" y="10208"/>
                  </a:cubicBezTo>
                  <a:cubicBezTo>
                    <a:pt x="17219" y="10189"/>
                    <a:pt x="17208" y="10169"/>
                    <a:pt x="17197" y="10150"/>
                  </a:cubicBezTo>
                  <a:lnTo>
                    <a:pt x="17074" y="10079"/>
                  </a:lnTo>
                  <a:lnTo>
                    <a:pt x="17044" y="9958"/>
                  </a:lnTo>
                  <a:lnTo>
                    <a:pt x="16952" y="9852"/>
                  </a:lnTo>
                  <a:lnTo>
                    <a:pt x="16830" y="9710"/>
                  </a:lnTo>
                  <a:lnTo>
                    <a:pt x="16714" y="9503"/>
                  </a:lnTo>
                  <a:cubicBezTo>
                    <a:pt x="16693" y="9499"/>
                    <a:pt x="16673" y="9495"/>
                    <a:pt x="16652" y="9491"/>
                  </a:cubicBezTo>
                  <a:cubicBezTo>
                    <a:pt x="16631" y="9487"/>
                    <a:pt x="16610" y="9483"/>
                    <a:pt x="16590" y="9479"/>
                  </a:cubicBezTo>
                  <a:lnTo>
                    <a:pt x="16679" y="9690"/>
                  </a:lnTo>
                  <a:lnTo>
                    <a:pt x="16593" y="9705"/>
                  </a:lnTo>
                  <a:lnTo>
                    <a:pt x="16681" y="9850"/>
                  </a:lnTo>
                  <a:lnTo>
                    <a:pt x="16896" y="10027"/>
                  </a:lnTo>
                  <a:lnTo>
                    <a:pt x="17014" y="10234"/>
                  </a:lnTo>
                  <a:lnTo>
                    <a:pt x="17120" y="10490"/>
                  </a:lnTo>
                  <a:lnTo>
                    <a:pt x="17176" y="10650"/>
                  </a:lnTo>
                  <a:lnTo>
                    <a:pt x="17223" y="10823"/>
                  </a:lnTo>
                  <a:lnTo>
                    <a:pt x="17242" y="10963"/>
                  </a:lnTo>
                  <a:lnTo>
                    <a:pt x="17255" y="11139"/>
                  </a:lnTo>
                  <a:lnTo>
                    <a:pt x="17221" y="11277"/>
                  </a:lnTo>
                  <a:lnTo>
                    <a:pt x="17122" y="11218"/>
                  </a:lnTo>
                  <a:lnTo>
                    <a:pt x="17044" y="11065"/>
                  </a:lnTo>
                  <a:lnTo>
                    <a:pt x="16972" y="10901"/>
                  </a:lnTo>
                  <a:lnTo>
                    <a:pt x="16915" y="10869"/>
                  </a:lnTo>
                  <a:lnTo>
                    <a:pt x="16799" y="10810"/>
                  </a:lnTo>
                  <a:lnTo>
                    <a:pt x="16735" y="10569"/>
                  </a:lnTo>
                  <a:lnTo>
                    <a:pt x="16702" y="10456"/>
                  </a:lnTo>
                  <a:lnTo>
                    <a:pt x="16623" y="10338"/>
                  </a:lnTo>
                  <a:lnTo>
                    <a:pt x="16548" y="10162"/>
                  </a:lnTo>
                  <a:lnTo>
                    <a:pt x="16496" y="9985"/>
                  </a:lnTo>
                  <a:lnTo>
                    <a:pt x="16496" y="9856"/>
                  </a:lnTo>
                  <a:lnTo>
                    <a:pt x="16399" y="9684"/>
                  </a:lnTo>
                  <a:lnTo>
                    <a:pt x="16319" y="9746"/>
                  </a:lnTo>
                  <a:lnTo>
                    <a:pt x="16148" y="9582"/>
                  </a:lnTo>
                  <a:cubicBezTo>
                    <a:pt x="16168" y="9621"/>
                    <a:pt x="16188" y="9660"/>
                    <a:pt x="16208" y="9700"/>
                  </a:cubicBezTo>
                  <a:cubicBezTo>
                    <a:pt x="16228" y="9739"/>
                    <a:pt x="16248" y="9778"/>
                    <a:pt x="16268" y="9817"/>
                  </a:cubicBezTo>
                  <a:lnTo>
                    <a:pt x="16161" y="9785"/>
                  </a:lnTo>
                  <a:lnTo>
                    <a:pt x="16031" y="9605"/>
                  </a:lnTo>
                  <a:lnTo>
                    <a:pt x="15928" y="9436"/>
                  </a:lnTo>
                  <a:lnTo>
                    <a:pt x="15928" y="9271"/>
                  </a:lnTo>
                  <a:lnTo>
                    <a:pt x="16064" y="9294"/>
                  </a:lnTo>
                  <a:lnTo>
                    <a:pt x="15920" y="9071"/>
                  </a:lnTo>
                  <a:lnTo>
                    <a:pt x="15866" y="9021"/>
                  </a:lnTo>
                  <a:lnTo>
                    <a:pt x="15866" y="8880"/>
                  </a:lnTo>
                  <a:cubicBezTo>
                    <a:pt x="15853" y="8850"/>
                    <a:pt x="15840" y="8820"/>
                    <a:pt x="15827" y="8790"/>
                  </a:cubicBezTo>
                  <a:cubicBezTo>
                    <a:pt x="15814" y="8760"/>
                    <a:pt x="15802" y="8730"/>
                    <a:pt x="15789" y="8700"/>
                  </a:cubicBezTo>
                  <a:lnTo>
                    <a:pt x="15699" y="8587"/>
                  </a:lnTo>
                  <a:lnTo>
                    <a:pt x="15800" y="8465"/>
                  </a:lnTo>
                  <a:lnTo>
                    <a:pt x="15955" y="8825"/>
                  </a:lnTo>
                  <a:lnTo>
                    <a:pt x="16018" y="8926"/>
                  </a:lnTo>
                  <a:lnTo>
                    <a:pt x="16064" y="8785"/>
                  </a:lnTo>
                  <a:lnTo>
                    <a:pt x="16025" y="8621"/>
                  </a:lnTo>
                  <a:lnTo>
                    <a:pt x="16110" y="8648"/>
                  </a:lnTo>
                  <a:lnTo>
                    <a:pt x="16224" y="8926"/>
                  </a:lnTo>
                  <a:lnTo>
                    <a:pt x="16327" y="9004"/>
                  </a:lnTo>
                  <a:lnTo>
                    <a:pt x="16507" y="8902"/>
                  </a:lnTo>
                  <a:lnTo>
                    <a:pt x="16625" y="8926"/>
                  </a:lnTo>
                  <a:lnTo>
                    <a:pt x="16756" y="8993"/>
                  </a:lnTo>
                  <a:lnTo>
                    <a:pt x="16815" y="8935"/>
                  </a:lnTo>
                  <a:lnTo>
                    <a:pt x="16815" y="8794"/>
                  </a:lnTo>
                  <a:lnTo>
                    <a:pt x="16917" y="8704"/>
                  </a:lnTo>
                  <a:lnTo>
                    <a:pt x="16989" y="8868"/>
                  </a:lnTo>
                  <a:lnTo>
                    <a:pt x="17083" y="8926"/>
                  </a:lnTo>
                  <a:lnTo>
                    <a:pt x="17192" y="9012"/>
                  </a:lnTo>
                  <a:lnTo>
                    <a:pt x="17004" y="8639"/>
                  </a:lnTo>
                  <a:lnTo>
                    <a:pt x="16796" y="8294"/>
                  </a:lnTo>
                  <a:lnTo>
                    <a:pt x="16703" y="8212"/>
                  </a:lnTo>
                  <a:lnTo>
                    <a:pt x="16690" y="8028"/>
                  </a:lnTo>
                  <a:lnTo>
                    <a:pt x="16653" y="7942"/>
                  </a:lnTo>
                  <a:lnTo>
                    <a:pt x="16554" y="7699"/>
                  </a:lnTo>
                  <a:lnTo>
                    <a:pt x="16495" y="7535"/>
                  </a:lnTo>
                  <a:lnTo>
                    <a:pt x="16397" y="7441"/>
                  </a:lnTo>
                  <a:lnTo>
                    <a:pt x="16208" y="7323"/>
                  </a:lnTo>
                  <a:lnTo>
                    <a:pt x="16078" y="7281"/>
                  </a:lnTo>
                  <a:lnTo>
                    <a:pt x="15916" y="7194"/>
                  </a:lnTo>
                  <a:cubicBezTo>
                    <a:pt x="15898" y="7121"/>
                    <a:pt x="15877" y="7050"/>
                    <a:pt x="15853" y="6983"/>
                  </a:cubicBezTo>
                  <a:cubicBezTo>
                    <a:pt x="15819" y="6886"/>
                    <a:pt x="15778" y="6797"/>
                    <a:pt x="15733" y="6716"/>
                  </a:cubicBezTo>
                  <a:lnTo>
                    <a:pt x="15849" y="6650"/>
                  </a:lnTo>
                  <a:lnTo>
                    <a:pt x="15908" y="6771"/>
                  </a:lnTo>
                  <a:lnTo>
                    <a:pt x="16006" y="6865"/>
                  </a:lnTo>
                  <a:lnTo>
                    <a:pt x="16043" y="6709"/>
                  </a:lnTo>
                  <a:lnTo>
                    <a:pt x="16076" y="6580"/>
                  </a:lnTo>
                  <a:lnTo>
                    <a:pt x="16102" y="6415"/>
                  </a:lnTo>
                  <a:lnTo>
                    <a:pt x="16050" y="6289"/>
                  </a:lnTo>
                  <a:lnTo>
                    <a:pt x="15990" y="6090"/>
                  </a:lnTo>
                  <a:lnTo>
                    <a:pt x="15872" y="5960"/>
                  </a:lnTo>
                  <a:lnTo>
                    <a:pt x="15754" y="5795"/>
                  </a:lnTo>
                  <a:lnTo>
                    <a:pt x="15754" y="5678"/>
                  </a:lnTo>
                  <a:lnTo>
                    <a:pt x="15747" y="5514"/>
                  </a:lnTo>
                  <a:lnTo>
                    <a:pt x="15629" y="5350"/>
                  </a:lnTo>
                  <a:lnTo>
                    <a:pt x="15498" y="5291"/>
                  </a:lnTo>
                  <a:lnTo>
                    <a:pt x="15377" y="5244"/>
                  </a:lnTo>
                  <a:lnTo>
                    <a:pt x="15218" y="5151"/>
                  </a:lnTo>
                  <a:lnTo>
                    <a:pt x="15027" y="5057"/>
                  </a:lnTo>
                  <a:lnTo>
                    <a:pt x="14951" y="5057"/>
                  </a:lnTo>
                  <a:lnTo>
                    <a:pt x="14805" y="4924"/>
                  </a:lnTo>
                  <a:lnTo>
                    <a:pt x="14753" y="4736"/>
                  </a:lnTo>
                  <a:lnTo>
                    <a:pt x="14654" y="4665"/>
                  </a:lnTo>
                  <a:cubicBezTo>
                    <a:pt x="14618" y="4619"/>
                    <a:pt x="14583" y="4567"/>
                    <a:pt x="14551" y="4512"/>
                  </a:cubicBezTo>
                  <a:cubicBezTo>
                    <a:pt x="14509" y="4441"/>
                    <a:pt x="14471" y="4363"/>
                    <a:pt x="14426" y="4297"/>
                  </a:cubicBezTo>
                  <a:cubicBezTo>
                    <a:pt x="14366" y="4207"/>
                    <a:pt x="14296" y="4141"/>
                    <a:pt x="14221" y="4101"/>
                  </a:cubicBezTo>
                  <a:lnTo>
                    <a:pt x="14208" y="4261"/>
                  </a:lnTo>
                  <a:lnTo>
                    <a:pt x="14353" y="4386"/>
                  </a:lnTo>
                  <a:lnTo>
                    <a:pt x="14660" y="4807"/>
                  </a:lnTo>
                  <a:lnTo>
                    <a:pt x="14734" y="4924"/>
                  </a:lnTo>
                  <a:lnTo>
                    <a:pt x="14616" y="5124"/>
                  </a:lnTo>
                  <a:lnTo>
                    <a:pt x="14536" y="5069"/>
                  </a:lnTo>
                  <a:lnTo>
                    <a:pt x="14371" y="5081"/>
                  </a:lnTo>
                  <a:lnTo>
                    <a:pt x="14268" y="5045"/>
                  </a:lnTo>
                  <a:lnTo>
                    <a:pt x="14169" y="4932"/>
                  </a:lnTo>
                  <a:lnTo>
                    <a:pt x="14064" y="4790"/>
                  </a:lnTo>
                  <a:cubicBezTo>
                    <a:pt x="14027" y="4784"/>
                    <a:pt x="13989" y="4773"/>
                    <a:pt x="13953" y="4755"/>
                  </a:cubicBezTo>
                  <a:cubicBezTo>
                    <a:pt x="13881" y="4720"/>
                    <a:pt x="13812" y="4663"/>
                    <a:pt x="13751" y="4586"/>
                  </a:cubicBezTo>
                  <a:lnTo>
                    <a:pt x="13626" y="4586"/>
                  </a:lnTo>
                  <a:lnTo>
                    <a:pt x="13704" y="4815"/>
                  </a:lnTo>
                  <a:lnTo>
                    <a:pt x="13805" y="4877"/>
                  </a:lnTo>
                  <a:lnTo>
                    <a:pt x="13912" y="4978"/>
                  </a:lnTo>
                  <a:lnTo>
                    <a:pt x="14054" y="5110"/>
                  </a:lnTo>
                  <a:lnTo>
                    <a:pt x="14200" y="5122"/>
                  </a:lnTo>
                  <a:lnTo>
                    <a:pt x="14341" y="5193"/>
                  </a:lnTo>
                  <a:lnTo>
                    <a:pt x="14409" y="5310"/>
                  </a:lnTo>
                  <a:lnTo>
                    <a:pt x="14551" y="5401"/>
                  </a:lnTo>
                  <a:lnTo>
                    <a:pt x="14665" y="5526"/>
                  </a:lnTo>
                  <a:lnTo>
                    <a:pt x="14777" y="5585"/>
                  </a:lnTo>
                  <a:lnTo>
                    <a:pt x="14803" y="5443"/>
                  </a:lnTo>
                  <a:lnTo>
                    <a:pt x="14727" y="5307"/>
                  </a:lnTo>
                  <a:lnTo>
                    <a:pt x="14746" y="5201"/>
                  </a:lnTo>
                  <a:lnTo>
                    <a:pt x="14832" y="5178"/>
                  </a:lnTo>
                  <a:lnTo>
                    <a:pt x="14850" y="5345"/>
                  </a:lnTo>
                  <a:lnTo>
                    <a:pt x="15040" y="5345"/>
                  </a:lnTo>
                  <a:lnTo>
                    <a:pt x="15097" y="5473"/>
                  </a:lnTo>
                  <a:lnTo>
                    <a:pt x="15143" y="5638"/>
                  </a:lnTo>
                  <a:lnTo>
                    <a:pt x="15231" y="5795"/>
                  </a:lnTo>
                  <a:lnTo>
                    <a:pt x="15371" y="5771"/>
                  </a:lnTo>
                  <a:lnTo>
                    <a:pt x="15454" y="5747"/>
                  </a:lnTo>
                  <a:lnTo>
                    <a:pt x="15548" y="5771"/>
                  </a:lnTo>
                  <a:lnTo>
                    <a:pt x="15640" y="5912"/>
                  </a:lnTo>
                  <a:lnTo>
                    <a:pt x="15713" y="6050"/>
                  </a:lnTo>
                  <a:lnTo>
                    <a:pt x="15776" y="6107"/>
                  </a:lnTo>
                  <a:lnTo>
                    <a:pt x="15877" y="6262"/>
                  </a:lnTo>
                  <a:lnTo>
                    <a:pt x="15969" y="6317"/>
                  </a:lnTo>
                  <a:lnTo>
                    <a:pt x="16008" y="6454"/>
                  </a:lnTo>
                  <a:lnTo>
                    <a:pt x="15993" y="6635"/>
                  </a:lnTo>
                  <a:lnTo>
                    <a:pt x="15761" y="6583"/>
                  </a:lnTo>
                  <a:lnTo>
                    <a:pt x="15595" y="6548"/>
                  </a:lnTo>
                  <a:lnTo>
                    <a:pt x="15529" y="6594"/>
                  </a:lnTo>
                  <a:cubicBezTo>
                    <a:pt x="15502" y="6606"/>
                    <a:pt x="15480" y="6643"/>
                    <a:pt x="15472" y="6692"/>
                  </a:cubicBezTo>
                  <a:cubicBezTo>
                    <a:pt x="15450" y="6832"/>
                    <a:pt x="15530" y="6954"/>
                    <a:pt x="15604" y="6892"/>
                  </a:cubicBezTo>
                  <a:lnTo>
                    <a:pt x="15660" y="6962"/>
                  </a:lnTo>
                  <a:lnTo>
                    <a:pt x="15750" y="7076"/>
                  </a:lnTo>
                  <a:lnTo>
                    <a:pt x="15770" y="7193"/>
                  </a:lnTo>
                  <a:lnTo>
                    <a:pt x="15750" y="7322"/>
                  </a:lnTo>
                  <a:lnTo>
                    <a:pt x="15647" y="7404"/>
                  </a:lnTo>
                  <a:lnTo>
                    <a:pt x="15496" y="7381"/>
                  </a:lnTo>
                  <a:cubicBezTo>
                    <a:pt x="15439" y="7357"/>
                    <a:pt x="15382" y="7334"/>
                    <a:pt x="15325" y="7310"/>
                  </a:cubicBezTo>
                  <a:cubicBezTo>
                    <a:pt x="15287" y="7294"/>
                    <a:pt x="15249" y="7279"/>
                    <a:pt x="15211" y="7263"/>
                  </a:cubicBezTo>
                  <a:cubicBezTo>
                    <a:pt x="15178" y="7253"/>
                    <a:pt x="15146" y="7237"/>
                    <a:pt x="15115" y="7216"/>
                  </a:cubicBezTo>
                  <a:cubicBezTo>
                    <a:pt x="15055" y="7175"/>
                    <a:pt x="15000" y="7114"/>
                    <a:pt x="14946" y="7051"/>
                  </a:cubicBezTo>
                  <a:cubicBezTo>
                    <a:pt x="14901" y="6998"/>
                    <a:pt x="14856" y="6943"/>
                    <a:pt x="14812" y="6886"/>
                  </a:cubicBezTo>
                  <a:lnTo>
                    <a:pt x="14701" y="6781"/>
                  </a:lnTo>
                  <a:lnTo>
                    <a:pt x="14628" y="6581"/>
                  </a:lnTo>
                  <a:lnTo>
                    <a:pt x="14552" y="6460"/>
                  </a:lnTo>
                  <a:lnTo>
                    <a:pt x="14427" y="6249"/>
                  </a:lnTo>
                  <a:lnTo>
                    <a:pt x="14008" y="5995"/>
                  </a:lnTo>
                  <a:lnTo>
                    <a:pt x="13773" y="5752"/>
                  </a:lnTo>
                  <a:lnTo>
                    <a:pt x="13618" y="5646"/>
                  </a:lnTo>
                  <a:lnTo>
                    <a:pt x="13668" y="5807"/>
                  </a:lnTo>
                  <a:lnTo>
                    <a:pt x="13459" y="5705"/>
                  </a:lnTo>
                  <a:lnTo>
                    <a:pt x="13336" y="5611"/>
                  </a:lnTo>
                  <a:lnTo>
                    <a:pt x="13218" y="5505"/>
                  </a:lnTo>
                  <a:lnTo>
                    <a:pt x="13086" y="5340"/>
                  </a:lnTo>
                  <a:lnTo>
                    <a:pt x="12928" y="5187"/>
                  </a:lnTo>
                  <a:lnTo>
                    <a:pt x="12829" y="5070"/>
                  </a:lnTo>
                  <a:lnTo>
                    <a:pt x="12805" y="4968"/>
                  </a:lnTo>
                  <a:lnTo>
                    <a:pt x="12632" y="4933"/>
                  </a:lnTo>
                  <a:lnTo>
                    <a:pt x="12585" y="4795"/>
                  </a:lnTo>
                  <a:lnTo>
                    <a:pt x="12542" y="4623"/>
                  </a:lnTo>
                  <a:lnTo>
                    <a:pt x="12470" y="4531"/>
                  </a:lnTo>
                  <a:lnTo>
                    <a:pt x="12439" y="4311"/>
                  </a:lnTo>
                  <a:lnTo>
                    <a:pt x="12524" y="4252"/>
                  </a:lnTo>
                  <a:lnTo>
                    <a:pt x="12522" y="4084"/>
                  </a:lnTo>
                  <a:lnTo>
                    <a:pt x="12446" y="4049"/>
                  </a:lnTo>
                  <a:lnTo>
                    <a:pt x="12446" y="3892"/>
                  </a:lnTo>
                  <a:lnTo>
                    <a:pt x="12389" y="3724"/>
                  </a:lnTo>
                  <a:lnTo>
                    <a:pt x="12352" y="3576"/>
                  </a:lnTo>
                  <a:lnTo>
                    <a:pt x="12292" y="3369"/>
                  </a:lnTo>
                  <a:lnTo>
                    <a:pt x="12279" y="3219"/>
                  </a:lnTo>
                  <a:lnTo>
                    <a:pt x="12386" y="3162"/>
                  </a:lnTo>
                  <a:lnTo>
                    <a:pt x="12555" y="3138"/>
                  </a:lnTo>
                  <a:lnTo>
                    <a:pt x="12614" y="3330"/>
                  </a:lnTo>
                  <a:lnTo>
                    <a:pt x="12699" y="3479"/>
                  </a:lnTo>
                  <a:lnTo>
                    <a:pt x="12786" y="3690"/>
                  </a:lnTo>
                  <a:lnTo>
                    <a:pt x="12924" y="3743"/>
                  </a:lnTo>
                  <a:lnTo>
                    <a:pt x="12970" y="3587"/>
                  </a:lnTo>
                  <a:lnTo>
                    <a:pt x="13119" y="3622"/>
                  </a:lnTo>
                  <a:lnTo>
                    <a:pt x="13075" y="3363"/>
                  </a:lnTo>
                  <a:lnTo>
                    <a:pt x="12994" y="3433"/>
                  </a:lnTo>
                  <a:lnTo>
                    <a:pt x="12918" y="3445"/>
                  </a:lnTo>
                  <a:lnTo>
                    <a:pt x="12848" y="3410"/>
                  </a:lnTo>
                  <a:lnTo>
                    <a:pt x="12780" y="3320"/>
                  </a:lnTo>
                  <a:lnTo>
                    <a:pt x="12656" y="3211"/>
                  </a:lnTo>
                  <a:lnTo>
                    <a:pt x="12432" y="3030"/>
                  </a:lnTo>
                  <a:lnTo>
                    <a:pt x="12318" y="3046"/>
                  </a:lnTo>
                  <a:lnTo>
                    <a:pt x="12270" y="2956"/>
                  </a:lnTo>
                  <a:lnTo>
                    <a:pt x="12192" y="2991"/>
                  </a:lnTo>
                  <a:lnTo>
                    <a:pt x="12146" y="3120"/>
                  </a:lnTo>
                  <a:lnTo>
                    <a:pt x="12041" y="3155"/>
                  </a:lnTo>
                  <a:lnTo>
                    <a:pt x="11985" y="3225"/>
                  </a:lnTo>
                  <a:lnTo>
                    <a:pt x="11911" y="3108"/>
                  </a:lnTo>
                  <a:lnTo>
                    <a:pt x="11854" y="2983"/>
                  </a:lnTo>
                  <a:lnTo>
                    <a:pt x="11985" y="2908"/>
                  </a:lnTo>
                  <a:lnTo>
                    <a:pt x="12027" y="2806"/>
                  </a:lnTo>
                  <a:lnTo>
                    <a:pt x="11961" y="2747"/>
                  </a:lnTo>
                  <a:lnTo>
                    <a:pt x="11856" y="2759"/>
                  </a:lnTo>
                  <a:lnTo>
                    <a:pt x="11654" y="2818"/>
                  </a:lnTo>
                  <a:lnTo>
                    <a:pt x="11644" y="2963"/>
                  </a:lnTo>
                  <a:lnTo>
                    <a:pt x="11565" y="2998"/>
                  </a:lnTo>
                  <a:lnTo>
                    <a:pt x="11447" y="2939"/>
                  </a:lnTo>
                  <a:lnTo>
                    <a:pt x="11484" y="2787"/>
                  </a:lnTo>
                  <a:lnTo>
                    <a:pt x="11601" y="2767"/>
                  </a:lnTo>
                  <a:lnTo>
                    <a:pt x="11411" y="2709"/>
                  </a:lnTo>
                  <a:lnTo>
                    <a:pt x="11321" y="2664"/>
                  </a:lnTo>
                  <a:lnTo>
                    <a:pt x="11181" y="2594"/>
                  </a:lnTo>
                  <a:lnTo>
                    <a:pt x="11205" y="2473"/>
                  </a:lnTo>
                  <a:lnTo>
                    <a:pt x="11047" y="2473"/>
                  </a:lnTo>
                  <a:lnTo>
                    <a:pt x="10949" y="2473"/>
                  </a:lnTo>
                  <a:lnTo>
                    <a:pt x="10859" y="2391"/>
                  </a:lnTo>
                  <a:lnTo>
                    <a:pt x="10836" y="2266"/>
                  </a:lnTo>
                  <a:lnTo>
                    <a:pt x="10753" y="2337"/>
                  </a:lnTo>
                  <a:lnTo>
                    <a:pt x="10783" y="2528"/>
                  </a:lnTo>
                  <a:lnTo>
                    <a:pt x="10705" y="2591"/>
                  </a:lnTo>
                  <a:lnTo>
                    <a:pt x="10829" y="2655"/>
                  </a:lnTo>
                  <a:lnTo>
                    <a:pt x="10941" y="2667"/>
                  </a:lnTo>
                  <a:lnTo>
                    <a:pt x="11077" y="2820"/>
                  </a:lnTo>
                  <a:lnTo>
                    <a:pt x="11180" y="2968"/>
                  </a:lnTo>
                  <a:lnTo>
                    <a:pt x="11098" y="3145"/>
                  </a:lnTo>
                  <a:lnTo>
                    <a:pt x="10969" y="3191"/>
                  </a:lnTo>
                  <a:lnTo>
                    <a:pt x="10829" y="3203"/>
                  </a:lnTo>
                  <a:lnTo>
                    <a:pt x="10711" y="3309"/>
                  </a:lnTo>
                  <a:lnTo>
                    <a:pt x="10601" y="3427"/>
                  </a:lnTo>
                  <a:lnTo>
                    <a:pt x="10504" y="3544"/>
                  </a:lnTo>
                  <a:lnTo>
                    <a:pt x="10414" y="3544"/>
                  </a:lnTo>
                  <a:lnTo>
                    <a:pt x="10330" y="3497"/>
                  </a:lnTo>
                  <a:lnTo>
                    <a:pt x="10164" y="3497"/>
                  </a:lnTo>
                  <a:lnTo>
                    <a:pt x="10098" y="3520"/>
                  </a:lnTo>
                  <a:lnTo>
                    <a:pt x="9890" y="3508"/>
                  </a:lnTo>
                  <a:lnTo>
                    <a:pt x="9724" y="3532"/>
                  </a:lnTo>
                  <a:lnTo>
                    <a:pt x="9643" y="3497"/>
                  </a:lnTo>
                  <a:lnTo>
                    <a:pt x="9713" y="3293"/>
                  </a:lnTo>
                  <a:lnTo>
                    <a:pt x="9851" y="3269"/>
                  </a:lnTo>
                  <a:lnTo>
                    <a:pt x="9958" y="3277"/>
                  </a:lnTo>
                  <a:lnTo>
                    <a:pt x="10123" y="3277"/>
                  </a:lnTo>
                  <a:lnTo>
                    <a:pt x="10213" y="3297"/>
                  </a:lnTo>
                  <a:cubicBezTo>
                    <a:pt x="10235" y="3286"/>
                    <a:pt x="10257" y="3274"/>
                    <a:pt x="10278" y="3262"/>
                  </a:cubicBezTo>
                  <a:cubicBezTo>
                    <a:pt x="10331" y="3231"/>
                    <a:pt x="10383" y="3196"/>
                    <a:pt x="10434" y="3156"/>
                  </a:cubicBezTo>
                  <a:lnTo>
                    <a:pt x="10537" y="3073"/>
                  </a:lnTo>
                  <a:cubicBezTo>
                    <a:pt x="10587" y="3061"/>
                    <a:pt x="10635" y="3037"/>
                    <a:pt x="10682" y="3003"/>
                  </a:cubicBezTo>
                  <a:cubicBezTo>
                    <a:pt x="10709" y="2983"/>
                    <a:pt x="10735" y="2960"/>
                    <a:pt x="10760" y="2933"/>
                  </a:cubicBezTo>
                  <a:lnTo>
                    <a:pt x="10845" y="2827"/>
                  </a:lnTo>
                  <a:lnTo>
                    <a:pt x="10603" y="2467"/>
                  </a:lnTo>
                  <a:lnTo>
                    <a:pt x="10462" y="2362"/>
                  </a:lnTo>
                  <a:lnTo>
                    <a:pt x="10412" y="2264"/>
                  </a:lnTo>
                  <a:lnTo>
                    <a:pt x="10265" y="2064"/>
                  </a:lnTo>
                  <a:lnTo>
                    <a:pt x="10161" y="2017"/>
                  </a:lnTo>
                  <a:lnTo>
                    <a:pt x="10195" y="2209"/>
                  </a:lnTo>
                  <a:lnTo>
                    <a:pt x="10183" y="2334"/>
                  </a:lnTo>
                  <a:lnTo>
                    <a:pt x="10112" y="2400"/>
                  </a:lnTo>
                  <a:lnTo>
                    <a:pt x="9985" y="2471"/>
                  </a:lnTo>
                  <a:lnTo>
                    <a:pt x="9919" y="2595"/>
                  </a:lnTo>
                  <a:lnTo>
                    <a:pt x="9851" y="2631"/>
                  </a:lnTo>
                  <a:lnTo>
                    <a:pt x="9762" y="2702"/>
                  </a:lnTo>
                  <a:lnTo>
                    <a:pt x="9586" y="2584"/>
                  </a:lnTo>
                  <a:lnTo>
                    <a:pt x="9620" y="2459"/>
                  </a:lnTo>
                  <a:lnTo>
                    <a:pt x="9672" y="2350"/>
                  </a:lnTo>
                  <a:lnTo>
                    <a:pt x="9681" y="2241"/>
                  </a:lnTo>
                  <a:lnTo>
                    <a:pt x="9726" y="1986"/>
                  </a:lnTo>
                  <a:lnTo>
                    <a:pt x="9713" y="1813"/>
                  </a:lnTo>
                  <a:lnTo>
                    <a:pt x="9842" y="1677"/>
                  </a:lnTo>
                  <a:lnTo>
                    <a:pt x="9919" y="1654"/>
                  </a:lnTo>
                  <a:lnTo>
                    <a:pt x="9974" y="1564"/>
                  </a:lnTo>
                  <a:lnTo>
                    <a:pt x="9839" y="1552"/>
                  </a:lnTo>
                  <a:lnTo>
                    <a:pt x="9736" y="1599"/>
                  </a:lnTo>
                  <a:lnTo>
                    <a:pt x="9642" y="1713"/>
                  </a:lnTo>
                  <a:lnTo>
                    <a:pt x="9638" y="1944"/>
                  </a:lnTo>
                  <a:lnTo>
                    <a:pt x="9619" y="2149"/>
                  </a:lnTo>
                  <a:lnTo>
                    <a:pt x="9597" y="2321"/>
                  </a:lnTo>
                  <a:lnTo>
                    <a:pt x="9507" y="2426"/>
                  </a:lnTo>
                  <a:lnTo>
                    <a:pt x="9470" y="2633"/>
                  </a:lnTo>
                  <a:lnTo>
                    <a:pt x="9387" y="2563"/>
                  </a:lnTo>
                  <a:lnTo>
                    <a:pt x="9420" y="2422"/>
                  </a:lnTo>
                  <a:lnTo>
                    <a:pt x="9414" y="2273"/>
                  </a:lnTo>
                  <a:lnTo>
                    <a:pt x="9317" y="2391"/>
                  </a:lnTo>
                  <a:lnTo>
                    <a:pt x="9256" y="2450"/>
                  </a:lnTo>
                  <a:lnTo>
                    <a:pt x="9144" y="2450"/>
                  </a:lnTo>
                  <a:lnTo>
                    <a:pt x="9026" y="2344"/>
                  </a:lnTo>
                  <a:lnTo>
                    <a:pt x="8960" y="2364"/>
                  </a:lnTo>
                  <a:lnTo>
                    <a:pt x="9052" y="2528"/>
                  </a:lnTo>
                  <a:lnTo>
                    <a:pt x="8986" y="2692"/>
                  </a:lnTo>
                  <a:lnTo>
                    <a:pt x="8866" y="2704"/>
                  </a:lnTo>
                  <a:lnTo>
                    <a:pt x="8737" y="2657"/>
                  </a:lnTo>
                  <a:lnTo>
                    <a:pt x="8588" y="2669"/>
                  </a:lnTo>
                  <a:lnTo>
                    <a:pt x="8708" y="2818"/>
                  </a:lnTo>
                  <a:lnTo>
                    <a:pt x="8704" y="2943"/>
                  </a:lnTo>
                  <a:lnTo>
                    <a:pt x="8619" y="2966"/>
                  </a:lnTo>
                  <a:lnTo>
                    <a:pt x="8490" y="3049"/>
                  </a:lnTo>
                  <a:lnTo>
                    <a:pt x="8317" y="3162"/>
                  </a:lnTo>
                  <a:lnTo>
                    <a:pt x="8223" y="3264"/>
                  </a:lnTo>
                  <a:lnTo>
                    <a:pt x="8190" y="3452"/>
                  </a:lnTo>
                  <a:lnTo>
                    <a:pt x="8125" y="3440"/>
                  </a:lnTo>
                  <a:lnTo>
                    <a:pt x="8047" y="3366"/>
                  </a:lnTo>
                  <a:lnTo>
                    <a:pt x="7916" y="3402"/>
                  </a:lnTo>
                  <a:lnTo>
                    <a:pt x="7870" y="3579"/>
                  </a:lnTo>
                  <a:lnTo>
                    <a:pt x="7830" y="3696"/>
                  </a:lnTo>
                  <a:lnTo>
                    <a:pt x="7706" y="3767"/>
                  </a:lnTo>
                  <a:lnTo>
                    <a:pt x="7588" y="3708"/>
                  </a:lnTo>
                  <a:lnTo>
                    <a:pt x="7518" y="3637"/>
                  </a:lnTo>
                  <a:lnTo>
                    <a:pt x="7374" y="3728"/>
                  </a:lnTo>
                  <a:lnTo>
                    <a:pt x="7276" y="3814"/>
                  </a:lnTo>
                  <a:lnTo>
                    <a:pt x="7250" y="3709"/>
                  </a:lnTo>
                  <a:lnTo>
                    <a:pt x="7132" y="3651"/>
                  </a:lnTo>
                  <a:lnTo>
                    <a:pt x="7044" y="3662"/>
                  </a:lnTo>
                  <a:lnTo>
                    <a:pt x="7031" y="3416"/>
                  </a:lnTo>
                  <a:lnTo>
                    <a:pt x="7130" y="3325"/>
                  </a:lnTo>
                  <a:lnTo>
                    <a:pt x="7056" y="3263"/>
                  </a:lnTo>
                  <a:lnTo>
                    <a:pt x="6974" y="3251"/>
                  </a:lnTo>
                  <a:close/>
                </a:path>
              </a:pathLst>
            </a:custGeom>
            <a:grpFill/>
            <a:ln w="12700" cap="flat">
              <a:noFill/>
              <a:miter lim="400000"/>
            </a:ln>
            <a:effectLst/>
          </p:spPr>
          <p:txBody>
            <a:bodyPr wrap="square" lIns="0" tIns="0" rIns="0" bIns="0" numCol="1" anchor="ctr">
              <a:noAutofit/>
            </a:bodyPr>
            <a:lstStyle/>
            <a:p>
              <a:pPr lvl="0">
                <a:lnSpc>
                  <a:spcPct val="90000"/>
                </a:lnSpc>
                <a:defRPr sz="3200"/>
              </a:pPr>
              <a:endParaRPr/>
            </a:p>
          </p:txBody>
        </p:sp>
        <p:sp>
          <p:nvSpPr>
            <p:cNvPr id="260" name="Shape 6150"/>
            <p:cNvSpPr/>
            <p:nvPr/>
          </p:nvSpPr>
          <p:spPr>
            <a:xfrm>
              <a:off x="6980971" y="1432229"/>
              <a:ext cx="50510" cy="63348"/>
            </a:xfrm>
            <a:custGeom>
              <a:avLst/>
              <a:gdLst/>
              <a:ahLst/>
              <a:cxnLst>
                <a:cxn ang="0">
                  <a:pos x="wd2" y="hd2"/>
                </a:cxn>
                <a:cxn ang="5400000">
                  <a:pos x="wd2" y="hd2"/>
                </a:cxn>
                <a:cxn ang="10800000">
                  <a:pos x="wd2" y="hd2"/>
                </a:cxn>
                <a:cxn ang="16200000">
                  <a:pos x="wd2" y="hd2"/>
                </a:cxn>
              </a:cxnLst>
              <a:rect l="0" t="0" r="r" b="b"/>
              <a:pathLst>
                <a:path w="21180" h="20974" extrusionOk="0">
                  <a:moveTo>
                    <a:pt x="10266" y="844"/>
                  </a:moveTo>
                  <a:lnTo>
                    <a:pt x="7674" y="844"/>
                  </a:lnTo>
                  <a:lnTo>
                    <a:pt x="4819" y="0"/>
                  </a:lnTo>
                  <a:lnTo>
                    <a:pt x="4343" y="2648"/>
                  </a:lnTo>
                  <a:lnTo>
                    <a:pt x="2634" y="3496"/>
                  </a:lnTo>
                  <a:lnTo>
                    <a:pt x="5752" y="6202"/>
                  </a:lnTo>
                  <a:lnTo>
                    <a:pt x="4694" y="7602"/>
                  </a:lnTo>
                  <a:lnTo>
                    <a:pt x="4320" y="9806"/>
                  </a:lnTo>
                  <a:lnTo>
                    <a:pt x="7247" y="11451"/>
                  </a:lnTo>
                  <a:lnTo>
                    <a:pt x="6761" y="13208"/>
                  </a:lnTo>
                  <a:lnTo>
                    <a:pt x="3970" y="12204"/>
                  </a:lnTo>
                  <a:lnTo>
                    <a:pt x="42" y="12204"/>
                  </a:lnTo>
                  <a:lnTo>
                    <a:pt x="0" y="14301"/>
                  </a:lnTo>
                  <a:lnTo>
                    <a:pt x="2309" y="16253"/>
                  </a:lnTo>
                  <a:lnTo>
                    <a:pt x="4721" y="18507"/>
                  </a:lnTo>
                  <a:lnTo>
                    <a:pt x="6812" y="16856"/>
                  </a:lnTo>
                  <a:lnTo>
                    <a:pt x="8832" y="15707"/>
                  </a:lnTo>
                  <a:lnTo>
                    <a:pt x="8816" y="18671"/>
                  </a:lnTo>
                  <a:lnTo>
                    <a:pt x="9961" y="20811"/>
                  </a:lnTo>
                  <a:lnTo>
                    <a:pt x="12927" y="20962"/>
                  </a:lnTo>
                  <a:lnTo>
                    <a:pt x="12355" y="16900"/>
                  </a:lnTo>
                  <a:lnTo>
                    <a:pt x="16744" y="18407"/>
                  </a:lnTo>
                  <a:cubicBezTo>
                    <a:pt x="15981" y="19175"/>
                    <a:pt x="16286" y="20301"/>
                    <a:pt x="17380" y="20755"/>
                  </a:cubicBezTo>
                  <a:cubicBezTo>
                    <a:pt x="19416" y="21600"/>
                    <a:pt x="21600" y="19840"/>
                    <a:pt x="20489" y="18250"/>
                  </a:cubicBezTo>
                  <a:lnTo>
                    <a:pt x="20107" y="16159"/>
                  </a:lnTo>
                  <a:lnTo>
                    <a:pt x="21180" y="14263"/>
                  </a:lnTo>
                  <a:lnTo>
                    <a:pt x="20099" y="10999"/>
                  </a:lnTo>
                  <a:lnTo>
                    <a:pt x="19153" y="8035"/>
                  </a:lnTo>
                  <a:lnTo>
                    <a:pt x="18580" y="6177"/>
                  </a:lnTo>
                  <a:cubicBezTo>
                    <a:pt x="18217" y="5416"/>
                    <a:pt x="17705" y="4704"/>
                    <a:pt x="17062" y="4068"/>
                  </a:cubicBezTo>
                  <a:cubicBezTo>
                    <a:pt x="16337" y="3351"/>
                    <a:pt x="15456" y="2741"/>
                    <a:pt x="14461" y="2266"/>
                  </a:cubicBezTo>
                  <a:lnTo>
                    <a:pt x="10266" y="84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1" name="Shape 6151"/>
            <p:cNvSpPr/>
            <p:nvPr/>
          </p:nvSpPr>
          <p:spPr>
            <a:xfrm>
              <a:off x="7069585" y="1394099"/>
              <a:ext cx="17461" cy="8438"/>
            </a:xfrm>
            <a:custGeom>
              <a:avLst/>
              <a:gdLst/>
              <a:ahLst/>
              <a:cxnLst>
                <a:cxn ang="0">
                  <a:pos x="wd2" y="hd2"/>
                </a:cxn>
                <a:cxn ang="5400000">
                  <a:pos x="wd2" y="hd2"/>
                </a:cxn>
                <a:cxn ang="10800000">
                  <a:pos x="wd2" y="hd2"/>
                </a:cxn>
                <a:cxn ang="16200000">
                  <a:pos x="wd2" y="hd2"/>
                </a:cxn>
              </a:cxnLst>
              <a:rect l="0" t="0" r="r" b="b"/>
              <a:pathLst>
                <a:path w="21600" h="21600" extrusionOk="0">
                  <a:moveTo>
                    <a:pt x="7776" y="999"/>
                  </a:moveTo>
                  <a:lnTo>
                    <a:pt x="16031" y="2988"/>
                  </a:lnTo>
                  <a:lnTo>
                    <a:pt x="21600" y="17424"/>
                  </a:lnTo>
                  <a:lnTo>
                    <a:pt x="13178" y="21600"/>
                  </a:lnTo>
                  <a:lnTo>
                    <a:pt x="5321" y="12716"/>
                  </a:lnTo>
                  <a:lnTo>
                    <a:pt x="0" y="0"/>
                  </a:lnTo>
                  <a:lnTo>
                    <a:pt x="7776" y="99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2" name="Shape 6152"/>
            <p:cNvSpPr/>
            <p:nvPr/>
          </p:nvSpPr>
          <p:spPr>
            <a:xfrm>
              <a:off x="7051157" y="1414985"/>
              <a:ext cx="20347" cy="13346"/>
            </a:xfrm>
            <a:custGeom>
              <a:avLst/>
              <a:gdLst/>
              <a:ahLst/>
              <a:cxnLst>
                <a:cxn ang="0">
                  <a:pos x="wd2" y="hd2"/>
                </a:cxn>
                <a:cxn ang="5400000">
                  <a:pos x="wd2" y="hd2"/>
                </a:cxn>
                <a:cxn ang="10800000">
                  <a:pos x="wd2" y="hd2"/>
                </a:cxn>
                <a:cxn ang="16200000">
                  <a:pos x="wd2" y="hd2"/>
                </a:cxn>
              </a:cxnLst>
              <a:rect l="0" t="0" r="r" b="b"/>
              <a:pathLst>
                <a:path w="21600" h="21600" extrusionOk="0">
                  <a:moveTo>
                    <a:pt x="4898" y="0"/>
                  </a:moveTo>
                  <a:lnTo>
                    <a:pt x="10252" y="4850"/>
                  </a:lnTo>
                  <a:lnTo>
                    <a:pt x="21600" y="13527"/>
                  </a:lnTo>
                  <a:lnTo>
                    <a:pt x="17432" y="21600"/>
                  </a:lnTo>
                  <a:lnTo>
                    <a:pt x="12804" y="18684"/>
                  </a:lnTo>
                  <a:lnTo>
                    <a:pt x="7529" y="18684"/>
                  </a:lnTo>
                  <a:lnTo>
                    <a:pt x="3200" y="14264"/>
                  </a:lnTo>
                  <a:lnTo>
                    <a:pt x="0" y="6164"/>
                  </a:lnTo>
                  <a:lnTo>
                    <a:pt x="489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3" name="Shape 6153"/>
            <p:cNvSpPr/>
            <p:nvPr/>
          </p:nvSpPr>
          <p:spPr>
            <a:xfrm>
              <a:off x="7056147" y="1287735"/>
              <a:ext cx="19331" cy="109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543" y="10415"/>
                  </a:lnTo>
                  <a:lnTo>
                    <a:pt x="11409" y="21600"/>
                  </a:lnTo>
                  <a:lnTo>
                    <a:pt x="21600" y="19952"/>
                  </a:lnTo>
                  <a:lnTo>
                    <a:pt x="14185" y="6837"/>
                  </a:lnTo>
                  <a:lnTo>
                    <a:pt x="7404" y="2044"/>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4" name="Shape 6154"/>
            <p:cNvSpPr/>
            <p:nvPr/>
          </p:nvSpPr>
          <p:spPr>
            <a:xfrm>
              <a:off x="6925619" y="1380169"/>
              <a:ext cx="10857" cy="940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39" y="6531"/>
                  </a:lnTo>
                  <a:lnTo>
                    <a:pt x="21600" y="21600"/>
                  </a:lnTo>
                  <a:lnTo>
                    <a:pt x="7563" y="17418"/>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5" name="Shape 6155"/>
            <p:cNvSpPr/>
            <p:nvPr/>
          </p:nvSpPr>
          <p:spPr>
            <a:xfrm>
              <a:off x="6751855" y="1278416"/>
              <a:ext cx="75984" cy="38014"/>
            </a:xfrm>
            <a:custGeom>
              <a:avLst/>
              <a:gdLst/>
              <a:ahLst/>
              <a:cxnLst>
                <a:cxn ang="0">
                  <a:pos x="wd2" y="hd2"/>
                </a:cxn>
                <a:cxn ang="5400000">
                  <a:pos x="wd2" y="hd2"/>
                </a:cxn>
                <a:cxn ang="10800000">
                  <a:pos x="wd2" y="hd2"/>
                </a:cxn>
                <a:cxn ang="16200000">
                  <a:pos x="wd2" y="hd2"/>
                </a:cxn>
              </a:cxnLst>
              <a:rect l="0" t="0" r="r" b="b"/>
              <a:pathLst>
                <a:path w="21600" h="21600" extrusionOk="0">
                  <a:moveTo>
                    <a:pt x="2449" y="2836"/>
                  </a:moveTo>
                  <a:lnTo>
                    <a:pt x="4638" y="3611"/>
                  </a:lnTo>
                  <a:lnTo>
                    <a:pt x="7047" y="6139"/>
                  </a:lnTo>
                  <a:lnTo>
                    <a:pt x="8502" y="8873"/>
                  </a:lnTo>
                  <a:lnTo>
                    <a:pt x="9483" y="6470"/>
                  </a:lnTo>
                  <a:lnTo>
                    <a:pt x="10000" y="2333"/>
                  </a:lnTo>
                  <a:lnTo>
                    <a:pt x="11639" y="0"/>
                  </a:lnTo>
                  <a:lnTo>
                    <a:pt x="14954" y="71"/>
                  </a:lnTo>
                  <a:lnTo>
                    <a:pt x="16717" y="3714"/>
                  </a:lnTo>
                  <a:lnTo>
                    <a:pt x="13709" y="4575"/>
                  </a:lnTo>
                  <a:lnTo>
                    <a:pt x="14825" y="6806"/>
                  </a:lnTo>
                  <a:lnTo>
                    <a:pt x="12296" y="8099"/>
                  </a:lnTo>
                  <a:lnTo>
                    <a:pt x="14021" y="10405"/>
                  </a:lnTo>
                  <a:lnTo>
                    <a:pt x="17207" y="9123"/>
                  </a:lnTo>
                  <a:lnTo>
                    <a:pt x="20312" y="7571"/>
                  </a:lnTo>
                  <a:lnTo>
                    <a:pt x="21600" y="9619"/>
                  </a:lnTo>
                  <a:lnTo>
                    <a:pt x="19837" y="11925"/>
                  </a:lnTo>
                  <a:lnTo>
                    <a:pt x="18295" y="13368"/>
                  </a:lnTo>
                  <a:lnTo>
                    <a:pt x="16624" y="14995"/>
                  </a:lnTo>
                  <a:lnTo>
                    <a:pt x="14043" y="15685"/>
                  </a:lnTo>
                  <a:lnTo>
                    <a:pt x="14905" y="18864"/>
                  </a:lnTo>
                  <a:lnTo>
                    <a:pt x="11886" y="20576"/>
                  </a:lnTo>
                  <a:lnTo>
                    <a:pt x="10216" y="21600"/>
                  </a:lnTo>
                  <a:lnTo>
                    <a:pt x="7973" y="21600"/>
                  </a:lnTo>
                  <a:lnTo>
                    <a:pt x="7251" y="16612"/>
                  </a:lnTo>
                  <a:lnTo>
                    <a:pt x="5245" y="15750"/>
                  </a:lnTo>
                  <a:lnTo>
                    <a:pt x="4232" y="13261"/>
                  </a:lnTo>
                  <a:lnTo>
                    <a:pt x="1267" y="14036"/>
                  </a:lnTo>
                  <a:lnTo>
                    <a:pt x="1135" y="11473"/>
                  </a:lnTo>
                  <a:lnTo>
                    <a:pt x="1577" y="9156"/>
                  </a:lnTo>
                  <a:lnTo>
                    <a:pt x="171" y="8391"/>
                  </a:lnTo>
                  <a:lnTo>
                    <a:pt x="0" y="5470"/>
                  </a:lnTo>
                  <a:lnTo>
                    <a:pt x="2449" y="283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6" name="Shape 6156"/>
            <p:cNvSpPr/>
            <p:nvPr/>
          </p:nvSpPr>
          <p:spPr>
            <a:xfrm>
              <a:off x="6663279" y="1242756"/>
              <a:ext cx="53568" cy="21357"/>
            </a:xfrm>
            <a:custGeom>
              <a:avLst/>
              <a:gdLst/>
              <a:ahLst/>
              <a:cxnLst>
                <a:cxn ang="0">
                  <a:pos x="wd2" y="hd2"/>
                </a:cxn>
                <a:cxn ang="5400000">
                  <a:pos x="wd2" y="hd2"/>
                </a:cxn>
                <a:cxn ang="10800000">
                  <a:pos x="wd2" y="hd2"/>
                </a:cxn>
                <a:cxn ang="16200000">
                  <a:pos x="wd2" y="hd2"/>
                </a:cxn>
              </a:cxnLst>
              <a:rect l="0" t="0" r="r" b="b"/>
              <a:pathLst>
                <a:path w="21600" h="21600" extrusionOk="0">
                  <a:moveTo>
                    <a:pt x="8108" y="1841"/>
                  </a:moveTo>
                  <a:lnTo>
                    <a:pt x="11219" y="0"/>
                  </a:lnTo>
                  <a:lnTo>
                    <a:pt x="12693" y="2920"/>
                  </a:lnTo>
                  <a:lnTo>
                    <a:pt x="15002" y="7025"/>
                  </a:lnTo>
                  <a:lnTo>
                    <a:pt x="17984" y="6564"/>
                  </a:lnTo>
                  <a:lnTo>
                    <a:pt x="20370" y="7178"/>
                  </a:lnTo>
                  <a:lnTo>
                    <a:pt x="21592" y="11781"/>
                  </a:lnTo>
                  <a:lnTo>
                    <a:pt x="20377" y="16536"/>
                  </a:lnTo>
                  <a:lnTo>
                    <a:pt x="21600" y="20967"/>
                  </a:lnTo>
                  <a:lnTo>
                    <a:pt x="18320" y="21600"/>
                  </a:lnTo>
                  <a:lnTo>
                    <a:pt x="15874" y="18991"/>
                  </a:lnTo>
                  <a:lnTo>
                    <a:pt x="13304" y="18531"/>
                  </a:lnTo>
                  <a:lnTo>
                    <a:pt x="13366" y="13775"/>
                  </a:lnTo>
                  <a:lnTo>
                    <a:pt x="10805" y="13793"/>
                  </a:lnTo>
                  <a:lnTo>
                    <a:pt x="9589" y="17629"/>
                  </a:lnTo>
                  <a:lnTo>
                    <a:pt x="7203" y="17936"/>
                  </a:lnTo>
                  <a:lnTo>
                    <a:pt x="4443" y="20698"/>
                  </a:lnTo>
                  <a:lnTo>
                    <a:pt x="4471" y="15980"/>
                  </a:lnTo>
                  <a:lnTo>
                    <a:pt x="5077" y="11088"/>
                  </a:lnTo>
                  <a:lnTo>
                    <a:pt x="0" y="11088"/>
                  </a:lnTo>
                  <a:lnTo>
                    <a:pt x="1197" y="3322"/>
                  </a:lnTo>
                  <a:lnTo>
                    <a:pt x="3832" y="1039"/>
                  </a:lnTo>
                  <a:lnTo>
                    <a:pt x="5591" y="6390"/>
                  </a:lnTo>
                  <a:lnTo>
                    <a:pt x="8108" y="184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7" name="Shape 6157"/>
            <p:cNvSpPr/>
            <p:nvPr/>
          </p:nvSpPr>
          <p:spPr>
            <a:xfrm>
              <a:off x="6545699" y="1221180"/>
              <a:ext cx="52933" cy="28688"/>
            </a:xfrm>
            <a:custGeom>
              <a:avLst/>
              <a:gdLst/>
              <a:ahLst/>
              <a:cxnLst>
                <a:cxn ang="0">
                  <a:pos x="wd2" y="hd2"/>
                </a:cxn>
                <a:cxn ang="5400000">
                  <a:pos x="wd2" y="hd2"/>
                </a:cxn>
                <a:cxn ang="10800000">
                  <a:pos x="wd2" y="hd2"/>
                </a:cxn>
                <a:cxn ang="16200000">
                  <a:pos x="wd2" y="hd2"/>
                </a:cxn>
              </a:cxnLst>
              <a:rect l="0" t="0" r="r" b="b"/>
              <a:pathLst>
                <a:path w="21600" h="21600" extrusionOk="0">
                  <a:moveTo>
                    <a:pt x="11598" y="3226"/>
                  </a:moveTo>
                  <a:lnTo>
                    <a:pt x="13655" y="5410"/>
                  </a:lnTo>
                  <a:lnTo>
                    <a:pt x="16478" y="8622"/>
                  </a:lnTo>
                  <a:lnTo>
                    <a:pt x="18327" y="5996"/>
                  </a:lnTo>
                  <a:lnTo>
                    <a:pt x="20857" y="7022"/>
                  </a:lnTo>
                  <a:lnTo>
                    <a:pt x="21600" y="12391"/>
                  </a:lnTo>
                  <a:lnTo>
                    <a:pt x="18938" y="14662"/>
                  </a:lnTo>
                  <a:lnTo>
                    <a:pt x="19124" y="19672"/>
                  </a:lnTo>
                  <a:lnTo>
                    <a:pt x="16540" y="21600"/>
                  </a:lnTo>
                  <a:lnTo>
                    <a:pt x="14133" y="19544"/>
                  </a:lnTo>
                  <a:lnTo>
                    <a:pt x="12834" y="16474"/>
                  </a:lnTo>
                  <a:lnTo>
                    <a:pt x="11162" y="13734"/>
                  </a:lnTo>
                  <a:lnTo>
                    <a:pt x="8028" y="8479"/>
                  </a:lnTo>
                  <a:lnTo>
                    <a:pt x="6001" y="11749"/>
                  </a:lnTo>
                  <a:lnTo>
                    <a:pt x="2356" y="11749"/>
                  </a:lnTo>
                  <a:lnTo>
                    <a:pt x="262" y="8665"/>
                  </a:lnTo>
                  <a:lnTo>
                    <a:pt x="0" y="4897"/>
                  </a:lnTo>
                  <a:lnTo>
                    <a:pt x="4482" y="2384"/>
                  </a:lnTo>
                  <a:lnTo>
                    <a:pt x="5906" y="0"/>
                  </a:lnTo>
                  <a:lnTo>
                    <a:pt x="8629" y="878"/>
                  </a:lnTo>
                  <a:lnTo>
                    <a:pt x="9527" y="5373"/>
                  </a:lnTo>
                  <a:lnTo>
                    <a:pt x="11598" y="322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8" name="Shape 6158"/>
            <p:cNvSpPr/>
            <p:nvPr/>
          </p:nvSpPr>
          <p:spPr>
            <a:xfrm>
              <a:off x="6402241" y="1260828"/>
              <a:ext cx="28813" cy="21380"/>
            </a:xfrm>
            <a:custGeom>
              <a:avLst/>
              <a:gdLst/>
              <a:ahLst/>
              <a:cxnLst>
                <a:cxn ang="0">
                  <a:pos x="wd2" y="hd2"/>
                </a:cxn>
                <a:cxn ang="5400000">
                  <a:pos x="wd2" y="hd2"/>
                </a:cxn>
                <a:cxn ang="10800000">
                  <a:pos x="wd2" y="hd2"/>
                </a:cxn>
                <a:cxn ang="16200000">
                  <a:pos x="wd2" y="hd2"/>
                </a:cxn>
              </a:cxnLst>
              <a:rect l="0" t="0" r="r" b="b"/>
              <a:pathLst>
                <a:path w="21600" h="21600" extrusionOk="0">
                  <a:moveTo>
                    <a:pt x="20237" y="0"/>
                  </a:moveTo>
                  <a:lnTo>
                    <a:pt x="10984" y="172"/>
                  </a:lnTo>
                  <a:lnTo>
                    <a:pt x="3381" y="1772"/>
                  </a:lnTo>
                  <a:lnTo>
                    <a:pt x="4897" y="8630"/>
                  </a:lnTo>
                  <a:lnTo>
                    <a:pt x="1644" y="12271"/>
                  </a:lnTo>
                  <a:lnTo>
                    <a:pt x="0" y="18536"/>
                  </a:lnTo>
                  <a:lnTo>
                    <a:pt x="4912" y="21600"/>
                  </a:lnTo>
                  <a:lnTo>
                    <a:pt x="10939" y="17022"/>
                  </a:lnTo>
                  <a:lnTo>
                    <a:pt x="16851" y="13650"/>
                  </a:lnTo>
                  <a:lnTo>
                    <a:pt x="21600" y="7998"/>
                  </a:lnTo>
                  <a:lnTo>
                    <a:pt x="2023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9" name="Shape 6159"/>
            <p:cNvSpPr/>
            <p:nvPr/>
          </p:nvSpPr>
          <p:spPr>
            <a:xfrm>
              <a:off x="6388013" y="1285311"/>
              <a:ext cx="20593" cy="10581"/>
            </a:xfrm>
            <a:custGeom>
              <a:avLst/>
              <a:gdLst/>
              <a:ahLst/>
              <a:cxnLst>
                <a:cxn ang="0">
                  <a:pos x="wd2" y="hd2"/>
                </a:cxn>
                <a:cxn ang="5400000">
                  <a:pos x="wd2" y="hd2"/>
                </a:cxn>
                <a:cxn ang="10800000">
                  <a:pos x="wd2" y="hd2"/>
                </a:cxn>
                <a:cxn ang="16200000">
                  <a:pos x="wd2" y="hd2"/>
                </a:cxn>
              </a:cxnLst>
              <a:rect l="0" t="0" r="r" b="b"/>
              <a:pathLst>
                <a:path w="21600" h="21600" extrusionOk="0">
                  <a:moveTo>
                    <a:pt x="10682" y="304"/>
                  </a:moveTo>
                  <a:lnTo>
                    <a:pt x="3918" y="3868"/>
                  </a:lnTo>
                  <a:lnTo>
                    <a:pt x="0" y="9563"/>
                  </a:lnTo>
                  <a:lnTo>
                    <a:pt x="1470" y="18816"/>
                  </a:lnTo>
                  <a:lnTo>
                    <a:pt x="6166" y="21600"/>
                  </a:lnTo>
                  <a:lnTo>
                    <a:pt x="14598" y="13241"/>
                  </a:lnTo>
                  <a:lnTo>
                    <a:pt x="21600" y="7047"/>
                  </a:lnTo>
                  <a:lnTo>
                    <a:pt x="18557" y="0"/>
                  </a:lnTo>
                  <a:lnTo>
                    <a:pt x="10682" y="30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0" name="Shape 6160"/>
            <p:cNvSpPr/>
            <p:nvPr/>
          </p:nvSpPr>
          <p:spPr>
            <a:xfrm>
              <a:off x="6381386" y="1262534"/>
              <a:ext cx="20942" cy="13799"/>
            </a:xfrm>
            <a:custGeom>
              <a:avLst/>
              <a:gdLst/>
              <a:ahLst/>
              <a:cxnLst>
                <a:cxn ang="0">
                  <a:pos x="wd2" y="hd2"/>
                </a:cxn>
                <a:cxn ang="5400000">
                  <a:pos x="wd2" y="hd2"/>
                </a:cxn>
                <a:cxn ang="10800000">
                  <a:pos x="wd2" y="hd2"/>
                </a:cxn>
                <a:cxn ang="16200000">
                  <a:pos x="wd2" y="hd2"/>
                </a:cxn>
              </a:cxnLst>
              <a:rect l="0" t="0" r="r" b="b"/>
              <a:pathLst>
                <a:path w="21600" h="21600" extrusionOk="0">
                  <a:moveTo>
                    <a:pt x="9436" y="0"/>
                  </a:moveTo>
                  <a:lnTo>
                    <a:pt x="5445" y="6706"/>
                  </a:lnTo>
                  <a:lnTo>
                    <a:pt x="0" y="13317"/>
                  </a:lnTo>
                  <a:lnTo>
                    <a:pt x="1676" y="21600"/>
                  </a:lnTo>
                  <a:lnTo>
                    <a:pt x="9416" y="19225"/>
                  </a:lnTo>
                  <a:lnTo>
                    <a:pt x="16925" y="15663"/>
                  </a:lnTo>
                  <a:lnTo>
                    <a:pt x="21600" y="6401"/>
                  </a:lnTo>
                  <a:lnTo>
                    <a:pt x="14597" y="5005"/>
                  </a:lnTo>
                  <a:lnTo>
                    <a:pt x="943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1" name="Shape 6161"/>
            <p:cNvSpPr/>
            <p:nvPr/>
          </p:nvSpPr>
          <p:spPr>
            <a:xfrm>
              <a:off x="6620187" y="1192000"/>
              <a:ext cx="7283" cy="13185"/>
            </a:xfrm>
            <a:custGeom>
              <a:avLst/>
              <a:gdLst/>
              <a:ahLst/>
              <a:cxnLst>
                <a:cxn ang="0">
                  <a:pos x="wd2" y="hd2"/>
                </a:cxn>
                <a:cxn ang="5400000">
                  <a:pos x="wd2" y="hd2"/>
                </a:cxn>
                <a:cxn ang="10800000">
                  <a:pos x="wd2" y="hd2"/>
                </a:cxn>
                <a:cxn ang="16200000">
                  <a:pos x="wd2" y="hd2"/>
                </a:cxn>
              </a:cxnLst>
              <a:rect l="0" t="0" r="r" b="b"/>
              <a:pathLst>
                <a:path w="21600" h="21600" extrusionOk="0">
                  <a:moveTo>
                    <a:pt x="6188" y="0"/>
                  </a:moveTo>
                  <a:lnTo>
                    <a:pt x="0" y="11338"/>
                  </a:lnTo>
                  <a:lnTo>
                    <a:pt x="14062" y="21600"/>
                  </a:lnTo>
                  <a:lnTo>
                    <a:pt x="21600" y="10385"/>
                  </a:lnTo>
                  <a:lnTo>
                    <a:pt x="618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2" name="Shape 6162"/>
            <p:cNvSpPr/>
            <p:nvPr/>
          </p:nvSpPr>
          <p:spPr>
            <a:xfrm>
              <a:off x="6305023" y="1393601"/>
              <a:ext cx="19201" cy="17198"/>
            </a:xfrm>
            <a:custGeom>
              <a:avLst/>
              <a:gdLst/>
              <a:ahLst/>
              <a:cxnLst>
                <a:cxn ang="0">
                  <a:pos x="wd2" y="hd2"/>
                </a:cxn>
                <a:cxn ang="5400000">
                  <a:pos x="wd2" y="hd2"/>
                </a:cxn>
                <a:cxn ang="10800000">
                  <a:pos x="wd2" y="hd2"/>
                </a:cxn>
                <a:cxn ang="16200000">
                  <a:pos x="wd2" y="hd2"/>
                </a:cxn>
              </a:cxnLst>
              <a:rect l="0" t="0" r="r" b="b"/>
              <a:pathLst>
                <a:path w="21600" h="21600" extrusionOk="0">
                  <a:moveTo>
                    <a:pt x="16290" y="2206"/>
                  </a:moveTo>
                  <a:lnTo>
                    <a:pt x="21600" y="7730"/>
                  </a:lnTo>
                  <a:lnTo>
                    <a:pt x="19740" y="16457"/>
                  </a:lnTo>
                  <a:lnTo>
                    <a:pt x="13790" y="21600"/>
                  </a:lnTo>
                  <a:lnTo>
                    <a:pt x="2574" y="13289"/>
                  </a:lnTo>
                  <a:lnTo>
                    <a:pt x="0" y="4928"/>
                  </a:lnTo>
                  <a:lnTo>
                    <a:pt x="11167" y="0"/>
                  </a:lnTo>
                  <a:lnTo>
                    <a:pt x="16290" y="220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3" name="Shape 6163"/>
            <p:cNvSpPr/>
            <p:nvPr/>
          </p:nvSpPr>
          <p:spPr>
            <a:xfrm>
              <a:off x="6584859" y="1355840"/>
              <a:ext cx="416603" cy="288854"/>
            </a:xfrm>
            <a:custGeom>
              <a:avLst/>
              <a:gdLst/>
              <a:ahLst/>
              <a:cxnLst>
                <a:cxn ang="0">
                  <a:pos x="wd2" y="hd2"/>
                </a:cxn>
                <a:cxn ang="5400000">
                  <a:pos x="wd2" y="hd2"/>
                </a:cxn>
                <a:cxn ang="10800000">
                  <a:pos x="wd2" y="hd2"/>
                </a:cxn>
                <a:cxn ang="16200000">
                  <a:pos x="wd2" y="hd2"/>
                </a:cxn>
              </a:cxnLst>
              <a:rect l="0" t="0" r="r" b="b"/>
              <a:pathLst>
                <a:path w="21600" h="21600" extrusionOk="0">
                  <a:moveTo>
                    <a:pt x="5455" y="4385"/>
                  </a:moveTo>
                  <a:lnTo>
                    <a:pt x="4472" y="4411"/>
                  </a:lnTo>
                  <a:lnTo>
                    <a:pt x="3992" y="4496"/>
                  </a:lnTo>
                  <a:lnTo>
                    <a:pt x="3545" y="5108"/>
                  </a:lnTo>
                  <a:lnTo>
                    <a:pt x="3512" y="5585"/>
                  </a:lnTo>
                  <a:lnTo>
                    <a:pt x="3157" y="5595"/>
                  </a:lnTo>
                  <a:lnTo>
                    <a:pt x="2556" y="6377"/>
                  </a:lnTo>
                  <a:lnTo>
                    <a:pt x="2234" y="6807"/>
                  </a:lnTo>
                  <a:lnTo>
                    <a:pt x="1976" y="7544"/>
                  </a:lnTo>
                  <a:lnTo>
                    <a:pt x="1979" y="8270"/>
                  </a:lnTo>
                  <a:lnTo>
                    <a:pt x="2073" y="9040"/>
                  </a:lnTo>
                  <a:lnTo>
                    <a:pt x="2292" y="9198"/>
                  </a:lnTo>
                  <a:lnTo>
                    <a:pt x="2425" y="9685"/>
                  </a:lnTo>
                  <a:lnTo>
                    <a:pt x="2606" y="9969"/>
                  </a:lnTo>
                  <a:lnTo>
                    <a:pt x="2809" y="10262"/>
                  </a:lnTo>
                  <a:lnTo>
                    <a:pt x="3224" y="10329"/>
                  </a:lnTo>
                  <a:lnTo>
                    <a:pt x="3452" y="10228"/>
                  </a:lnTo>
                  <a:lnTo>
                    <a:pt x="3771" y="10238"/>
                  </a:lnTo>
                  <a:lnTo>
                    <a:pt x="3582" y="10771"/>
                  </a:lnTo>
                  <a:lnTo>
                    <a:pt x="3207" y="11483"/>
                  </a:lnTo>
                  <a:lnTo>
                    <a:pt x="2791" y="11619"/>
                  </a:lnTo>
                  <a:lnTo>
                    <a:pt x="2240" y="11381"/>
                  </a:lnTo>
                  <a:lnTo>
                    <a:pt x="2697" y="10963"/>
                  </a:lnTo>
                  <a:lnTo>
                    <a:pt x="2556" y="10498"/>
                  </a:lnTo>
                  <a:lnTo>
                    <a:pt x="2242" y="9919"/>
                  </a:lnTo>
                  <a:lnTo>
                    <a:pt x="1724" y="9488"/>
                  </a:lnTo>
                  <a:lnTo>
                    <a:pt x="1531" y="10112"/>
                  </a:lnTo>
                  <a:lnTo>
                    <a:pt x="1700" y="10382"/>
                  </a:lnTo>
                  <a:lnTo>
                    <a:pt x="1928" y="10847"/>
                  </a:lnTo>
                  <a:lnTo>
                    <a:pt x="1834" y="11334"/>
                  </a:lnTo>
                  <a:lnTo>
                    <a:pt x="1810" y="11911"/>
                  </a:lnTo>
                  <a:lnTo>
                    <a:pt x="2068" y="12114"/>
                  </a:lnTo>
                  <a:lnTo>
                    <a:pt x="2178" y="12510"/>
                  </a:lnTo>
                  <a:lnTo>
                    <a:pt x="1991" y="12734"/>
                  </a:lnTo>
                  <a:lnTo>
                    <a:pt x="1669" y="12768"/>
                  </a:lnTo>
                  <a:lnTo>
                    <a:pt x="1551" y="11629"/>
                  </a:lnTo>
                  <a:lnTo>
                    <a:pt x="1105" y="11495"/>
                  </a:lnTo>
                  <a:lnTo>
                    <a:pt x="863" y="11833"/>
                  </a:lnTo>
                  <a:lnTo>
                    <a:pt x="428" y="11809"/>
                  </a:lnTo>
                  <a:lnTo>
                    <a:pt x="444" y="10906"/>
                  </a:lnTo>
                  <a:lnTo>
                    <a:pt x="314" y="10373"/>
                  </a:lnTo>
                  <a:lnTo>
                    <a:pt x="23" y="10305"/>
                  </a:lnTo>
                  <a:lnTo>
                    <a:pt x="84" y="11072"/>
                  </a:lnTo>
                  <a:lnTo>
                    <a:pt x="164" y="11604"/>
                  </a:lnTo>
                  <a:lnTo>
                    <a:pt x="188" y="12215"/>
                  </a:lnTo>
                  <a:lnTo>
                    <a:pt x="141" y="12778"/>
                  </a:lnTo>
                  <a:lnTo>
                    <a:pt x="47" y="13175"/>
                  </a:lnTo>
                  <a:lnTo>
                    <a:pt x="0" y="13515"/>
                  </a:lnTo>
                  <a:lnTo>
                    <a:pt x="306" y="13651"/>
                  </a:lnTo>
                  <a:lnTo>
                    <a:pt x="391" y="13076"/>
                  </a:lnTo>
                  <a:lnTo>
                    <a:pt x="769" y="12861"/>
                  </a:lnTo>
                  <a:lnTo>
                    <a:pt x="957" y="13382"/>
                  </a:lnTo>
                  <a:lnTo>
                    <a:pt x="1333" y="13775"/>
                  </a:lnTo>
                  <a:lnTo>
                    <a:pt x="1585" y="13911"/>
                  </a:lnTo>
                  <a:lnTo>
                    <a:pt x="1741" y="13505"/>
                  </a:lnTo>
                  <a:lnTo>
                    <a:pt x="2013" y="13958"/>
                  </a:lnTo>
                  <a:lnTo>
                    <a:pt x="2516" y="14058"/>
                  </a:lnTo>
                  <a:lnTo>
                    <a:pt x="2696" y="13494"/>
                  </a:lnTo>
                  <a:lnTo>
                    <a:pt x="2485" y="12861"/>
                  </a:lnTo>
                  <a:lnTo>
                    <a:pt x="2422" y="12432"/>
                  </a:lnTo>
                  <a:lnTo>
                    <a:pt x="2822" y="12308"/>
                  </a:lnTo>
                  <a:lnTo>
                    <a:pt x="2893" y="12818"/>
                  </a:lnTo>
                  <a:cubicBezTo>
                    <a:pt x="2695" y="13095"/>
                    <a:pt x="2706" y="13557"/>
                    <a:pt x="2917" y="13814"/>
                  </a:cubicBezTo>
                  <a:cubicBezTo>
                    <a:pt x="3063" y="13993"/>
                    <a:pt x="3272" y="14016"/>
                    <a:pt x="3435" y="13871"/>
                  </a:cubicBezTo>
                  <a:lnTo>
                    <a:pt x="3898" y="13905"/>
                  </a:lnTo>
                  <a:lnTo>
                    <a:pt x="4157" y="14041"/>
                  </a:lnTo>
                  <a:cubicBezTo>
                    <a:pt x="4345" y="14008"/>
                    <a:pt x="4534" y="13981"/>
                    <a:pt x="4723" y="13962"/>
                  </a:cubicBezTo>
                  <a:cubicBezTo>
                    <a:pt x="4883" y="13945"/>
                    <a:pt x="5042" y="13934"/>
                    <a:pt x="5203" y="13928"/>
                  </a:cubicBezTo>
                  <a:lnTo>
                    <a:pt x="5493" y="13803"/>
                  </a:lnTo>
                  <a:lnTo>
                    <a:pt x="5752" y="13248"/>
                  </a:lnTo>
                  <a:lnTo>
                    <a:pt x="5587" y="12216"/>
                  </a:lnTo>
                  <a:lnTo>
                    <a:pt x="5218" y="12250"/>
                  </a:lnTo>
                  <a:cubicBezTo>
                    <a:pt x="5045" y="12150"/>
                    <a:pt x="4851" y="12150"/>
                    <a:pt x="4678" y="12250"/>
                  </a:cubicBezTo>
                  <a:cubicBezTo>
                    <a:pt x="4514" y="12345"/>
                    <a:pt x="4380" y="12522"/>
                    <a:pt x="4301" y="12748"/>
                  </a:cubicBezTo>
                  <a:lnTo>
                    <a:pt x="3971" y="12816"/>
                  </a:lnTo>
                  <a:lnTo>
                    <a:pt x="3492" y="12681"/>
                  </a:lnTo>
                  <a:lnTo>
                    <a:pt x="3516" y="12216"/>
                  </a:lnTo>
                  <a:lnTo>
                    <a:pt x="3830" y="12092"/>
                  </a:lnTo>
                  <a:lnTo>
                    <a:pt x="4190" y="12126"/>
                  </a:lnTo>
                  <a:lnTo>
                    <a:pt x="4612" y="11921"/>
                  </a:lnTo>
                  <a:lnTo>
                    <a:pt x="5130" y="11548"/>
                  </a:lnTo>
                  <a:lnTo>
                    <a:pt x="5538" y="11719"/>
                  </a:lnTo>
                  <a:lnTo>
                    <a:pt x="5781" y="11347"/>
                  </a:lnTo>
                  <a:lnTo>
                    <a:pt x="5757" y="10950"/>
                  </a:lnTo>
                  <a:lnTo>
                    <a:pt x="5474" y="10520"/>
                  </a:lnTo>
                  <a:lnTo>
                    <a:pt x="5545" y="10078"/>
                  </a:lnTo>
                  <a:lnTo>
                    <a:pt x="5686" y="9569"/>
                  </a:lnTo>
                  <a:lnTo>
                    <a:pt x="5773" y="9070"/>
                  </a:lnTo>
                  <a:lnTo>
                    <a:pt x="5639" y="8469"/>
                  </a:lnTo>
                  <a:lnTo>
                    <a:pt x="5835" y="7692"/>
                  </a:lnTo>
                  <a:lnTo>
                    <a:pt x="5874" y="7125"/>
                  </a:lnTo>
                  <a:lnTo>
                    <a:pt x="5898" y="6467"/>
                  </a:lnTo>
                  <a:lnTo>
                    <a:pt x="6055" y="6094"/>
                  </a:lnTo>
                  <a:lnTo>
                    <a:pt x="6243" y="7171"/>
                  </a:lnTo>
                  <a:lnTo>
                    <a:pt x="6627" y="7205"/>
                  </a:lnTo>
                  <a:lnTo>
                    <a:pt x="6769" y="7534"/>
                  </a:lnTo>
                  <a:lnTo>
                    <a:pt x="6446" y="7941"/>
                  </a:lnTo>
                  <a:lnTo>
                    <a:pt x="6360" y="8406"/>
                  </a:lnTo>
                  <a:lnTo>
                    <a:pt x="6061" y="9324"/>
                  </a:lnTo>
                  <a:lnTo>
                    <a:pt x="6454" y="9494"/>
                  </a:lnTo>
                  <a:lnTo>
                    <a:pt x="6501" y="9845"/>
                  </a:lnTo>
                  <a:lnTo>
                    <a:pt x="6643" y="10262"/>
                  </a:lnTo>
                  <a:lnTo>
                    <a:pt x="6869" y="10431"/>
                  </a:lnTo>
                  <a:lnTo>
                    <a:pt x="7199" y="10805"/>
                  </a:lnTo>
                  <a:cubicBezTo>
                    <a:pt x="7319" y="10894"/>
                    <a:pt x="7445" y="10962"/>
                    <a:pt x="7576" y="11008"/>
                  </a:cubicBezTo>
                  <a:cubicBezTo>
                    <a:pt x="7740" y="11066"/>
                    <a:pt x="7910" y="11089"/>
                    <a:pt x="8079" y="11076"/>
                  </a:cubicBezTo>
                  <a:cubicBezTo>
                    <a:pt x="8180" y="10950"/>
                    <a:pt x="8282" y="10826"/>
                    <a:pt x="8385" y="10703"/>
                  </a:cubicBezTo>
                  <a:cubicBezTo>
                    <a:pt x="8537" y="10522"/>
                    <a:pt x="8692" y="10344"/>
                    <a:pt x="8848" y="10170"/>
                  </a:cubicBezTo>
                  <a:cubicBezTo>
                    <a:pt x="9056" y="10000"/>
                    <a:pt x="9309" y="9987"/>
                    <a:pt x="9524" y="10136"/>
                  </a:cubicBezTo>
                  <a:cubicBezTo>
                    <a:pt x="9653" y="10225"/>
                    <a:pt x="9759" y="10367"/>
                    <a:pt x="9831" y="10545"/>
                  </a:cubicBezTo>
                  <a:lnTo>
                    <a:pt x="10562" y="11156"/>
                  </a:lnTo>
                  <a:lnTo>
                    <a:pt x="10939" y="11575"/>
                  </a:lnTo>
                  <a:lnTo>
                    <a:pt x="11173" y="11869"/>
                  </a:lnTo>
                  <a:lnTo>
                    <a:pt x="11668" y="12527"/>
                  </a:lnTo>
                  <a:lnTo>
                    <a:pt x="11809" y="12866"/>
                  </a:lnTo>
                  <a:lnTo>
                    <a:pt x="12130" y="13385"/>
                  </a:lnTo>
                  <a:lnTo>
                    <a:pt x="12743" y="13521"/>
                  </a:lnTo>
                  <a:lnTo>
                    <a:pt x="12789" y="12670"/>
                  </a:lnTo>
                  <a:lnTo>
                    <a:pt x="12976" y="13124"/>
                  </a:lnTo>
                  <a:lnTo>
                    <a:pt x="13300" y="13380"/>
                  </a:lnTo>
                  <a:lnTo>
                    <a:pt x="13091" y="13707"/>
                  </a:lnTo>
                  <a:lnTo>
                    <a:pt x="13529" y="14077"/>
                  </a:lnTo>
                  <a:lnTo>
                    <a:pt x="14080" y="14236"/>
                  </a:lnTo>
                  <a:lnTo>
                    <a:pt x="14692" y="14678"/>
                  </a:lnTo>
                  <a:lnTo>
                    <a:pt x="14967" y="15064"/>
                  </a:lnTo>
                  <a:lnTo>
                    <a:pt x="14742" y="15356"/>
                  </a:lnTo>
                  <a:cubicBezTo>
                    <a:pt x="14636" y="15162"/>
                    <a:pt x="14437" y="15146"/>
                    <a:pt x="14318" y="15322"/>
                  </a:cubicBezTo>
                  <a:cubicBezTo>
                    <a:pt x="14192" y="15507"/>
                    <a:pt x="14214" y="15805"/>
                    <a:pt x="14334" y="16014"/>
                  </a:cubicBezTo>
                  <a:cubicBezTo>
                    <a:pt x="14459" y="16233"/>
                    <a:pt x="14659" y="16317"/>
                    <a:pt x="14821" y="16477"/>
                  </a:cubicBezTo>
                  <a:cubicBezTo>
                    <a:pt x="14992" y="16646"/>
                    <a:pt x="15117" y="16894"/>
                    <a:pt x="15175" y="17180"/>
                  </a:cubicBezTo>
                  <a:lnTo>
                    <a:pt x="15545" y="17848"/>
                  </a:lnTo>
                  <a:lnTo>
                    <a:pt x="16056" y="18257"/>
                  </a:lnTo>
                  <a:lnTo>
                    <a:pt x="16488" y="18620"/>
                  </a:lnTo>
                  <a:lnTo>
                    <a:pt x="17344" y="19017"/>
                  </a:lnTo>
                  <a:lnTo>
                    <a:pt x="17565" y="19686"/>
                  </a:lnTo>
                  <a:lnTo>
                    <a:pt x="17776" y="19924"/>
                  </a:lnTo>
                  <a:cubicBezTo>
                    <a:pt x="17877" y="19983"/>
                    <a:pt x="17976" y="20047"/>
                    <a:pt x="18073" y="20116"/>
                  </a:cubicBezTo>
                  <a:cubicBezTo>
                    <a:pt x="18211" y="20212"/>
                    <a:pt x="18344" y="20318"/>
                    <a:pt x="18475" y="20433"/>
                  </a:cubicBezTo>
                  <a:lnTo>
                    <a:pt x="18843" y="20727"/>
                  </a:lnTo>
                  <a:cubicBezTo>
                    <a:pt x="19008" y="20916"/>
                    <a:pt x="19184" y="21083"/>
                    <a:pt x="19370" y="21226"/>
                  </a:cubicBezTo>
                  <a:cubicBezTo>
                    <a:pt x="19573" y="21381"/>
                    <a:pt x="19786" y="21507"/>
                    <a:pt x="20006" y="21600"/>
                  </a:cubicBezTo>
                  <a:lnTo>
                    <a:pt x="20217" y="21329"/>
                  </a:lnTo>
                  <a:cubicBezTo>
                    <a:pt x="20232" y="21155"/>
                    <a:pt x="20310" y="21005"/>
                    <a:pt x="20421" y="20934"/>
                  </a:cubicBezTo>
                  <a:cubicBezTo>
                    <a:pt x="20556" y="20847"/>
                    <a:pt x="20708" y="20895"/>
                    <a:pt x="20853" y="20934"/>
                  </a:cubicBezTo>
                  <a:cubicBezTo>
                    <a:pt x="21009" y="20976"/>
                    <a:pt x="21166" y="21006"/>
                    <a:pt x="21325" y="21024"/>
                  </a:cubicBezTo>
                  <a:lnTo>
                    <a:pt x="21600" y="20832"/>
                  </a:lnTo>
                  <a:lnTo>
                    <a:pt x="21600" y="20196"/>
                  </a:lnTo>
                  <a:lnTo>
                    <a:pt x="21529" y="19901"/>
                  </a:lnTo>
                  <a:lnTo>
                    <a:pt x="21396" y="19494"/>
                  </a:lnTo>
                  <a:lnTo>
                    <a:pt x="21122" y="18883"/>
                  </a:lnTo>
                  <a:lnTo>
                    <a:pt x="20697" y="18284"/>
                  </a:lnTo>
                  <a:lnTo>
                    <a:pt x="20462" y="17843"/>
                  </a:lnTo>
                  <a:lnTo>
                    <a:pt x="20351" y="17105"/>
                  </a:lnTo>
                  <a:lnTo>
                    <a:pt x="20092" y="16188"/>
                  </a:lnTo>
                  <a:lnTo>
                    <a:pt x="19550" y="15781"/>
                  </a:lnTo>
                  <a:lnTo>
                    <a:pt x="19056" y="15102"/>
                  </a:lnTo>
                  <a:lnTo>
                    <a:pt x="19103" y="14614"/>
                  </a:lnTo>
                  <a:lnTo>
                    <a:pt x="19378" y="14082"/>
                  </a:lnTo>
                  <a:lnTo>
                    <a:pt x="19520" y="13539"/>
                  </a:lnTo>
                  <a:lnTo>
                    <a:pt x="19339" y="12845"/>
                  </a:lnTo>
                  <a:lnTo>
                    <a:pt x="19425" y="12302"/>
                  </a:lnTo>
                  <a:cubicBezTo>
                    <a:pt x="19354" y="12106"/>
                    <a:pt x="19267" y="11924"/>
                    <a:pt x="19166" y="11757"/>
                  </a:cubicBezTo>
                  <a:cubicBezTo>
                    <a:pt x="19038" y="11546"/>
                    <a:pt x="18890" y="11362"/>
                    <a:pt x="18725" y="11213"/>
                  </a:cubicBezTo>
                  <a:cubicBezTo>
                    <a:pt x="18709" y="10836"/>
                    <a:pt x="18715" y="10457"/>
                    <a:pt x="18742" y="10081"/>
                  </a:cubicBezTo>
                  <a:cubicBezTo>
                    <a:pt x="18778" y="9593"/>
                    <a:pt x="18850" y="9109"/>
                    <a:pt x="18844" y="8618"/>
                  </a:cubicBezTo>
                  <a:cubicBezTo>
                    <a:pt x="18840" y="8191"/>
                    <a:pt x="18776" y="7766"/>
                    <a:pt x="18632" y="7393"/>
                  </a:cubicBezTo>
                  <a:cubicBezTo>
                    <a:pt x="18466" y="6963"/>
                    <a:pt x="18202" y="6628"/>
                    <a:pt x="17886" y="6443"/>
                  </a:cubicBezTo>
                  <a:lnTo>
                    <a:pt x="17218" y="5830"/>
                  </a:lnTo>
                  <a:lnTo>
                    <a:pt x="17030" y="5628"/>
                  </a:lnTo>
                  <a:lnTo>
                    <a:pt x="16513" y="5379"/>
                  </a:lnTo>
                  <a:lnTo>
                    <a:pt x="16208" y="5209"/>
                  </a:lnTo>
                  <a:lnTo>
                    <a:pt x="15862" y="4869"/>
                  </a:lnTo>
                  <a:lnTo>
                    <a:pt x="15516" y="4632"/>
                  </a:lnTo>
                  <a:lnTo>
                    <a:pt x="15304" y="3986"/>
                  </a:lnTo>
                  <a:lnTo>
                    <a:pt x="14889" y="3727"/>
                  </a:lnTo>
                  <a:lnTo>
                    <a:pt x="14606" y="3168"/>
                  </a:lnTo>
                  <a:lnTo>
                    <a:pt x="14215" y="2823"/>
                  </a:lnTo>
                  <a:lnTo>
                    <a:pt x="13904" y="2916"/>
                  </a:lnTo>
                  <a:lnTo>
                    <a:pt x="14115" y="3368"/>
                  </a:lnTo>
                  <a:lnTo>
                    <a:pt x="14373" y="3705"/>
                  </a:lnTo>
                  <a:lnTo>
                    <a:pt x="13832" y="3433"/>
                  </a:lnTo>
                  <a:lnTo>
                    <a:pt x="13486" y="3229"/>
                  </a:lnTo>
                  <a:lnTo>
                    <a:pt x="13109" y="3127"/>
                  </a:lnTo>
                  <a:lnTo>
                    <a:pt x="13376" y="2869"/>
                  </a:lnTo>
                  <a:lnTo>
                    <a:pt x="13633" y="2667"/>
                  </a:lnTo>
                  <a:lnTo>
                    <a:pt x="13224" y="2262"/>
                  </a:lnTo>
                  <a:lnTo>
                    <a:pt x="12902" y="2205"/>
                  </a:lnTo>
                  <a:lnTo>
                    <a:pt x="12369" y="2310"/>
                  </a:lnTo>
                  <a:cubicBezTo>
                    <a:pt x="12246" y="2320"/>
                    <a:pt x="12125" y="2273"/>
                    <a:pt x="12024" y="2175"/>
                  </a:cubicBezTo>
                  <a:cubicBezTo>
                    <a:pt x="11913" y="2069"/>
                    <a:pt x="11834" y="1912"/>
                    <a:pt x="11740" y="1777"/>
                  </a:cubicBezTo>
                  <a:cubicBezTo>
                    <a:pt x="11554" y="1508"/>
                    <a:pt x="11315" y="1328"/>
                    <a:pt x="11056" y="1261"/>
                  </a:cubicBezTo>
                  <a:cubicBezTo>
                    <a:pt x="10964" y="1225"/>
                    <a:pt x="10868" y="1298"/>
                    <a:pt x="10836" y="1427"/>
                  </a:cubicBezTo>
                  <a:cubicBezTo>
                    <a:pt x="10791" y="1608"/>
                    <a:pt x="10883" y="1799"/>
                    <a:pt x="11016" y="1802"/>
                  </a:cubicBezTo>
                  <a:lnTo>
                    <a:pt x="10545" y="1702"/>
                  </a:lnTo>
                  <a:lnTo>
                    <a:pt x="10279" y="1238"/>
                  </a:lnTo>
                  <a:lnTo>
                    <a:pt x="9981" y="768"/>
                  </a:lnTo>
                  <a:cubicBezTo>
                    <a:pt x="9877" y="581"/>
                    <a:pt x="9753" y="421"/>
                    <a:pt x="9612" y="294"/>
                  </a:cubicBezTo>
                  <a:cubicBezTo>
                    <a:pt x="9446" y="145"/>
                    <a:pt x="9262" y="45"/>
                    <a:pt x="9069" y="0"/>
                  </a:cubicBezTo>
                  <a:lnTo>
                    <a:pt x="8724" y="38"/>
                  </a:lnTo>
                  <a:lnTo>
                    <a:pt x="8676" y="704"/>
                  </a:lnTo>
                  <a:lnTo>
                    <a:pt x="8559" y="1135"/>
                  </a:lnTo>
                  <a:lnTo>
                    <a:pt x="7961" y="999"/>
                  </a:lnTo>
                  <a:lnTo>
                    <a:pt x="7560" y="933"/>
                  </a:lnTo>
                  <a:lnTo>
                    <a:pt x="7443" y="1306"/>
                  </a:lnTo>
                  <a:lnTo>
                    <a:pt x="7127" y="1309"/>
                  </a:lnTo>
                  <a:lnTo>
                    <a:pt x="6632" y="1751"/>
                  </a:lnTo>
                  <a:lnTo>
                    <a:pt x="6491" y="2171"/>
                  </a:lnTo>
                  <a:lnTo>
                    <a:pt x="6349" y="2646"/>
                  </a:lnTo>
                  <a:lnTo>
                    <a:pt x="6396" y="3143"/>
                  </a:lnTo>
                  <a:lnTo>
                    <a:pt x="6679" y="3404"/>
                  </a:lnTo>
                  <a:lnTo>
                    <a:pt x="6539" y="3969"/>
                  </a:lnTo>
                  <a:lnTo>
                    <a:pt x="6273" y="3957"/>
                  </a:lnTo>
                  <a:lnTo>
                    <a:pt x="6187" y="4296"/>
                  </a:lnTo>
                  <a:lnTo>
                    <a:pt x="6053" y="4782"/>
                  </a:lnTo>
                  <a:lnTo>
                    <a:pt x="6124" y="5338"/>
                  </a:lnTo>
                  <a:lnTo>
                    <a:pt x="5983" y="5717"/>
                  </a:lnTo>
                  <a:lnTo>
                    <a:pt x="5828" y="5062"/>
                  </a:lnTo>
                  <a:lnTo>
                    <a:pt x="5828" y="4723"/>
                  </a:lnTo>
                  <a:lnTo>
                    <a:pt x="5455" y="438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4" name="Shape 6164"/>
            <p:cNvSpPr/>
            <p:nvPr/>
          </p:nvSpPr>
          <p:spPr>
            <a:xfrm>
              <a:off x="6590671" y="1471704"/>
              <a:ext cx="22223" cy="27833"/>
            </a:xfrm>
            <a:custGeom>
              <a:avLst/>
              <a:gdLst/>
              <a:ahLst/>
              <a:cxnLst>
                <a:cxn ang="0">
                  <a:pos x="wd2" y="hd2"/>
                </a:cxn>
                <a:cxn ang="5400000">
                  <a:pos x="wd2" y="hd2"/>
                </a:cxn>
                <a:cxn ang="10800000">
                  <a:pos x="wd2" y="hd2"/>
                </a:cxn>
                <a:cxn ang="16200000">
                  <a:pos x="wd2" y="hd2"/>
                </a:cxn>
              </a:cxnLst>
              <a:rect l="0" t="0" r="r" b="b"/>
              <a:pathLst>
                <a:path w="21600" h="21600" extrusionOk="0">
                  <a:moveTo>
                    <a:pt x="4554" y="0"/>
                  </a:moveTo>
                  <a:lnTo>
                    <a:pt x="12145" y="2252"/>
                  </a:lnTo>
                  <a:lnTo>
                    <a:pt x="17508" y="4147"/>
                  </a:lnTo>
                  <a:lnTo>
                    <a:pt x="21305" y="11063"/>
                  </a:lnTo>
                  <a:lnTo>
                    <a:pt x="21600" y="19260"/>
                  </a:lnTo>
                  <a:lnTo>
                    <a:pt x="16900" y="20658"/>
                  </a:lnTo>
                  <a:lnTo>
                    <a:pt x="10708" y="21600"/>
                  </a:lnTo>
                  <a:lnTo>
                    <a:pt x="6468" y="17037"/>
                  </a:lnTo>
                  <a:lnTo>
                    <a:pt x="0" y="12815"/>
                  </a:lnTo>
                  <a:lnTo>
                    <a:pt x="1830" y="6252"/>
                  </a:lnTo>
                  <a:lnTo>
                    <a:pt x="576" y="2013"/>
                  </a:lnTo>
                  <a:lnTo>
                    <a:pt x="455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5" name="Shape 6165"/>
            <p:cNvSpPr/>
            <p:nvPr/>
          </p:nvSpPr>
          <p:spPr>
            <a:xfrm>
              <a:off x="6609322" y="1458697"/>
              <a:ext cx="8251" cy="12999"/>
            </a:xfrm>
            <a:custGeom>
              <a:avLst/>
              <a:gdLst/>
              <a:ahLst/>
              <a:cxnLst>
                <a:cxn ang="0">
                  <a:pos x="wd2" y="hd2"/>
                </a:cxn>
                <a:cxn ang="5400000">
                  <a:pos x="wd2" y="hd2"/>
                </a:cxn>
                <a:cxn ang="10800000">
                  <a:pos x="wd2" y="hd2"/>
                </a:cxn>
                <a:cxn ang="16200000">
                  <a:pos x="wd2" y="hd2"/>
                </a:cxn>
              </a:cxnLst>
              <a:rect l="0" t="0" r="r" b="b"/>
              <a:pathLst>
                <a:path w="21600" h="21600" extrusionOk="0">
                  <a:moveTo>
                    <a:pt x="7065" y="0"/>
                  </a:moveTo>
                  <a:lnTo>
                    <a:pt x="19230" y="6996"/>
                  </a:lnTo>
                  <a:lnTo>
                    <a:pt x="21600" y="18575"/>
                  </a:lnTo>
                  <a:lnTo>
                    <a:pt x="7846" y="21600"/>
                  </a:lnTo>
                  <a:lnTo>
                    <a:pt x="0" y="15332"/>
                  </a:lnTo>
                  <a:lnTo>
                    <a:pt x="706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6" name="Shape 6166"/>
            <p:cNvSpPr/>
            <p:nvPr/>
          </p:nvSpPr>
          <p:spPr>
            <a:xfrm>
              <a:off x="6555541" y="1474801"/>
              <a:ext cx="23621" cy="26150"/>
            </a:xfrm>
            <a:custGeom>
              <a:avLst/>
              <a:gdLst/>
              <a:ahLst/>
              <a:cxnLst>
                <a:cxn ang="0">
                  <a:pos x="wd2" y="hd2"/>
                </a:cxn>
                <a:cxn ang="5400000">
                  <a:pos x="wd2" y="hd2"/>
                </a:cxn>
                <a:cxn ang="10800000">
                  <a:pos x="wd2" y="hd2"/>
                </a:cxn>
                <a:cxn ang="16200000">
                  <a:pos x="wd2" y="hd2"/>
                </a:cxn>
              </a:cxnLst>
              <a:rect l="0" t="0" r="r" b="b"/>
              <a:pathLst>
                <a:path w="21600" h="21600" extrusionOk="0">
                  <a:moveTo>
                    <a:pt x="7034" y="4084"/>
                  </a:moveTo>
                  <a:lnTo>
                    <a:pt x="14037" y="951"/>
                  </a:lnTo>
                  <a:lnTo>
                    <a:pt x="20768" y="0"/>
                  </a:lnTo>
                  <a:lnTo>
                    <a:pt x="21600" y="4466"/>
                  </a:lnTo>
                  <a:lnTo>
                    <a:pt x="21600" y="9462"/>
                  </a:lnTo>
                  <a:lnTo>
                    <a:pt x="18270" y="14709"/>
                  </a:lnTo>
                  <a:lnTo>
                    <a:pt x="11767" y="21600"/>
                  </a:lnTo>
                  <a:lnTo>
                    <a:pt x="5959" y="21600"/>
                  </a:lnTo>
                  <a:lnTo>
                    <a:pt x="4656" y="12656"/>
                  </a:lnTo>
                  <a:lnTo>
                    <a:pt x="987" y="11920"/>
                  </a:lnTo>
                  <a:lnTo>
                    <a:pt x="0" y="7424"/>
                  </a:lnTo>
                  <a:lnTo>
                    <a:pt x="7034" y="408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7" name="Shape 6167"/>
            <p:cNvSpPr/>
            <p:nvPr/>
          </p:nvSpPr>
          <p:spPr>
            <a:xfrm>
              <a:off x="6514552" y="1489449"/>
              <a:ext cx="70164" cy="49693"/>
            </a:xfrm>
            <a:custGeom>
              <a:avLst/>
              <a:gdLst/>
              <a:ahLst/>
              <a:cxnLst>
                <a:cxn ang="0">
                  <a:pos x="wd2" y="hd2"/>
                </a:cxn>
                <a:cxn ang="5400000">
                  <a:pos x="wd2" y="hd2"/>
                </a:cxn>
                <a:cxn ang="10800000">
                  <a:pos x="wd2" y="hd2"/>
                </a:cxn>
                <a:cxn ang="16200000">
                  <a:pos x="wd2" y="hd2"/>
                </a:cxn>
              </a:cxnLst>
              <a:rect l="0" t="0" r="r" b="b"/>
              <a:pathLst>
                <a:path w="21600" h="21600" extrusionOk="0">
                  <a:moveTo>
                    <a:pt x="10135" y="116"/>
                  </a:moveTo>
                  <a:lnTo>
                    <a:pt x="7736" y="0"/>
                  </a:lnTo>
                  <a:lnTo>
                    <a:pt x="5503" y="1867"/>
                  </a:lnTo>
                  <a:lnTo>
                    <a:pt x="3311" y="3631"/>
                  </a:lnTo>
                  <a:lnTo>
                    <a:pt x="0" y="5601"/>
                  </a:lnTo>
                  <a:lnTo>
                    <a:pt x="553" y="8428"/>
                  </a:lnTo>
                  <a:lnTo>
                    <a:pt x="3528" y="11857"/>
                  </a:lnTo>
                  <a:lnTo>
                    <a:pt x="4929" y="13233"/>
                  </a:lnTo>
                  <a:lnTo>
                    <a:pt x="8513" y="9615"/>
                  </a:lnTo>
                  <a:lnTo>
                    <a:pt x="6289" y="14923"/>
                  </a:lnTo>
                  <a:lnTo>
                    <a:pt x="6937" y="17404"/>
                  </a:lnTo>
                  <a:lnTo>
                    <a:pt x="9406" y="17404"/>
                  </a:lnTo>
                  <a:lnTo>
                    <a:pt x="8624" y="20231"/>
                  </a:lnTo>
                  <a:lnTo>
                    <a:pt x="12079" y="21600"/>
                  </a:lnTo>
                  <a:cubicBezTo>
                    <a:pt x="12715" y="21450"/>
                    <a:pt x="13354" y="21318"/>
                    <a:pt x="13994" y="21204"/>
                  </a:cubicBezTo>
                  <a:cubicBezTo>
                    <a:pt x="14954" y="21034"/>
                    <a:pt x="15918" y="20905"/>
                    <a:pt x="16883" y="20817"/>
                  </a:cubicBezTo>
                  <a:cubicBezTo>
                    <a:pt x="17565" y="20989"/>
                    <a:pt x="18268" y="20853"/>
                    <a:pt x="18892" y="20429"/>
                  </a:cubicBezTo>
                  <a:cubicBezTo>
                    <a:pt x="19533" y="19993"/>
                    <a:pt x="20057" y="19276"/>
                    <a:pt x="20386" y="18385"/>
                  </a:cubicBezTo>
                  <a:lnTo>
                    <a:pt x="21600" y="14899"/>
                  </a:lnTo>
                  <a:lnTo>
                    <a:pt x="21180" y="11865"/>
                  </a:lnTo>
                  <a:lnTo>
                    <a:pt x="18798" y="12063"/>
                  </a:lnTo>
                  <a:lnTo>
                    <a:pt x="17958" y="8907"/>
                  </a:lnTo>
                  <a:lnTo>
                    <a:pt x="15762" y="9558"/>
                  </a:lnTo>
                  <a:lnTo>
                    <a:pt x="14689" y="13250"/>
                  </a:lnTo>
                  <a:lnTo>
                    <a:pt x="13714" y="10490"/>
                  </a:lnTo>
                  <a:lnTo>
                    <a:pt x="13159" y="8132"/>
                  </a:lnTo>
                  <a:lnTo>
                    <a:pt x="13585" y="4909"/>
                  </a:lnTo>
                  <a:lnTo>
                    <a:pt x="13445" y="2799"/>
                  </a:lnTo>
                  <a:lnTo>
                    <a:pt x="10836" y="6483"/>
                  </a:lnTo>
                  <a:lnTo>
                    <a:pt x="10001" y="4769"/>
                  </a:lnTo>
                  <a:lnTo>
                    <a:pt x="11116" y="3393"/>
                  </a:lnTo>
                  <a:lnTo>
                    <a:pt x="11945" y="928"/>
                  </a:lnTo>
                  <a:lnTo>
                    <a:pt x="10135" y="11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8" name="Shape 6168"/>
            <p:cNvSpPr/>
            <p:nvPr/>
          </p:nvSpPr>
          <p:spPr>
            <a:xfrm>
              <a:off x="6589622" y="1546712"/>
              <a:ext cx="35457" cy="46849"/>
            </a:xfrm>
            <a:custGeom>
              <a:avLst/>
              <a:gdLst/>
              <a:ahLst/>
              <a:cxnLst>
                <a:cxn ang="0">
                  <a:pos x="wd2" y="hd2"/>
                </a:cxn>
                <a:cxn ang="5400000">
                  <a:pos x="wd2" y="hd2"/>
                </a:cxn>
                <a:cxn ang="10800000">
                  <a:pos x="wd2" y="hd2"/>
                </a:cxn>
                <a:cxn ang="16200000">
                  <a:pos x="wd2" y="hd2"/>
                </a:cxn>
              </a:cxnLst>
              <a:rect l="0" t="0" r="r" b="b"/>
              <a:pathLst>
                <a:path w="21516" h="21281" extrusionOk="0">
                  <a:moveTo>
                    <a:pt x="16062" y="145"/>
                  </a:moveTo>
                  <a:lnTo>
                    <a:pt x="18559" y="1996"/>
                  </a:lnTo>
                  <a:lnTo>
                    <a:pt x="18755" y="4746"/>
                  </a:lnTo>
                  <a:lnTo>
                    <a:pt x="21516" y="7829"/>
                  </a:lnTo>
                  <a:lnTo>
                    <a:pt x="20964" y="11197"/>
                  </a:lnTo>
                  <a:lnTo>
                    <a:pt x="19031" y="14918"/>
                  </a:lnTo>
                  <a:lnTo>
                    <a:pt x="18479" y="18087"/>
                  </a:lnTo>
                  <a:lnTo>
                    <a:pt x="15084" y="20077"/>
                  </a:lnTo>
                  <a:cubicBezTo>
                    <a:pt x="14091" y="20966"/>
                    <a:pt x="12556" y="21409"/>
                    <a:pt x="11023" y="21249"/>
                  </a:cubicBezTo>
                  <a:cubicBezTo>
                    <a:pt x="7381" y="20867"/>
                    <a:pt x="5464" y="17810"/>
                    <a:pt x="7399" y="15469"/>
                  </a:cubicBezTo>
                  <a:lnTo>
                    <a:pt x="1984" y="15469"/>
                  </a:lnTo>
                  <a:lnTo>
                    <a:pt x="10" y="10379"/>
                  </a:lnTo>
                  <a:cubicBezTo>
                    <a:pt x="-84" y="9375"/>
                    <a:pt x="478" y="8398"/>
                    <a:pt x="1518" y="7760"/>
                  </a:cubicBezTo>
                  <a:cubicBezTo>
                    <a:pt x="3296" y="6669"/>
                    <a:pt x="5899" y="6789"/>
                    <a:pt x="7484" y="8036"/>
                  </a:cubicBezTo>
                  <a:cubicBezTo>
                    <a:pt x="7545" y="9180"/>
                    <a:pt x="9290" y="9808"/>
                    <a:pt x="10523" y="9130"/>
                  </a:cubicBezTo>
                  <a:cubicBezTo>
                    <a:pt x="11635" y="8518"/>
                    <a:pt x="11430" y="7310"/>
                    <a:pt x="10799" y="6305"/>
                  </a:cubicBezTo>
                  <a:cubicBezTo>
                    <a:pt x="9787" y="4695"/>
                    <a:pt x="8151" y="3351"/>
                    <a:pt x="6104" y="2446"/>
                  </a:cubicBezTo>
                  <a:cubicBezTo>
                    <a:pt x="6962" y="1800"/>
                    <a:pt x="7958" y="1265"/>
                    <a:pt x="9050" y="862"/>
                  </a:cubicBezTo>
                  <a:cubicBezTo>
                    <a:pt x="11222" y="61"/>
                    <a:pt x="13682" y="-191"/>
                    <a:pt x="16062" y="145"/>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9" name="Shape 6169"/>
            <p:cNvSpPr/>
            <p:nvPr/>
          </p:nvSpPr>
          <p:spPr>
            <a:xfrm>
              <a:off x="6042621" y="1471304"/>
              <a:ext cx="1410598" cy="1324486"/>
            </a:xfrm>
            <a:custGeom>
              <a:avLst/>
              <a:gdLst/>
              <a:ahLst/>
              <a:cxnLst>
                <a:cxn ang="0">
                  <a:pos x="wd2" y="hd2"/>
                </a:cxn>
                <a:cxn ang="5400000">
                  <a:pos x="wd2" y="hd2"/>
                </a:cxn>
                <a:cxn ang="10800000">
                  <a:pos x="wd2" y="hd2"/>
                </a:cxn>
                <a:cxn ang="16200000">
                  <a:pos x="wd2" y="hd2"/>
                </a:cxn>
              </a:cxnLst>
              <a:rect l="0" t="0" r="r" b="b"/>
              <a:pathLst>
                <a:path w="21600" h="21600" extrusionOk="0">
                  <a:moveTo>
                    <a:pt x="6982" y="827"/>
                  </a:moveTo>
                  <a:lnTo>
                    <a:pt x="7131" y="835"/>
                  </a:lnTo>
                  <a:lnTo>
                    <a:pt x="7235" y="824"/>
                  </a:lnTo>
                  <a:lnTo>
                    <a:pt x="7298" y="913"/>
                  </a:lnTo>
                  <a:lnTo>
                    <a:pt x="7325" y="1000"/>
                  </a:lnTo>
                  <a:lnTo>
                    <a:pt x="7441" y="1022"/>
                  </a:lnTo>
                  <a:lnTo>
                    <a:pt x="7487" y="1088"/>
                  </a:lnTo>
                  <a:lnTo>
                    <a:pt x="7527" y="1212"/>
                  </a:lnTo>
                  <a:lnTo>
                    <a:pt x="7603" y="1298"/>
                  </a:lnTo>
                  <a:lnTo>
                    <a:pt x="7603" y="1387"/>
                  </a:lnTo>
                  <a:lnTo>
                    <a:pt x="7656" y="1456"/>
                  </a:lnTo>
                  <a:lnTo>
                    <a:pt x="7774" y="1483"/>
                  </a:lnTo>
                  <a:lnTo>
                    <a:pt x="7846" y="1517"/>
                  </a:lnTo>
                  <a:lnTo>
                    <a:pt x="7900" y="1570"/>
                  </a:lnTo>
                  <a:cubicBezTo>
                    <a:pt x="7875" y="1614"/>
                    <a:pt x="7901" y="1671"/>
                    <a:pt x="7949" y="1678"/>
                  </a:cubicBezTo>
                  <a:cubicBezTo>
                    <a:pt x="8022" y="1689"/>
                    <a:pt x="8065" y="1593"/>
                    <a:pt x="8011" y="1539"/>
                  </a:cubicBezTo>
                  <a:lnTo>
                    <a:pt x="8004" y="1414"/>
                  </a:lnTo>
                  <a:lnTo>
                    <a:pt x="8064" y="1310"/>
                  </a:lnTo>
                  <a:lnTo>
                    <a:pt x="8148" y="1280"/>
                  </a:lnTo>
                  <a:lnTo>
                    <a:pt x="8245" y="1273"/>
                  </a:lnTo>
                  <a:lnTo>
                    <a:pt x="8314" y="1372"/>
                  </a:lnTo>
                  <a:lnTo>
                    <a:pt x="8307" y="1465"/>
                  </a:lnTo>
                  <a:lnTo>
                    <a:pt x="8250" y="1544"/>
                  </a:lnTo>
                  <a:lnTo>
                    <a:pt x="8238" y="1638"/>
                  </a:lnTo>
                  <a:lnTo>
                    <a:pt x="8280" y="1741"/>
                  </a:lnTo>
                  <a:lnTo>
                    <a:pt x="8252" y="1852"/>
                  </a:lnTo>
                  <a:lnTo>
                    <a:pt x="8315" y="2016"/>
                  </a:lnTo>
                  <a:lnTo>
                    <a:pt x="8370" y="2072"/>
                  </a:lnTo>
                  <a:lnTo>
                    <a:pt x="8444" y="2116"/>
                  </a:lnTo>
                  <a:lnTo>
                    <a:pt x="8525" y="2102"/>
                  </a:lnTo>
                  <a:lnTo>
                    <a:pt x="8606" y="2124"/>
                  </a:lnTo>
                  <a:lnTo>
                    <a:pt x="8558" y="2220"/>
                  </a:lnTo>
                  <a:lnTo>
                    <a:pt x="8485" y="2205"/>
                  </a:lnTo>
                  <a:lnTo>
                    <a:pt x="8462" y="2284"/>
                  </a:lnTo>
                  <a:lnTo>
                    <a:pt x="8441" y="2449"/>
                  </a:lnTo>
                  <a:lnTo>
                    <a:pt x="8379" y="2618"/>
                  </a:lnTo>
                  <a:lnTo>
                    <a:pt x="8312" y="2588"/>
                  </a:lnTo>
                  <a:lnTo>
                    <a:pt x="8203" y="2531"/>
                  </a:lnTo>
                  <a:lnTo>
                    <a:pt x="8124" y="2598"/>
                  </a:lnTo>
                  <a:lnTo>
                    <a:pt x="8205" y="2699"/>
                  </a:lnTo>
                  <a:cubicBezTo>
                    <a:pt x="8263" y="2733"/>
                    <a:pt x="8323" y="2760"/>
                    <a:pt x="8386" y="2780"/>
                  </a:cubicBezTo>
                  <a:cubicBezTo>
                    <a:pt x="8432" y="2794"/>
                    <a:pt x="8479" y="2805"/>
                    <a:pt x="8525" y="2795"/>
                  </a:cubicBezTo>
                  <a:cubicBezTo>
                    <a:pt x="8571" y="2785"/>
                    <a:pt x="8611" y="2757"/>
                    <a:pt x="8637" y="2716"/>
                  </a:cubicBezTo>
                  <a:lnTo>
                    <a:pt x="8664" y="2637"/>
                  </a:lnTo>
                  <a:lnTo>
                    <a:pt x="8584" y="2645"/>
                  </a:lnTo>
                  <a:cubicBezTo>
                    <a:pt x="8554" y="2675"/>
                    <a:pt x="8510" y="2681"/>
                    <a:pt x="8473" y="2662"/>
                  </a:cubicBezTo>
                  <a:cubicBezTo>
                    <a:pt x="8359" y="2599"/>
                    <a:pt x="8398" y="2415"/>
                    <a:pt x="8527" y="2412"/>
                  </a:cubicBezTo>
                  <a:lnTo>
                    <a:pt x="8630" y="2449"/>
                  </a:lnTo>
                  <a:lnTo>
                    <a:pt x="8693" y="2335"/>
                  </a:lnTo>
                  <a:lnTo>
                    <a:pt x="8728" y="2264"/>
                  </a:lnTo>
                  <a:lnTo>
                    <a:pt x="8813" y="2264"/>
                  </a:lnTo>
                  <a:lnTo>
                    <a:pt x="8883" y="2328"/>
                  </a:lnTo>
                  <a:lnTo>
                    <a:pt x="8913" y="2180"/>
                  </a:lnTo>
                  <a:lnTo>
                    <a:pt x="8888" y="2034"/>
                  </a:lnTo>
                  <a:lnTo>
                    <a:pt x="8901" y="1920"/>
                  </a:lnTo>
                  <a:lnTo>
                    <a:pt x="8955" y="1834"/>
                  </a:lnTo>
                  <a:cubicBezTo>
                    <a:pt x="8964" y="1773"/>
                    <a:pt x="8971" y="1712"/>
                    <a:pt x="8975" y="1651"/>
                  </a:cubicBezTo>
                  <a:cubicBezTo>
                    <a:pt x="8979" y="1601"/>
                    <a:pt x="8982" y="1552"/>
                    <a:pt x="8982" y="1502"/>
                  </a:cubicBezTo>
                  <a:lnTo>
                    <a:pt x="8975" y="1347"/>
                  </a:lnTo>
                  <a:cubicBezTo>
                    <a:pt x="8984" y="1319"/>
                    <a:pt x="9001" y="1296"/>
                    <a:pt x="9024" y="1280"/>
                  </a:cubicBezTo>
                  <a:cubicBezTo>
                    <a:pt x="9068" y="1251"/>
                    <a:pt x="9123" y="1256"/>
                    <a:pt x="9175" y="1258"/>
                  </a:cubicBezTo>
                  <a:cubicBezTo>
                    <a:pt x="9214" y="1260"/>
                    <a:pt x="9254" y="1260"/>
                    <a:pt x="9293" y="1258"/>
                  </a:cubicBezTo>
                  <a:lnTo>
                    <a:pt x="9383" y="1324"/>
                  </a:lnTo>
                  <a:lnTo>
                    <a:pt x="9342" y="1409"/>
                  </a:lnTo>
                  <a:lnTo>
                    <a:pt x="9274" y="1569"/>
                  </a:lnTo>
                  <a:lnTo>
                    <a:pt x="9178" y="1638"/>
                  </a:lnTo>
                  <a:lnTo>
                    <a:pt x="9194" y="1866"/>
                  </a:lnTo>
                  <a:lnTo>
                    <a:pt x="9194" y="1997"/>
                  </a:lnTo>
                  <a:lnTo>
                    <a:pt x="9264" y="2101"/>
                  </a:lnTo>
                  <a:cubicBezTo>
                    <a:pt x="9307" y="2131"/>
                    <a:pt x="9342" y="2173"/>
                    <a:pt x="9366" y="2222"/>
                  </a:cubicBezTo>
                  <a:cubicBezTo>
                    <a:pt x="9382" y="2255"/>
                    <a:pt x="9393" y="2291"/>
                    <a:pt x="9399" y="2328"/>
                  </a:cubicBezTo>
                  <a:lnTo>
                    <a:pt x="9482" y="2336"/>
                  </a:lnTo>
                  <a:lnTo>
                    <a:pt x="9556" y="2400"/>
                  </a:lnTo>
                  <a:cubicBezTo>
                    <a:pt x="9583" y="2419"/>
                    <a:pt x="9608" y="2443"/>
                    <a:pt x="9630" y="2469"/>
                  </a:cubicBezTo>
                  <a:cubicBezTo>
                    <a:pt x="9660" y="2506"/>
                    <a:pt x="9685" y="2549"/>
                    <a:pt x="9702" y="2595"/>
                  </a:cubicBezTo>
                  <a:cubicBezTo>
                    <a:pt x="9712" y="2619"/>
                    <a:pt x="9722" y="2644"/>
                    <a:pt x="9732" y="2668"/>
                  </a:cubicBezTo>
                  <a:cubicBezTo>
                    <a:pt x="9742" y="2692"/>
                    <a:pt x="9752" y="2716"/>
                    <a:pt x="9762" y="2740"/>
                  </a:cubicBezTo>
                  <a:lnTo>
                    <a:pt x="9811" y="2856"/>
                  </a:lnTo>
                  <a:lnTo>
                    <a:pt x="9887" y="2814"/>
                  </a:lnTo>
                  <a:lnTo>
                    <a:pt x="9859" y="2582"/>
                  </a:lnTo>
                  <a:lnTo>
                    <a:pt x="9928" y="2479"/>
                  </a:lnTo>
                  <a:lnTo>
                    <a:pt x="9921" y="2310"/>
                  </a:lnTo>
                  <a:lnTo>
                    <a:pt x="9875" y="2239"/>
                  </a:lnTo>
                  <a:lnTo>
                    <a:pt x="9712" y="2214"/>
                  </a:lnTo>
                  <a:lnTo>
                    <a:pt x="9622" y="2125"/>
                  </a:lnTo>
                  <a:lnTo>
                    <a:pt x="9548" y="1994"/>
                  </a:lnTo>
                  <a:lnTo>
                    <a:pt x="9500" y="1935"/>
                  </a:lnTo>
                  <a:lnTo>
                    <a:pt x="9451" y="1765"/>
                  </a:lnTo>
                  <a:lnTo>
                    <a:pt x="9437" y="1636"/>
                  </a:lnTo>
                  <a:lnTo>
                    <a:pt x="9444" y="1522"/>
                  </a:lnTo>
                  <a:lnTo>
                    <a:pt x="9505" y="1384"/>
                  </a:lnTo>
                  <a:lnTo>
                    <a:pt x="9539" y="1305"/>
                  </a:lnTo>
                  <a:lnTo>
                    <a:pt x="9644" y="1275"/>
                  </a:lnTo>
                  <a:lnTo>
                    <a:pt x="9776" y="1268"/>
                  </a:lnTo>
                  <a:lnTo>
                    <a:pt x="9843" y="1297"/>
                  </a:lnTo>
                  <a:lnTo>
                    <a:pt x="9987" y="1259"/>
                  </a:lnTo>
                  <a:lnTo>
                    <a:pt x="10085" y="1215"/>
                  </a:lnTo>
                  <a:lnTo>
                    <a:pt x="10208" y="1215"/>
                  </a:lnTo>
                  <a:lnTo>
                    <a:pt x="10317" y="1280"/>
                  </a:lnTo>
                  <a:lnTo>
                    <a:pt x="10446" y="1371"/>
                  </a:lnTo>
                  <a:lnTo>
                    <a:pt x="10527" y="1403"/>
                  </a:lnTo>
                  <a:lnTo>
                    <a:pt x="10673" y="1499"/>
                  </a:lnTo>
                  <a:lnTo>
                    <a:pt x="10750" y="1507"/>
                  </a:lnTo>
                  <a:lnTo>
                    <a:pt x="10903" y="1507"/>
                  </a:lnTo>
                  <a:lnTo>
                    <a:pt x="10965" y="1558"/>
                  </a:lnTo>
                  <a:lnTo>
                    <a:pt x="11043" y="1622"/>
                  </a:lnTo>
                  <a:lnTo>
                    <a:pt x="11141" y="1642"/>
                  </a:lnTo>
                  <a:cubicBezTo>
                    <a:pt x="11167" y="1646"/>
                    <a:pt x="11193" y="1654"/>
                    <a:pt x="11218" y="1664"/>
                  </a:cubicBezTo>
                  <a:cubicBezTo>
                    <a:pt x="11254" y="1680"/>
                    <a:pt x="11287" y="1703"/>
                    <a:pt x="11315" y="1731"/>
                  </a:cubicBezTo>
                  <a:lnTo>
                    <a:pt x="11396" y="1808"/>
                  </a:lnTo>
                  <a:lnTo>
                    <a:pt x="11452" y="1948"/>
                  </a:lnTo>
                  <a:lnTo>
                    <a:pt x="11505" y="2034"/>
                  </a:lnTo>
                  <a:lnTo>
                    <a:pt x="11670" y="2064"/>
                  </a:lnTo>
                  <a:lnTo>
                    <a:pt x="11784" y="2091"/>
                  </a:lnTo>
                  <a:lnTo>
                    <a:pt x="12021" y="2143"/>
                  </a:lnTo>
                  <a:lnTo>
                    <a:pt x="12188" y="2173"/>
                  </a:lnTo>
                  <a:cubicBezTo>
                    <a:pt x="12226" y="2161"/>
                    <a:pt x="12267" y="2168"/>
                    <a:pt x="12299" y="2193"/>
                  </a:cubicBezTo>
                  <a:cubicBezTo>
                    <a:pt x="12345" y="2228"/>
                    <a:pt x="12365" y="2291"/>
                    <a:pt x="12348" y="2348"/>
                  </a:cubicBezTo>
                  <a:lnTo>
                    <a:pt x="12320" y="2499"/>
                  </a:lnTo>
                  <a:lnTo>
                    <a:pt x="12307" y="2647"/>
                  </a:lnTo>
                  <a:lnTo>
                    <a:pt x="12353" y="2763"/>
                  </a:lnTo>
                  <a:lnTo>
                    <a:pt x="12265" y="2812"/>
                  </a:lnTo>
                  <a:cubicBezTo>
                    <a:pt x="12226" y="2799"/>
                    <a:pt x="12189" y="2782"/>
                    <a:pt x="12154" y="2760"/>
                  </a:cubicBezTo>
                  <a:cubicBezTo>
                    <a:pt x="12092" y="2723"/>
                    <a:pt x="12039" y="2672"/>
                    <a:pt x="11996" y="2612"/>
                  </a:cubicBezTo>
                  <a:lnTo>
                    <a:pt x="11906" y="2598"/>
                  </a:lnTo>
                  <a:lnTo>
                    <a:pt x="11869" y="2672"/>
                  </a:lnTo>
                  <a:lnTo>
                    <a:pt x="11943" y="2778"/>
                  </a:lnTo>
                  <a:lnTo>
                    <a:pt x="12073" y="2842"/>
                  </a:lnTo>
                  <a:lnTo>
                    <a:pt x="12196" y="2870"/>
                  </a:lnTo>
                  <a:cubicBezTo>
                    <a:pt x="12252" y="2881"/>
                    <a:pt x="12306" y="2906"/>
                    <a:pt x="12352" y="2941"/>
                  </a:cubicBezTo>
                  <a:cubicBezTo>
                    <a:pt x="12395" y="2975"/>
                    <a:pt x="12431" y="3017"/>
                    <a:pt x="12459" y="3065"/>
                  </a:cubicBezTo>
                  <a:lnTo>
                    <a:pt x="12466" y="3161"/>
                  </a:lnTo>
                  <a:cubicBezTo>
                    <a:pt x="12485" y="3191"/>
                    <a:pt x="12502" y="3222"/>
                    <a:pt x="12517" y="3255"/>
                  </a:cubicBezTo>
                  <a:cubicBezTo>
                    <a:pt x="12534" y="3294"/>
                    <a:pt x="12548" y="3335"/>
                    <a:pt x="12558" y="3378"/>
                  </a:cubicBezTo>
                  <a:lnTo>
                    <a:pt x="12459" y="3479"/>
                  </a:lnTo>
                  <a:lnTo>
                    <a:pt x="12328" y="3383"/>
                  </a:lnTo>
                  <a:lnTo>
                    <a:pt x="12360" y="3497"/>
                  </a:lnTo>
                  <a:lnTo>
                    <a:pt x="12388" y="3606"/>
                  </a:lnTo>
                  <a:lnTo>
                    <a:pt x="12168" y="3614"/>
                  </a:lnTo>
                  <a:lnTo>
                    <a:pt x="11947" y="3586"/>
                  </a:lnTo>
                  <a:lnTo>
                    <a:pt x="11769" y="3586"/>
                  </a:lnTo>
                  <a:lnTo>
                    <a:pt x="11618" y="3490"/>
                  </a:lnTo>
                  <a:cubicBezTo>
                    <a:pt x="11588" y="3446"/>
                    <a:pt x="11548" y="3411"/>
                    <a:pt x="11502" y="3389"/>
                  </a:cubicBezTo>
                  <a:cubicBezTo>
                    <a:pt x="11446" y="3361"/>
                    <a:pt x="11382" y="3353"/>
                    <a:pt x="11321" y="3367"/>
                  </a:cubicBezTo>
                  <a:lnTo>
                    <a:pt x="11148" y="3411"/>
                  </a:lnTo>
                  <a:lnTo>
                    <a:pt x="11080" y="3520"/>
                  </a:lnTo>
                  <a:lnTo>
                    <a:pt x="11173" y="3562"/>
                  </a:lnTo>
                  <a:lnTo>
                    <a:pt x="11173" y="3658"/>
                  </a:lnTo>
                  <a:lnTo>
                    <a:pt x="11041" y="3688"/>
                  </a:lnTo>
                  <a:cubicBezTo>
                    <a:pt x="11002" y="3696"/>
                    <a:pt x="10964" y="3668"/>
                    <a:pt x="10957" y="3626"/>
                  </a:cubicBezTo>
                  <a:cubicBezTo>
                    <a:pt x="10950" y="3580"/>
                    <a:pt x="10984" y="3542"/>
                    <a:pt x="10992" y="3497"/>
                  </a:cubicBezTo>
                  <a:cubicBezTo>
                    <a:pt x="11001" y="3449"/>
                    <a:pt x="10979" y="3400"/>
                    <a:pt x="10939" y="3377"/>
                  </a:cubicBezTo>
                  <a:lnTo>
                    <a:pt x="10871" y="3214"/>
                  </a:lnTo>
                  <a:lnTo>
                    <a:pt x="10927" y="3087"/>
                  </a:lnTo>
                  <a:lnTo>
                    <a:pt x="11099" y="3058"/>
                  </a:lnTo>
                  <a:cubicBezTo>
                    <a:pt x="11143" y="3095"/>
                    <a:pt x="11209" y="3081"/>
                    <a:pt x="11236" y="3028"/>
                  </a:cubicBezTo>
                  <a:cubicBezTo>
                    <a:pt x="11261" y="2979"/>
                    <a:pt x="11242" y="2918"/>
                    <a:pt x="11194" y="2895"/>
                  </a:cubicBezTo>
                  <a:lnTo>
                    <a:pt x="11162" y="2836"/>
                  </a:lnTo>
                  <a:lnTo>
                    <a:pt x="11197" y="2733"/>
                  </a:lnTo>
                  <a:lnTo>
                    <a:pt x="11222" y="2589"/>
                  </a:lnTo>
                  <a:lnTo>
                    <a:pt x="11197" y="2443"/>
                  </a:lnTo>
                  <a:lnTo>
                    <a:pt x="11053" y="2409"/>
                  </a:lnTo>
                  <a:lnTo>
                    <a:pt x="10999" y="2596"/>
                  </a:lnTo>
                  <a:lnTo>
                    <a:pt x="10942" y="2690"/>
                  </a:lnTo>
                  <a:lnTo>
                    <a:pt x="10865" y="2727"/>
                  </a:lnTo>
                  <a:lnTo>
                    <a:pt x="10817" y="2660"/>
                  </a:lnTo>
                  <a:lnTo>
                    <a:pt x="10754" y="2500"/>
                  </a:lnTo>
                  <a:lnTo>
                    <a:pt x="10781" y="2399"/>
                  </a:lnTo>
                  <a:lnTo>
                    <a:pt x="10830" y="2332"/>
                  </a:lnTo>
                  <a:lnTo>
                    <a:pt x="10781" y="2275"/>
                  </a:lnTo>
                  <a:lnTo>
                    <a:pt x="10684" y="2238"/>
                  </a:lnTo>
                  <a:lnTo>
                    <a:pt x="10600" y="2181"/>
                  </a:lnTo>
                  <a:lnTo>
                    <a:pt x="10517" y="2122"/>
                  </a:lnTo>
                  <a:lnTo>
                    <a:pt x="10552" y="2262"/>
                  </a:lnTo>
                  <a:lnTo>
                    <a:pt x="10607" y="2328"/>
                  </a:lnTo>
                  <a:lnTo>
                    <a:pt x="10633" y="2419"/>
                  </a:lnTo>
                  <a:lnTo>
                    <a:pt x="10639" y="2505"/>
                  </a:lnTo>
                  <a:lnTo>
                    <a:pt x="10498" y="2436"/>
                  </a:lnTo>
                  <a:lnTo>
                    <a:pt x="10463" y="2355"/>
                  </a:lnTo>
                  <a:lnTo>
                    <a:pt x="10421" y="2254"/>
                  </a:lnTo>
                  <a:lnTo>
                    <a:pt x="10345" y="2231"/>
                  </a:lnTo>
                  <a:lnTo>
                    <a:pt x="10299" y="2312"/>
                  </a:lnTo>
                  <a:lnTo>
                    <a:pt x="10338" y="2436"/>
                  </a:lnTo>
                  <a:lnTo>
                    <a:pt x="10382" y="2609"/>
                  </a:lnTo>
                  <a:lnTo>
                    <a:pt x="10389" y="2728"/>
                  </a:lnTo>
                  <a:lnTo>
                    <a:pt x="10389" y="2839"/>
                  </a:lnTo>
                  <a:lnTo>
                    <a:pt x="10361" y="2940"/>
                  </a:lnTo>
                  <a:lnTo>
                    <a:pt x="10333" y="3026"/>
                  </a:lnTo>
                  <a:lnTo>
                    <a:pt x="10284" y="3159"/>
                  </a:lnTo>
                  <a:lnTo>
                    <a:pt x="10277" y="3241"/>
                  </a:lnTo>
                  <a:lnTo>
                    <a:pt x="10356" y="3317"/>
                  </a:lnTo>
                  <a:lnTo>
                    <a:pt x="10495" y="3376"/>
                  </a:lnTo>
                  <a:lnTo>
                    <a:pt x="10586" y="3406"/>
                  </a:lnTo>
                  <a:lnTo>
                    <a:pt x="10704" y="3512"/>
                  </a:lnTo>
                  <a:lnTo>
                    <a:pt x="10778" y="3620"/>
                  </a:lnTo>
                  <a:lnTo>
                    <a:pt x="10737" y="3709"/>
                  </a:lnTo>
                  <a:lnTo>
                    <a:pt x="10654" y="3714"/>
                  </a:lnTo>
                  <a:lnTo>
                    <a:pt x="10517" y="3662"/>
                  </a:lnTo>
                  <a:lnTo>
                    <a:pt x="10380" y="3677"/>
                  </a:lnTo>
                  <a:cubicBezTo>
                    <a:pt x="10381" y="3717"/>
                    <a:pt x="10367" y="3755"/>
                    <a:pt x="10343" y="3785"/>
                  </a:cubicBezTo>
                  <a:cubicBezTo>
                    <a:pt x="10311" y="3826"/>
                    <a:pt x="10262" y="3848"/>
                    <a:pt x="10211" y="3845"/>
                  </a:cubicBezTo>
                  <a:lnTo>
                    <a:pt x="10102" y="3793"/>
                  </a:lnTo>
                  <a:lnTo>
                    <a:pt x="9970" y="3800"/>
                  </a:lnTo>
                  <a:cubicBezTo>
                    <a:pt x="9960" y="3762"/>
                    <a:pt x="9953" y="3723"/>
                    <a:pt x="9952" y="3684"/>
                  </a:cubicBezTo>
                  <a:cubicBezTo>
                    <a:pt x="9947" y="3578"/>
                    <a:pt x="9975" y="3473"/>
                    <a:pt x="10031" y="3385"/>
                  </a:cubicBezTo>
                  <a:cubicBezTo>
                    <a:pt x="10030" y="3354"/>
                    <a:pt x="10014" y="3327"/>
                    <a:pt x="9989" y="3313"/>
                  </a:cubicBezTo>
                  <a:cubicBezTo>
                    <a:pt x="9848" y="3235"/>
                    <a:pt x="9741" y="3476"/>
                    <a:pt x="9887" y="3542"/>
                  </a:cubicBezTo>
                  <a:lnTo>
                    <a:pt x="9827" y="3688"/>
                  </a:lnTo>
                  <a:lnTo>
                    <a:pt x="9732" y="3812"/>
                  </a:lnTo>
                  <a:lnTo>
                    <a:pt x="9628" y="3864"/>
                  </a:lnTo>
                  <a:cubicBezTo>
                    <a:pt x="9618" y="3904"/>
                    <a:pt x="9599" y="3942"/>
                    <a:pt x="9575" y="3975"/>
                  </a:cubicBezTo>
                  <a:cubicBezTo>
                    <a:pt x="9539" y="4021"/>
                    <a:pt x="9492" y="4056"/>
                    <a:pt x="9438" y="4074"/>
                  </a:cubicBezTo>
                  <a:cubicBezTo>
                    <a:pt x="9430" y="4101"/>
                    <a:pt x="9420" y="4127"/>
                    <a:pt x="9407" y="4152"/>
                  </a:cubicBezTo>
                  <a:cubicBezTo>
                    <a:pt x="9381" y="4206"/>
                    <a:pt x="9343" y="4252"/>
                    <a:pt x="9298" y="4288"/>
                  </a:cubicBezTo>
                  <a:lnTo>
                    <a:pt x="9263" y="4415"/>
                  </a:lnTo>
                  <a:lnTo>
                    <a:pt x="9187" y="4486"/>
                  </a:lnTo>
                  <a:cubicBezTo>
                    <a:pt x="9179" y="4525"/>
                    <a:pt x="9172" y="4564"/>
                    <a:pt x="9166" y="4602"/>
                  </a:cubicBezTo>
                  <a:cubicBezTo>
                    <a:pt x="9156" y="4659"/>
                    <a:pt x="9148" y="4716"/>
                    <a:pt x="9140" y="4773"/>
                  </a:cubicBezTo>
                  <a:cubicBezTo>
                    <a:pt x="9148" y="4808"/>
                    <a:pt x="9158" y="4842"/>
                    <a:pt x="9168" y="4876"/>
                  </a:cubicBezTo>
                  <a:cubicBezTo>
                    <a:pt x="9180" y="4914"/>
                    <a:pt x="9193" y="4951"/>
                    <a:pt x="9207" y="4988"/>
                  </a:cubicBezTo>
                  <a:cubicBezTo>
                    <a:pt x="9233" y="5010"/>
                    <a:pt x="9256" y="5035"/>
                    <a:pt x="9277" y="5061"/>
                  </a:cubicBezTo>
                  <a:cubicBezTo>
                    <a:pt x="9326" y="5123"/>
                    <a:pt x="9362" y="5194"/>
                    <a:pt x="9384" y="5272"/>
                  </a:cubicBezTo>
                  <a:lnTo>
                    <a:pt x="9452" y="5434"/>
                  </a:lnTo>
                  <a:lnTo>
                    <a:pt x="9547" y="5508"/>
                  </a:lnTo>
                  <a:cubicBezTo>
                    <a:pt x="9551" y="5474"/>
                    <a:pt x="9565" y="5443"/>
                    <a:pt x="9589" y="5419"/>
                  </a:cubicBezTo>
                  <a:cubicBezTo>
                    <a:pt x="9650" y="5357"/>
                    <a:pt x="9747" y="5360"/>
                    <a:pt x="9804" y="5427"/>
                  </a:cubicBezTo>
                  <a:lnTo>
                    <a:pt x="9972" y="5464"/>
                  </a:lnTo>
                  <a:lnTo>
                    <a:pt x="10020" y="5560"/>
                  </a:lnTo>
                  <a:lnTo>
                    <a:pt x="10113" y="5567"/>
                  </a:lnTo>
                  <a:lnTo>
                    <a:pt x="10248" y="5653"/>
                  </a:lnTo>
                  <a:lnTo>
                    <a:pt x="10422" y="5737"/>
                  </a:lnTo>
                  <a:lnTo>
                    <a:pt x="10522" y="5745"/>
                  </a:lnTo>
                  <a:lnTo>
                    <a:pt x="10694" y="5750"/>
                  </a:lnTo>
                  <a:cubicBezTo>
                    <a:pt x="10727" y="5745"/>
                    <a:pt x="10760" y="5748"/>
                    <a:pt x="10792" y="5757"/>
                  </a:cubicBezTo>
                  <a:cubicBezTo>
                    <a:pt x="10842" y="5772"/>
                    <a:pt x="10887" y="5803"/>
                    <a:pt x="10924" y="5841"/>
                  </a:cubicBezTo>
                  <a:cubicBezTo>
                    <a:pt x="10976" y="5894"/>
                    <a:pt x="11014" y="5959"/>
                    <a:pt x="11036" y="6032"/>
                  </a:cubicBezTo>
                  <a:cubicBezTo>
                    <a:pt x="11037" y="6070"/>
                    <a:pt x="11050" y="6106"/>
                    <a:pt x="11073" y="6136"/>
                  </a:cubicBezTo>
                  <a:cubicBezTo>
                    <a:pt x="11105" y="6176"/>
                    <a:pt x="11151" y="6197"/>
                    <a:pt x="11198" y="6215"/>
                  </a:cubicBezTo>
                  <a:cubicBezTo>
                    <a:pt x="11235" y="6228"/>
                    <a:pt x="11272" y="6240"/>
                    <a:pt x="11309" y="6249"/>
                  </a:cubicBezTo>
                  <a:lnTo>
                    <a:pt x="11323" y="6403"/>
                  </a:lnTo>
                  <a:lnTo>
                    <a:pt x="11329" y="6534"/>
                  </a:lnTo>
                  <a:lnTo>
                    <a:pt x="11403" y="6648"/>
                  </a:lnTo>
                  <a:lnTo>
                    <a:pt x="11547" y="6749"/>
                  </a:lnTo>
                  <a:cubicBezTo>
                    <a:pt x="11589" y="6765"/>
                    <a:pt x="11635" y="6760"/>
                    <a:pt x="11672" y="6735"/>
                  </a:cubicBezTo>
                  <a:cubicBezTo>
                    <a:pt x="11760" y="6675"/>
                    <a:pt x="11771" y="6543"/>
                    <a:pt x="11695" y="6467"/>
                  </a:cubicBezTo>
                  <a:cubicBezTo>
                    <a:pt x="11673" y="6413"/>
                    <a:pt x="11648" y="6361"/>
                    <a:pt x="11621" y="6309"/>
                  </a:cubicBezTo>
                  <a:cubicBezTo>
                    <a:pt x="11573" y="6217"/>
                    <a:pt x="11519" y="6128"/>
                    <a:pt x="11458" y="6044"/>
                  </a:cubicBezTo>
                  <a:lnTo>
                    <a:pt x="11458" y="5953"/>
                  </a:lnTo>
                  <a:lnTo>
                    <a:pt x="11505" y="5842"/>
                  </a:lnTo>
                  <a:lnTo>
                    <a:pt x="11491" y="5746"/>
                  </a:lnTo>
                  <a:lnTo>
                    <a:pt x="11394" y="5687"/>
                  </a:lnTo>
                  <a:lnTo>
                    <a:pt x="11255" y="5608"/>
                  </a:lnTo>
                  <a:lnTo>
                    <a:pt x="11234" y="5437"/>
                  </a:lnTo>
                  <a:lnTo>
                    <a:pt x="11292" y="5363"/>
                  </a:lnTo>
                  <a:lnTo>
                    <a:pt x="11359" y="5363"/>
                  </a:lnTo>
                  <a:lnTo>
                    <a:pt x="11442" y="5413"/>
                  </a:lnTo>
                  <a:lnTo>
                    <a:pt x="11484" y="5501"/>
                  </a:lnTo>
                  <a:lnTo>
                    <a:pt x="11496" y="5603"/>
                  </a:lnTo>
                  <a:lnTo>
                    <a:pt x="11546" y="5684"/>
                  </a:lnTo>
                  <a:lnTo>
                    <a:pt x="11602" y="5755"/>
                  </a:lnTo>
                  <a:cubicBezTo>
                    <a:pt x="11632" y="5747"/>
                    <a:pt x="11659" y="5729"/>
                    <a:pt x="11678" y="5703"/>
                  </a:cubicBezTo>
                  <a:cubicBezTo>
                    <a:pt x="11720" y="5647"/>
                    <a:pt x="11720" y="5567"/>
                    <a:pt x="11678" y="5510"/>
                  </a:cubicBezTo>
                  <a:lnTo>
                    <a:pt x="11687" y="5305"/>
                  </a:lnTo>
                  <a:lnTo>
                    <a:pt x="11631" y="5137"/>
                  </a:lnTo>
                  <a:lnTo>
                    <a:pt x="11504" y="5001"/>
                  </a:lnTo>
                  <a:lnTo>
                    <a:pt x="11355" y="4959"/>
                  </a:lnTo>
                  <a:lnTo>
                    <a:pt x="11334" y="4831"/>
                  </a:lnTo>
                  <a:lnTo>
                    <a:pt x="11341" y="4729"/>
                  </a:lnTo>
                  <a:lnTo>
                    <a:pt x="11348" y="4507"/>
                  </a:lnTo>
                  <a:lnTo>
                    <a:pt x="11294" y="4448"/>
                  </a:lnTo>
                  <a:lnTo>
                    <a:pt x="11212" y="4396"/>
                  </a:lnTo>
                  <a:lnTo>
                    <a:pt x="11184" y="4307"/>
                  </a:lnTo>
                  <a:lnTo>
                    <a:pt x="11212" y="4203"/>
                  </a:lnTo>
                  <a:lnTo>
                    <a:pt x="11142" y="4028"/>
                  </a:lnTo>
                  <a:lnTo>
                    <a:pt x="11149" y="3859"/>
                  </a:lnTo>
                  <a:lnTo>
                    <a:pt x="11226" y="3845"/>
                  </a:lnTo>
                  <a:lnTo>
                    <a:pt x="11432" y="3859"/>
                  </a:lnTo>
                  <a:lnTo>
                    <a:pt x="11485" y="3771"/>
                  </a:lnTo>
                  <a:lnTo>
                    <a:pt x="11550" y="3741"/>
                  </a:lnTo>
                  <a:lnTo>
                    <a:pt x="11760" y="3790"/>
                  </a:lnTo>
                  <a:lnTo>
                    <a:pt x="11845" y="3861"/>
                  </a:lnTo>
                  <a:lnTo>
                    <a:pt x="11924" y="3913"/>
                  </a:lnTo>
                  <a:lnTo>
                    <a:pt x="12056" y="3943"/>
                  </a:lnTo>
                  <a:lnTo>
                    <a:pt x="12235" y="3948"/>
                  </a:lnTo>
                  <a:lnTo>
                    <a:pt x="12277" y="4074"/>
                  </a:lnTo>
                  <a:lnTo>
                    <a:pt x="12320" y="4299"/>
                  </a:lnTo>
                  <a:lnTo>
                    <a:pt x="12439" y="4425"/>
                  </a:lnTo>
                  <a:lnTo>
                    <a:pt x="12576" y="4455"/>
                  </a:lnTo>
                  <a:lnTo>
                    <a:pt x="12685" y="4418"/>
                  </a:lnTo>
                  <a:cubicBezTo>
                    <a:pt x="12703" y="4385"/>
                    <a:pt x="12717" y="4350"/>
                    <a:pt x="12727" y="4314"/>
                  </a:cubicBezTo>
                  <a:cubicBezTo>
                    <a:pt x="12750" y="4222"/>
                    <a:pt x="12742" y="4125"/>
                    <a:pt x="12706" y="4039"/>
                  </a:cubicBezTo>
                  <a:lnTo>
                    <a:pt x="12706" y="3894"/>
                  </a:lnTo>
                  <a:lnTo>
                    <a:pt x="12724" y="3822"/>
                  </a:lnTo>
                  <a:lnTo>
                    <a:pt x="12840" y="3889"/>
                  </a:lnTo>
                  <a:lnTo>
                    <a:pt x="12901" y="3933"/>
                  </a:lnTo>
                  <a:cubicBezTo>
                    <a:pt x="12943" y="3970"/>
                    <a:pt x="12987" y="4005"/>
                    <a:pt x="13033" y="4037"/>
                  </a:cubicBezTo>
                  <a:cubicBezTo>
                    <a:pt x="13072" y="4063"/>
                    <a:pt x="13112" y="4088"/>
                    <a:pt x="13153" y="4111"/>
                  </a:cubicBezTo>
                  <a:lnTo>
                    <a:pt x="13279" y="4204"/>
                  </a:lnTo>
                  <a:lnTo>
                    <a:pt x="13409" y="4320"/>
                  </a:lnTo>
                  <a:lnTo>
                    <a:pt x="13497" y="4426"/>
                  </a:lnTo>
                  <a:lnTo>
                    <a:pt x="13646" y="4604"/>
                  </a:lnTo>
                  <a:lnTo>
                    <a:pt x="13736" y="4662"/>
                  </a:lnTo>
                  <a:lnTo>
                    <a:pt x="13914" y="4702"/>
                  </a:lnTo>
                  <a:lnTo>
                    <a:pt x="14011" y="4724"/>
                  </a:lnTo>
                  <a:lnTo>
                    <a:pt x="14211" y="4717"/>
                  </a:lnTo>
                  <a:lnTo>
                    <a:pt x="14343" y="4746"/>
                  </a:lnTo>
                  <a:lnTo>
                    <a:pt x="14331" y="4858"/>
                  </a:lnTo>
                  <a:lnTo>
                    <a:pt x="14487" y="4917"/>
                  </a:lnTo>
                  <a:lnTo>
                    <a:pt x="14563" y="4932"/>
                  </a:lnTo>
                  <a:lnTo>
                    <a:pt x="14665" y="5055"/>
                  </a:lnTo>
                  <a:cubicBezTo>
                    <a:pt x="14686" y="5090"/>
                    <a:pt x="14708" y="5125"/>
                    <a:pt x="14730" y="5159"/>
                  </a:cubicBezTo>
                  <a:cubicBezTo>
                    <a:pt x="14787" y="5245"/>
                    <a:pt x="14849" y="5328"/>
                    <a:pt x="14916" y="5406"/>
                  </a:cubicBezTo>
                  <a:lnTo>
                    <a:pt x="14958" y="5478"/>
                  </a:lnTo>
                  <a:lnTo>
                    <a:pt x="14951" y="5594"/>
                  </a:lnTo>
                  <a:cubicBezTo>
                    <a:pt x="14966" y="5643"/>
                    <a:pt x="15001" y="5682"/>
                    <a:pt x="15046" y="5700"/>
                  </a:cubicBezTo>
                  <a:cubicBezTo>
                    <a:pt x="15081" y="5714"/>
                    <a:pt x="15120" y="5714"/>
                    <a:pt x="15155" y="5700"/>
                  </a:cubicBezTo>
                  <a:lnTo>
                    <a:pt x="15241" y="5610"/>
                  </a:lnTo>
                  <a:lnTo>
                    <a:pt x="15354" y="5635"/>
                  </a:lnTo>
                  <a:lnTo>
                    <a:pt x="15403" y="5723"/>
                  </a:lnTo>
                  <a:lnTo>
                    <a:pt x="15521" y="5750"/>
                  </a:lnTo>
                  <a:lnTo>
                    <a:pt x="15616" y="5755"/>
                  </a:lnTo>
                  <a:lnTo>
                    <a:pt x="15674" y="5874"/>
                  </a:lnTo>
                  <a:lnTo>
                    <a:pt x="15716" y="5943"/>
                  </a:lnTo>
                  <a:lnTo>
                    <a:pt x="15756" y="6020"/>
                  </a:lnTo>
                  <a:lnTo>
                    <a:pt x="15769" y="6098"/>
                  </a:lnTo>
                  <a:lnTo>
                    <a:pt x="15797" y="6229"/>
                  </a:lnTo>
                  <a:lnTo>
                    <a:pt x="15651" y="6288"/>
                  </a:lnTo>
                  <a:lnTo>
                    <a:pt x="15538" y="6288"/>
                  </a:lnTo>
                  <a:lnTo>
                    <a:pt x="15480" y="6363"/>
                  </a:lnTo>
                  <a:lnTo>
                    <a:pt x="15427" y="6491"/>
                  </a:lnTo>
                  <a:lnTo>
                    <a:pt x="15305" y="6481"/>
                  </a:lnTo>
                  <a:lnTo>
                    <a:pt x="15263" y="6414"/>
                  </a:lnTo>
                  <a:cubicBezTo>
                    <a:pt x="15274" y="6398"/>
                    <a:pt x="15284" y="6382"/>
                    <a:pt x="15295" y="6366"/>
                  </a:cubicBezTo>
                  <a:cubicBezTo>
                    <a:pt x="15305" y="6350"/>
                    <a:pt x="15315" y="6334"/>
                    <a:pt x="15326" y="6318"/>
                  </a:cubicBezTo>
                  <a:lnTo>
                    <a:pt x="15136" y="6399"/>
                  </a:lnTo>
                  <a:lnTo>
                    <a:pt x="15055" y="6480"/>
                  </a:lnTo>
                  <a:lnTo>
                    <a:pt x="14951" y="6532"/>
                  </a:lnTo>
                  <a:lnTo>
                    <a:pt x="14820" y="6525"/>
                  </a:lnTo>
                  <a:lnTo>
                    <a:pt x="14820" y="6431"/>
                  </a:lnTo>
                  <a:lnTo>
                    <a:pt x="14799" y="6330"/>
                  </a:lnTo>
                  <a:lnTo>
                    <a:pt x="14780" y="6258"/>
                  </a:lnTo>
                  <a:lnTo>
                    <a:pt x="14780" y="6120"/>
                  </a:lnTo>
                  <a:cubicBezTo>
                    <a:pt x="14775" y="6084"/>
                    <a:pt x="14770" y="6047"/>
                    <a:pt x="14766" y="6011"/>
                  </a:cubicBezTo>
                  <a:cubicBezTo>
                    <a:pt x="14757" y="5930"/>
                    <a:pt x="14751" y="5848"/>
                    <a:pt x="14748" y="5767"/>
                  </a:cubicBezTo>
                  <a:lnTo>
                    <a:pt x="14692" y="5626"/>
                  </a:lnTo>
                  <a:lnTo>
                    <a:pt x="14680" y="5534"/>
                  </a:lnTo>
                  <a:lnTo>
                    <a:pt x="14581" y="5665"/>
                  </a:lnTo>
                  <a:lnTo>
                    <a:pt x="14539" y="5840"/>
                  </a:lnTo>
                  <a:lnTo>
                    <a:pt x="14478" y="5951"/>
                  </a:lnTo>
                  <a:cubicBezTo>
                    <a:pt x="14456" y="5983"/>
                    <a:pt x="14429" y="6010"/>
                    <a:pt x="14397" y="6030"/>
                  </a:cubicBezTo>
                  <a:cubicBezTo>
                    <a:pt x="14341" y="6066"/>
                    <a:pt x="14276" y="6080"/>
                    <a:pt x="14214" y="6102"/>
                  </a:cubicBezTo>
                  <a:cubicBezTo>
                    <a:pt x="14166" y="6118"/>
                    <a:pt x="14120" y="6140"/>
                    <a:pt x="14077" y="6166"/>
                  </a:cubicBezTo>
                  <a:lnTo>
                    <a:pt x="14144" y="6237"/>
                  </a:lnTo>
                  <a:cubicBezTo>
                    <a:pt x="14183" y="6237"/>
                    <a:pt x="14222" y="6242"/>
                    <a:pt x="14260" y="6252"/>
                  </a:cubicBezTo>
                  <a:cubicBezTo>
                    <a:pt x="14308" y="6264"/>
                    <a:pt x="14354" y="6284"/>
                    <a:pt x="14397" y="6311"/>
                  </a:cubicBezTo>
                  <a:lnTo>
                    <a:pt x="14302" y="6422"/>
                  </a:lnTo>
                  <a:lnTo>
                    <a:pt x="14116" y="6399"/>
                  </a:lnTo>
                  <a:lnTo>
                    <a:pt x="14014" y="6392"/>
                  </a:lnTo>
                  <a:lnTo>
                    <a:pt x="13938" y="6311"/>
                  </a:lnTo>
                  <a:lnTo>
                    <a:pt x="13796" y="6355"/>
                  </a:lnTo>
                  <a:lnTo>
                    <a:pt x="13720" y="6390"/>
                  </a:lnTo>
                  <a:lnTo>
                    <a:pt x="13666" y="6473"/>
                  </a:lnTo>
                  <a:lnTo>
                    <a:pt x="13648" y="6629"/>
                  </a:lnTo>
                  <a:cubicBezTo>
                    <a:pt x="13623" y="6645"/>
                    <a:pt x="13599" y="6664"/>
                    <a:pt x="13579" y="6686"/>
                  </a:cubicBezTo>
                  <a:cubicBezTo>
                    <a:pt x="13547" y="6718"/>
                    <a:pt x="13521" y="6757"/>
                    <a:pt x="13502" y="6799"/>
                  </a:cubicBezTo>
                  <a:lnTo>
                    <a:pt x="13471" y="6886"/>
                  </a:lnTo>
                  <a:lnTo>
                    <a:pt x="13598" y="6791"/>
                  </a:lnTo>
                  <a:lnTo>
                    <a:pt x="13761" y="6628"/>
                  </a:lnTo>
                  <a:lnTo>
                    <a:pt x="13863" y="6539"/>
                  </a:lnTo>
                  <a:lnTo>
                    <a:pt x="14007" y="6524"/>
                  </a:lnTo>
                  <a:cubicBezTo>
                    <a:pt x="14032" y="6528"/>
                    <a:pt x="14056" y="6540"/>
                    <a:pt x="14076" y="6557"/>
                  </a:cubicBezTo>
                  <a:cubicBezTo>
                    <a:pt x="14122" y="6595"/>
                    <a:pt x="14143" y="6659"/>
                    <a:pt x="14130" y="6720"/>
                  </a:cubicBezTo>
                  <a:lnTo>
                    <a:pt x="14220" y="6892"/>
                  </a:lnTo>
                  <a:lnTo>
                    <a:pt x="14227" y="6989"/>
                  </a:lnTo>
                  <a:cubicBezTo>
                    <a:pt x="14208" y="7016"/>
                    <a:pt x="14211" y="7055"/>
                    <a:pt x="14234" y="7079"/>
                  </a:cubicBezTo>
                  <a:cubicBezTo>
                    <a:pt x="14303" y="7152"/>
                    <a:pt x="14415" y="7066"/>
                    <a:pt x="14371" y="6973"/>
                  </a:cubicBezTo>
                  <a:lnTo>
                    <a:pt x="14498" y="6973"/>
                  </a:lnTo>
                  <a:lnTo>
                    <a:pt x="14700" y="7015"/>
                  </a:lnTo>
                  <a:lnTo>
                    <a:pt x="14697" y="6827"/>
                  </a:lnTo>
                  <a:lnTo>
                    <a:pt x="14739" y="6696"/>
                  </a:lnTo>
                  <a:lnTo>
                    <a:pt x="14818" y="6696"/>
                  </a:lnTo>
                  <a:lnTo>
                    <a:pt x="14882" y="6777"/>
                  </a:lnTo>
                  <a:lnTo>
                    <a:pt x="14965" y="6878"/>
                  </a:lnTo>
                  <a:cubicBezTo>
                    <a:pt x="15005" y="6910"/>
                    <a:pt x="15027" y="6961"/>
                    <a:pt x="15025" y="7013"/>
                  </a:cubicBezTo>
                  <a:cubicBezTo>
                    <a:pt x="15023" y="7087"/>
                    <a:pt x="14976" y="7152"/>
                    <a:pt x="14909" y="7172"/>
                  </a:cubicBezTo>
                  <a:lnTo>
                    <a:pt x="14863" y="7275"/>
                  </a:lnTo>
                  <a:lnTo>
                    <a:pt x="14759" y="7388"/>
                  </a:lnTo>
                  <a:lnTo>
                    <a:pt x="14713" y="7589"/>
                  </a:lnTo>
                  <a:lnTo>
                    <a:pt x="14646" y="7618"/>
                  </a:lnTo>
                  <a:lnTo>
                    <a:pt x="14597" y="7756"/>
                  </a:lnTo>
                  <a:cubicBezTo>
                    <a:pt x="14605" y="7815"/>
                    <a:pt x="14590" y="7873"/>
                    <a:pt x="14556" y="7919"/>
                  </a:cubicBezTo>
                  <a:cubicBezTo>
                    <a:pt x="14517" y="7972"/>
                    <a:pt x="14457" y="8003"/>
                    <a:pt x="14394" y="8003"/>
                  </a:cubicBezTo>
                  <a:cubicBezTo>
                    <a:pt x="14339" y="8054"/>
                    <a:pt x="14257" y="8049"/>
                    <a:pt x="14208" y="7993"/>
                  </a:cubicBezTo>
                  <a:cubicBezTo>
                    <a:pt x="14161" y="7939"/>
                    <a:pt x="14161" y="7855"/>
                    <a:pt x="14208" y="7801"/>
                  </a:cubicBezTo>
                  <a:cubicBezTo>
                    <a:pt x="14245" y="7760"/>
                    <a:pt x="14270" y="7709"/>
                    <a:pt x="14278" y="7653"/>
                  </a:cubicBezTo>
                  <a:cubicBezTo>
                    <a:pt x="14287" y="7592"/>
                    <a:pt x="14276" y="7530"/>
                    <a:pt x="14248" y="7477"/>
                  </a:cubicBezTo>
                  <a:lnTo>
                    <a:pt x="14129" y="7739"/>
                  </a:lnTo>
                  <a:cubicBezTo>
                    <a:pt x="14099" y="7772"/>
                    <a:pt x="14069" y="7805"/>
                    <a:pt x="14038" y="7838"/>
                  </a:cubicBezTo>
                  <a:cubicBezTo>
                    <a:pt x="13983" y="7899"/>
                    <a:pt x="13927" y="7960"/>
                    <a:pt x="13874" y="8023"/>
                  </a:cubicBezTo>
                  <a:cubicBezTo>
                    <a:pt x="13811" y="8097"/>
                    <a:pt x="13750" y="8173"/>
                    <a:pt x="13692" y="8251"/>
                  </a:cubicBezTo>
                  <a:cubicBezTo>
                    <a:pt x="13674" y="8300"/>
                    <a:pt x="13662" y="8353"/>
                    <a:pt x="13658" y="8406"/>
                  </a:cubicBezTo>
                  <a:cubicBezTo>
                    <a:pt x="13652" y="8468"/>
                    <a:pt x="13657" y="8531"/>
                    <a:pt x="13671" y="8591"/>
                  </a:cubicBezTo>
                  <a:lnTo>
                    <a:pt x="13815" y="8608"/>
                  </a:lnTo>
                  <a:cubicBezTo>
                    <a:pt x="13848" y="8648"/>
                    <a:pt x="13863" y="8702"/>
                    <a:pt x="13854" y="8754"/>
                  </a:cubicBezTo>
                  <a:cubicBezTo>
                    <a:pt x="13842" y="8831"/>
                    <a:pt x="13785" y="8890"/>
                    <a:pt x="13713" y="8902"/>
                  </a:cubicBezTo>
                  <a:cubicBezTo>
                    <a:pt x="13663" y="8907"/>
                    <a:pt x="13617" y="8928"/>
                    <a:pt x="13578" y="8961"/>
                  </a:cubicBezTo>
                  <a:cubicBezTo>
                    <a:pt x="13521" y="9010"/>
                    <a:pt x="13486" y="9080"/>
                    <a:pt x="13457" y="9151"/>
                  </a:cubicBezTo>
                  <a:cubicBezTo>
                    <a:pt x="13436" y="9205"/>
                    <a:pt x="13417" y="9261"/>
                    <a:pt x="13390" y="9312"/>
                  </a:cubicBezTo>
                  <a:cubicBezTo>
                    <a:pt x="13361" y="9365"/>
                    <a:pt x="13323" y="9412"/>
                    <a:pt x="13290" y="9462"/>
                  </a:cubicBezTo>
                  <a:cubicBezTo>
                    <a:pt x="13253" y="9518"/>
                    <a:pt x="13221" y="9578"/>
                    <a:pt x="13195" y="9641"/>
                  </a:cubicBezTo>
                  <a:lnTo>
                    <a:pt x="13153" y="9816"/>
                  </a:lnTo>
                  <a:lnTo>
                    <a:pt x="13113" y="10014"/>
                  </a:lnTo>
                  <a:lnTo>
                    <a:pt x="13227" y="10272"/>
                  </a:lnTo>
                  <a:lnTo>
                    <a:pt x="13282" y="10524"/>
                  </a:lnTo>
                  <a:lnTo>
                    <a:pt x="13227" y="10658"/>
                  </a:lnTo>
                  <a:cubicBezTo>
                    <a:pt x="13128" y="10708"/>
                    <a:pt x="13040" y="10780"/>
                    <a:pt x="12969" y="10870"/>
                  </a:cubicBezTo>
                  <a:cubicBezTo>
                    <a:pt x="12918" y="10934"/>
                    <a:pt x="12878" y="11005"/>
                    <a:pt x="12834" y="11075"/>
                  </a:cubicBezTo>
                  <a:cubicBezTo>
                    <a:pt x="12768" y="11180"/>
                    <a:pt x="12696" y="11282"/>
                    <a:pt x="12646" y="11397"/>
                  </a:cubicBezTo>
                  <a:cubicBezTo>
                    <a:pt x="12614" y="11470"/>
                    <a:pt x="12591" y="11550"/>
                    <a:pt x="12537" y="11607"/>
                  </a:cubicBezTo>
                  <a:cubicBezTo>
                    <a:pt x="12460" y="11689"/>
                    <a:pt x="12338" y="11706"/>
                    <a:pt x="12270" y="11797"/>
                  </a:cubicBezTo>
                  <a:cubicBezTo>
                    <a:pt x="12214" y="11872"/>
                    <a:pt x="12209" y="11977"/>
                    <a:pt x="12258" y="12057"/>
                  </a:cubicBezTo>
                  <a:lnTo>
                    <a:pt x="12300" y="12215"/>
                  </a:lnTo>
                  <a:lnTo>
                    <a:pt x="12404" y="12462"/>
                  </a:lnTo>
                  <a:lnTo>
                    <a:pt x="12515" y="12738"/>
                  </a:lnTo>
                  <a:cubicBezTo>
                    <a:pt x="12556" y="12789"/>
                    <a:pt x="12589" y="12847"/>
                    <a:pt x="12613" y="12909"/>
                  </a:cubicBezTo>
                  <a:cubicBezTo>
                    <a:pt x="12652" y="13010"/>
                    <a:pt x="12665" y="13119"/>
                    <a:pt x="12662" y="13228"/>
                  </a:cubicBezTo>
                  <a:cubicBezTo>
                    <a:pt x="12659" y="13331"/>
                    <a:pt x="12641" y="13436"/>
                    <a:pt x="12587" y="13522"/>
                  </a:cubicBezTo>
                  <a:cubicBezTo>
                    <a:pt x="12538" y="13603"/>
                    <a:pt x="12461" y="13661"/>
                    <a:pt x="12374" y="13685"/>
                  </a:cubicBezTo>
                  <a:cubicBezTo>
                    <a:pt x="12357" y="13669"/>
                    <a:pt x="12345" y="13649"/>
                    <a:pt x="12339" y="13626"/>
                  </a:cubicBezTo>
                  <a:cubicBezTo>
                    <a:pt x="12321" y="13557"/>
                    <a:pt x="12355" y="13485"/>
                    <a:pt x="12418" y="13461"/>
                  </a:cubicBezTo>
                  <a:cubicBezTo>
                    <a:pt x="12408" y="13436"/>
                    <a:pt x="12396" y="13412"/>
                    <a:pt x="12384" y="13389"/>
                  </a:cubicBezTo>
                  <a:cubicBezTo>
                    <a:pt x="12346" y="13322"/>
                    <a:pt x="12297" y="13263"/>
                    <a:pt x="12240" y="13214"/>
                  </a:cubicBezTo>
                  <a:lnTo>
                    <a:pt x="12143" y="13081"/>
                  </a:lnTo>
                  <a:cubicBezTo>
                    <a:pt x="12128" y="13006"/>
                    <a:pt x="12114" y="12931"/>
                    <a:pt x="12101" y="12856"/>
                  </a:cubicBezTo>
                  <a:cubicBezTo>
                    <a:pt x="12089" y="12787"/>
                    <a:pt x="12076" y="12716"/>
                    <a:pt x="12043" y="12656"/>
                  </a:cubicBezTo>
                  <a:cubicBezTo>
                    <a:pt x="11992" y="12563"/>
                    <a:pt x="11903" y="12506"/>
                    <a:pt x="11804" y="12487"/>
                  </a:cubicBezTo>
                  <a:cubicBezTo>
                    <a:pt x="11728" y="12473"/>
                    <a:pt x="11650" y="12483"/>
                    <a:pt x="11578" y="12515"/>
                  </a:cubicBezTo>
                  <a:cubicBezTo>
                    <a:pt x="11541" y="12556"/>
                    <a:pt x="11487" y="12576"/>
                    <a:pt x="11433" y="12566"/>
                  </a:cubicBezTo>
                  <a:cubicBezTo>
                    <a:pt x="11359" y="12553"/>
                    <a:pt x="11303" y="12489"/>
                    <a:pt x="11294" y="12410"/>
                  </a:cubicBezTo>
                  <a:lnTo>
                    <a:pt x="11069" y="12447"/>
                  </a:lnTo>
                  <a:lnTo>
                    <a:pt x="10769" y="12485"/>
                  </a:lnTo>
                  <a:cubicBezTo>
                    <a:pt x="10692" y="12422"/>
                    <a:pt x="10581" y="12447"/>
                    <a:pt x="10533" y="12536"/>
                  </a:cubicBezTo>
                  <a:cubicBezTo>
                    <a:pt x="10477" y="12642"/>
                    <a:pt x="10535" y="12774"/>
                    <a:pt x="10647" y="12796"/>
                  </a:cubicBezTo>
                  <a:cubicBezTo>
                    <a:pt x="10640" y="12843"/>
                    <a:pt x="10601" y="12878"/>
                    <a:pt x="10556" y="12878"/>
                  </a:cubicBezTo>
                  <a:cubicBezTo>
                    <a:pt x="10517" y="12877"/>
                    <a:pt x="10484" y="12849"/>
                    <a:pt x="10448" y="12833"/>
                  </a:cubicBezTo>
                  <a:cubicBezTo>
                    <a:pt x="10387" y="12806"/>
                    <a:pt x="10318" y="12811"/>
                    <a:pt x="10262" y="12848"/>
                  </a:cubicBezTo>
                  <a:lnTo>
                    <a:pt x="9890" y="12736"/>
                  </a:lnTo>
                  <a:lnTo>
                    <a:pt x="9698" y="12744"/>
                  </a:lnTo>
                  <a:lnTo>
                    <a:pt x="9561" y="12781"/>
                  </a:lnTo>
                  <a:cubicBezTo>
                    <a:pt x="9511" y="12813"/>
                    <a:pt x="9459" y="12842"/>
                    <a:pt x="9405" y="12868"/>
                  </a:cubicBezTo>
                  <a:cubicBezTo>
                    <a:pt x="9327" y="12905"/>
                    <a:pt x="9245" y="12935"/>
                    <a:pt x="9161" y="12957"/>
                  </a:cubicBezTo>
                  <a:cubicBezTo>
                    <a:pt x="9135" y="12986"/>
                    <a:pt x="9104" y="13011"/>
                    <a:pt x="9071" y="13031"/>
                  </a:cubicBezTo>
                  <a:cubicBezTo>
                    <a:pt x="8994" y="13076"/>
                    <a:pt x="8903" y="13092"/>
                    <a:pt x="8837" y="13154"/>
                  </a:cubicBezTo>
                  <a:cubicBezTo>
                    <a:pt x="8802" y="13187"/>
                    <a:pt x="8777" y="13230"/>
                    <a:pt x="8765" y="13278"/>
                  </a:cubicBezTo>
                  <a:cubicBezTo>
                    <a:pt x="8753" y="13328"/>
                    <a:pt x="8742" y="13379"/>
                    <a:pt x="8730" y="13429"/>
                  </a:cubicBezTo>
                  <a:cubicBezTo>
                    <a:pt x="8716" y="13488"/>
                    <a:pt x="8701" y="13548"/>
                    <a:pt x="8686" y="13607"/>
                  </a:cubicBezTo>
                  <a:lnTo>
                    <a:pt x="8681" y="13783"/>
                  </a:lnTo>
                  <a:cubicBezTo>
                    <a:pt x="8682" y="13874"/>
                    <a:pt x="8671" y="13964"/>
                    <a:pt x="8649" y="14052"/>
                  </a:cubicBezTo>
                  <a:cubicBezTo>
                    <a:pt x="8626" y="14140"/>
                    <a:pt x="8593" y="14224"/>
                    <a:pt x="8549" y="14302"/>
                  </a:cubicBezTo>
                  <a:cubicBezTo>
                    <a:pt x="8561" y="14389"/>
                    <a:pt x="8581" y="14474"/>
                    <a:pt x="8607" y="14557"/>
                  </a:cubicBezTo>
                  <a:cubicBezTo>
                    <a:pt x="8651" y="14698"/>
                    <a:pt x="8715" y="14833"/>
                    <a:pt x="8795" y="14955"/>
                  </a:cubicBezTo>
                  <a:lnTo>
                    <a:pt x="8872" y="15104"/>
                  </a:lnTo>
                  <a:lnTo>
                    <a:pt x="8990" y="15311"/>
                  </a:lnTo>
                  <a:cubicBezTo>
                    <a:pt x="9060" y="15309"/>
                    <a:pt x="9128" y="15325"/>
                    <a:pt x="9192" y="15356"/>
                  </a:cubicBezTo>
                  <a:cubicBezTo>
                    <a:pt x="9236" y="15378"/>
                    <a:pt x="9277" y="15408"/>
                    <a:pt x="9322" y="15430"/>
                  </a:cubicBezTo>
                  <a:cubicBezTo>
                    <a:pt x="9377" y="15457"/>
                    <a:pt x="9437" y="15472"/>
                    <a:pt x="9498" y="15479"/>
                  </a:cubicBezTo>
                  <a:cubicBezTo>
                    <a:pt x="9657" y="15497"/>
                    <a:pt x="9815" y="15460"/>
                    <a:pt x="9969" y="15415"/>
                  </a:cubicBezTo>
                  <a:cubicBezTo>
                    <a:pt x="10055" y="15390"/>
                    <a:pt x="10140" y="15363"/>
                    <a:pt x="10224" y="15333"/>
                  </a:cubicBezTo>
                  <a:cubicBezTo>
                    <a:pt x="10255" y="15283"/>
                    <a:pt x="10280" y="15230"/>
                    <a:pt x="10298" y="15173"/>
                  </a:cubicBezTo>
                  <a:cubicBezTo>
                    <a:pt x="10323" y="15097"/>
                    <a:pt x="10335" y="15016"/>
                    <a:pt x="10333" y="14936"/>
                  </a:cubicBezTo>
                  <a:lnTo>
                    <a:pt x="10419" y="14730"/>
                  </a:lnTo>
                  <a:lnTo>
                    <a:pt x="10705" y="14612"/>
                  </a:lnTo>
                  <a:lnTo>
                    <a:pt x="10907" y="14582"/>
                  </a:lnTo>
                  <a:lnTo>
                    <a:pt x="11139" y="14560"/>
                  </a:lnTo>
                  <a:lnTo>
                    <a:pt x="11290" y="14604"/>
                  </a:lnTo>
                  <a:lnTo>
                    <a:pt x="11318" y="14728"/>
                  </a:lnTo>
                  <a:cubicBezTo>
                    <a:pt x="11308" y="14764"/>
                    <a:pt x="11292" y="14798"/>
                    <a:pt x="11272" y="14828"/>
                  </a:cubicBezTo>
                  <a:cubicBezTo>
                    <a:pt x="11236" y="14881"/>
                    <a:pt x="11187" y="14922"/>
                    <a:pt x="11130" y="14947"/>
                  </a:cubicBezTo>
                  <a:cubicBezTo>
                    <a:pt x="11128" y="15011"/>
                    <a:pt x="11128" y="15075"/>
                    <a:pt x="11130" y="15139"/>
                  </a:cubicBezTo>
                  <a:cubicBezTo>
                    <a:pt x="11132" y="15208"/>
                    <a:pt x="11137" y="15278"/>
                    <a:pt x="11119" y="15344"/>
                  </a:cubicBezTo>
                  <a:cubicBezTo>
                    <a:pt x="11101" y="15410"/>
                    <a:pt x="11062" y="15466"/>
                    <a:pt x="11009" y="15505"/>
                  </a:cubicBezTo>
                  <a:cubicBezTo>
                    <a:pt x="11037" y="15517"/>
                    <a:pt x="11060" y="15540"/>
                    <a:pt x="11072" y="15569"/>
                  </a:cubicBezTo>
                  <a:cubicBezTo>
                    <a:pt x="11115" y="15670"/>
                    <a:pt x="11039" y="15782"/>
                    <a:pt x="10935" y="15772"/>
                  </a:cubicBezTo>
                  <a:cubicBezTo>
                    <a:pt x="10909" y="15783"/>
                    <a:pt x="10889" y="15807"/>
                    <a:pt x="10882" y="15836"/>
                  </a:cubicBezTo>
                  <a:cubicBezTo>
                    <a:pt x="10871" y="15877"/>
                    <a:pt x="10886" y="15921"/>
                    <a:pt x="10916" y="15949"/>
                  </a:cubicBezTo>
                  <a:cubicBezTo>
                    <a:pt x="10994" y="16022"/>
                    <a:pt x="11116" y="15982"/>
                    <a:pt x="11142" y="15875"/>
                  </a:cubicBezTo>
                  <a:lnTo>
                    <a:pt x="11369" y="15757"/>
                  </a:lnTo>
                  <a:cubicBezTo>
                    <a:pt x="11387" y="15722"/>
                    <a:pt x="11410" y="15692"/>
                    <a:pt x="11439" y="15668"/>
                  </a:cubicBezTo>
                  <a:cubicBezTo>
                    <a:pt x="11497" y="15617"/>
                    <a:pt x="11572" y="15593"/>
                    <a:pt x="11647" y="15601"/>
                  </a:cubicBezTo>
                  <a:cubicBezTo>
                    <a:pt x="11673" y="15627"/>
                    <a:pt x="11685" y="15663"/>
                    <a:pt x="11682" y="15700"/>
                  </a:cubicBezTo>
                  <a:cubicBezTo>
                    <a:pt x="11679" y="15738"/>
                    <a:pt x="11662" y="15770"/>
                    <a:pt x="11634" y="15789"/>
                  </a:cubicBezTo>
                  <a:cubicBezTo>
                    <a:pt x="11584" y="15823"/>
                    <a:pt x="11514" y="15805"/>
                    <a:pt x="11487" y="15742"/>
                  </a:cubicBezTo>
                  <a:lnTo>
                    <a:pt x="11471" y="15865"/>
                  </a:lnTo>
                  <a:lnTo>
                    <a:pt x="11715" y="15865"/>
                  </a:lnTo>
                  <a:lnTo>
                    <a:pt x="11945" y="15842"/>
                  </a:lnTo>
                  <a:lnTo>
                    <a:pt x="12161" y="15860"/>
                  </a:lnTo>
                  <a:lnTo>
                    <a:pt x="12272" y="15949"/>
                  </a:lnTo>
                  <a:cubicBezTo>
                    <a:pt x="12282" y="15999"/>
                    <a:pt x="12277" y="16052"/>
                    <a:pt x="12259" y="16099"/>
                  </a:cubicBezTo>
                  <a:cubicBezTo>
                    <a:pt x="12238" y="16156"/>
                    <a:pt x="12199" y="16203"/>
                    <a:pt x="12150" y="16233"/>
                  </a:cubicBezTo>
                  <a:lnTo>
                    <a:pt x="12124" y="16495"/>
                  </a:lnTo>
                  <a:lnTo>
                    <a:pt x="12150" y="16676"/>
                  </a:lnTo>
                  <a:lnTo>
                    <a:pt x="12166" y="16791"/>
                  </a:lnTo>
                  <a:lnTo>
                    <a:pt x="12236" y="16910"/>
                  </a:lnTo>
                  <a:lnTo>
                    <a:pt x="12340" y="17004"/>
                  </a:lnTo>
                  <a:lnTo>
                    <a:pt x="12530" y="17140"/>
                  </a:lnTo>
                  <a:lnTo>
                    <a:pt x="12662" y="17184"/>
                  </a:lnTo>
                  <a:cubicBezTo>
                    <a:pt x="12691" y="17185"/>
                    <a:pt x="12720" y="17183"/>
                    <a:pt x="12748" y="17177"/>
                  </a:cubicBezTo>
                  <a:cubicBezTo>
                    <a:pt x="12813" y="17164"/>
                    <a:pt x="12873" y="17133"/>
                    <a:pt x="12924" y="17088"/>
                  </a:cubicBezTo>
                  <a:cubicBezTo>
                    <a:pt x="12961" y="17031"/>
                    <a:pt x="13014" y="16988"/>
                    <a:pt x="13075" y="16965"/>
                  </a:cubicBezTo>
                  <a:cubicBezTo>
                    <a:pt x="13126" y="16945"/>
                    <a:pt x="13182" y="16940"/>
                    <a:pt x="13235" y="16950"/>
                  </a:cubicBezTo>
                  <a:cubicBezTo>
                    <a:pt x="13325" y="16961"/>
                    <a:pt x="13415" y="16973"/>
                    <a:pt x="13505" y="16987"/>
                  </a:cubicBezTo>
                  <a:cubicBezTo>
                    <a:pt x="13590" y="17000"/>
                    <a:pt x="13675" y="17014"/>
                    <a:pt x="13760" y="17029"/>
                  </a:cubicBezTo>
                  <a:cubicBezTo>
                    <a:pt x="13780" y="17020"/>
                    <a:pt x="13800" y="17008"/>
                    <a:pt x="13818" y="16994"/>
                  </a:cubicBezTo>
                  <a:cubicBezTo>
                    <a:pt x="13861" y="16962"/>
                    <a:pt x="13896" y="16918"/>
                    <a:pt x="13920" y="16868"/>
                  </a:cubicBezTo>
                  <a:cubicBezTo>
                    <a:pt x="13958" y="16829"/>
                    <a:pt x="13988" y="16782"/>
                    <a:pt x="14008" y="16730"/>
                  </a:cubicBezTo>
                  <a:cubicBezTo>
                    <a:pt x="14027" y="16682"/>
                    <a:pt x="14036" y="16630"/>
                    <a:pt x="14036" y="16577"/>
                  </a:cubicBezTo>
                  <a:lnTo>
                    <a:pt x="14105" y="16446"/>
                  </a:lnTo>
                  <a:lnTo>
                    <a:pt x="14184" y="16355"/>
                  </a:lnTo>
                  <a:lnTo>
                    <a:pt x="14303" y="16315"/>
                  </a:lnTo>
                  <a:lnTo>
                    <a:pt x="14386" y="16229"/>
                  </a:lnTo>
                  <a:lnTo>
                    <a:pt x="14463" y="16155"/>
                  </a:lnTo>
                  <a:lnTo>
                    <a:pt x="14572" y="16091"/>
                  </a:lnTo>
                  <a:lnTo>
                    <a:pt x="14694" y="16026"/>
                  </a:lnTo>
                  <a:lnTo>
                    <a:pt x="14775" y="15863"/>
                  </a:lnTo>
                  <a:lnTo>
                    <a:pt x="14865" y="15780"/>
                  </a:lnTo>
                  <a:lnTo>
                    <a:pt x="15009" y="15717"/>
                  </a:lnTo>
                  <a:lnTo>
                    <a:pt x="15065" y="15847"/>
                  </a:lnTo>
                  <a:lnTo>
                    <a:pt x="14965" y="15940"/>
                  </a:lnTo>
                  <a:cubicBezTo>
                    <a:pt x="14932" y="15958"/>
                    <a:pt x="14915" y="15998"/>
                    <a:pt x="14924" y="16036"/>
                  </a:cubicBezTo>
                  <a:cubicBezTo>
                    <a:pt x="14946" y="16129"/>
                    <a:pt x="15067" y="16139"/>
                    <a:pt x="15103" y="16051"/>
                  </a:cubicBezTo>
                  <a:lnTo>
                    <a:pt x="15193" y="15920"/>
                  </a:lnTo>
                  <a:lnTo>
                    <a:pt x="15214" y="15722"/>
                  </a:lnTo>
                  <a:cubicBezTo>
                    <a:pt x="15240" y="15695"/>
                    <a:pt x="15275" y="15682"/>
                    <a:pt x="15311" y="15686"/>
                  </a:cubicBezTo>
                  <a:cubicBezTo>
                    <a:pt x="15369" y="15692"/>
                    <a:pt x="15415" y="15740"/>
                    <a:pt x="15472" y="15750"/>
                  </a:cubicBezTo>
                  <a:cubicBezTo>
                    <a:pt x="15522" y="15759"/>
                    <a:pt x="15573" y="15736"/>
                    <a:pt x="15622" y="15750"/>
                  </a:cubicBezTo>
                  <a:cubicBezTo>
                    <a:pt x="15665" y="15761"/>
                    <a:pt x="15697" y="15796"/>
                    <a:pt x="15708" y="15841"/>
                  </a:cubicBezTo>
                  <a:lnTo>
                    <a:pt x="15897" y="15759"/>
                  </a:lnTo>
                  <a:cubicBezTo>
                    <a:pt x="15912" y="15738"/>
                    <a:pt x="15931" y="15720"/>
                    <a:pt x="15952" y="15705"/>
                  </a:cubicBezTo>
                  <a:cubicBezTo>
                    <a:pt x="16001" y="15671"/>
                    <a:pt x="16061" y="15658"/>
                    <a:pt x="16119" y="15668"/>
                  </a:cubicBezTo>
                  <a:cubicBezTo>
                    <a:pt x="16169" y="15681"/>
                    <a:pt x="16221" y="15683"/>
                    <a:pt x="16273" y="15676"/>
                  </a:cubicBezTo>
                  <a:cubicBezTo>
                    <a:pt x="16322" y="15668"/>
                    <a:pt x="16370" y="15652"/>
                    <a:pt x="16414" y="15626"/>
                  </a:cubicBezTo>
                  <a:cubicBezTo>
                    <a:pt x="16471" y="15600"/>
                    <a:pt x="16522" y="15564"/>
                    <a:pt x="16568" y="15520"/>
                  </a:cubicBezTo>
                  <a:cubicBezTo>
                    <a:pt x="16610" y="15478"/>
                    <a:pt x="16646" y="15430"/>
                    <a:pt x="16674" y="15376"/>
                  </a:cubicBezTo>
                  <a:cubicBezTo>
                    <a:pt x="16701" y="15337"/>
                    <a:pt x="16735" y="15305"/>
                    <a:pt x="16774" y="15280"/>
                  </a:cubicBezTo>
                  <a:cubicBezTo>
                    <a:pt x="16825" y="15248"/>
                    <a:pt x="16882" y="15230"/>
                    <a:pt x="16941" y="15228"/>
                  </a:cubicBezTo>
                  <a:lnTo>
                    <a:pt x="16912" y="15376"/>
                  </a:lnTo>
                  <a:lnTo>
                    <a:pt x="17051" y="15371"/>
                  </a:lnTo>
                  <a:lnTo>
                    <a:pt x="17222" y="15364"/>
                  </a:lnTo>
                  <a:lnTo>
                    <a:pt x="17277" y="15457"/>
                  </a:lnTo>
                  <a:lnTo>
                    <a:pt x="17382" y="15457"/>
                  </a:lnTo>
                  <a:lnTo>
                    <a:pt x="17563" y="15484"/>
                  </a:lnTo>
                  <a:cubicBezTo>
                    <a:pt x="17620" y="15517"/>
                    <a:pt x="17682" y="15541"/>
                    <a:pt x="17745" y="15558"/>
                  </a:cubicBezTo>
                  <a:cubicBezTo>
                    <a:pt x="17822" y="15578"/>
                    <a:pt x="17901" y="15585"/>
                    <a:pt x="17980" y="15580"/>
                  </a:cubicBezTo>
                  <a:cubicBezTo>
                    <a:pt x="18020" y="15573"/>
                    <a:pt x="18059" y="15561"/>
                    <a:pt x="18096" y="15543"/>
                  </a:cubicBezTo>
                  <a:cubicBezTo>
                    <a:pt x="18150" y="15518"/>
                    <a:pt x="18199" y="15483"/>
                    <a:pt x="18251" y="15454"/>
                  </a:cubicBezTo>
                  <a:cubicBezTo>
                    <a:pt x="18310" y="15421"/>
                    <a:pt x="18373" y="15396"/>
                    <a:pt x="18437" y="15378"/>
                  </a:cubicBezTo>
                  <a:cubicBezTo>
                    <a:pt x="18482" y="15358"/>
                    <a:pt x="18526" y="15337"/>
                    <a:pt x="18569" y="15316"/>
                  </a:cubicBezTo>
                  <a:cubicBezTo>
                    <a:pt x="18610" y="15296"/>
                    <a:pt x="18651" y="15275"/>
                    <a:pt x="18694" y="15261"/>
                  </a:cubicBezTo>
                  <a:cubicBezTo>
                    <a:pt x="18742" y="15247"/>
                    <a:pt x="18791" y="15242"/>
                    <a:pt x="18840" y="15246"/>
                  </a:cubicBezTo>
                  <a:lnTo>
                    <a:pt x="18942" y="15232"/>
                  </a:lnTo>
                  <a:lnTo>
                    <a:pt x="19062" y="15343"/>
                  </a:lnTo>
                  <a:lnTo>
                    <a:pt x="19037" y="15464"/>
                  </a:lnTo>
                  <a:lnTo>
                    <a:pt x="19096" y="15522"/>
                  </a:lnTo>
                  <a:lnTo>
                    <a:pt x="19177" y="15535"/>
                  </a:lnTo>
                  <a:cubicBezTo>
                    <a:pt x="19178" y="15563"/>
                    <a:pt x="19179" y="15591"/>
                    <a:pt x="19180" y="15619"/>
                  </a:cubicBezTo>
                  <a:cubicBezTo>
                    <a:pt x="19180" y="15657"/>
                    <a:pt x="19180" y="15696"/>
                    <a:pt x="19180" y="15735"/>
                  </a:cubicBezTo>
                  <a:cubicBezTo>
                    <a:pt x="19210" y="15759"/>
                    <a:pt x="19244" y="15776"/>
                    <a:pt x="19281" y="15784"/>
                  </a:cubicBezTo>
                  <a:cubicBezTo>
                    <a:pt x="19315" y="15791"/>
                    <a:pt x="19350" y="15791"/>
                    <a:pt x="19383" y="15784"/>
                  </a:cubicBezTo>
                  <a:lnTo>
                    <a:pt x="19461" y="15703"/>
                  </a:lnTo>
                  <a:lnTo>
                    <a:pt x="19622" y="15601"/>
                  </a:lnTo>
                  <a:lnTo>
                    <a:pt x="19682" y="15557"/>
                  </a:lnTo>
                  <a:lnTo>
                    <a:pt x="19823" y="15461"/>
                  </a:lnTo>
                  <a:lnTo>
                    <a:pt x="19946" y="15414"/>
                  </a:lnTo>
                  <a:lnTo>
                    <a:pt x="20087" y="15436"/>
                  </a:lnTo>
                  <a:lnTo>
                    <a:pt x="20392" y="15113"/>
                  </a:lnTo>
                  <a:cubicBezTo>
                    <a:pt x="20433" y="15083"/>
                    <a:pt x="20473" y="15051"/>
                    <a:pt x="20510" y="15016"/>
                  </a:cubicBezTo>
                  <a:cubicBezTo>
                    <a:pt x="20554" y="14975"/>
                    <a:pt x="20595" y="14931"/>
                    <a:pt x="20633" y="14883"/>
                  </a:cubicBezTo>
                  <a:cubicBezTo>
                    <a:pt x="20671" y="14828"/>
                    <a:pt x="20703" y="14769"/>
                    <a:pt x="20731" y="14708"/>
                  </a:cubicBezTo>
                  <a:cubicBezTo>
                    <a:pt x="20760" y="14642"/>
                    <a:pt x="20782" y="14573"/>
                    <a:pt x="20798" y="14502"/>
                  </a:cubicBezTo>
                  <a:lnTo>
                    <a:pt x="20854" y="14369"/>
                  </a:lnTo>
                  <a:lnTo>
                    <a:pt x="21220" y="14097"/>
                  </a:lnTo>
                  <a:lnTo>
                    <a:pt x="21600" y="13667"/>
                  </a:lnTo>
                  <a:cubicBezTo>
                    <a:pt x="20995" y="15418"/>
                    <a:pt x="20065" y="17021"/>
                    <a:pt x="18866" y="18381"/>
                  </a:cubicBezTo>
                  <a:cubicBezTo>
                    <a:pt x="17655" y="19753"/>
                    <a:pt x="16194" y="20848"/>
                    <a:pt x="14574" y="21600"/>
                  </a:cubicBezTo>
                  <a:lnTo>
                    <a:pt x="14750" y="20991"/>
                  </a:lnTo>
                  <a:lnTo>
                    <a:pt x="14599" y="20978"/>
                  </a:lnTo>
                  <a:lnTo>
                    <a:pt x="14486" y="20965"/>
                  </a:lnTo>
                  <a:lnTo>
                    <a:pt x="14417" y="20987"/>
                  </a:lnTo>
                  <a:lnTo>
                    <a:pt x="14284" y="21002"/>
                  </a:lnTo>
                  <a:lnTo>
                    <a:pt x="14142" y="21022"/>
                  </a:lnTo>
                  <a:cubicBezTo>
                    <a:pt x="14098" y="21025"/>
                    <a:pt x="14053" y="21027"/>
                    <a:pt x="14008" y="21029"/>
                  </a:cubicBezTo>
                  <a:cubicBezTo>
                    <a:pt x="13951" y="21032"/>
                    <a:pt x="13895" y="21035"/>
                    <a:pt x="13838" y="21037"/>
                  </a:cubicBezTo>
                  <a:lnTo>
                    <a:pt x="13664" y="21022"/>
                  </a:lnTo>
                  <a:lnTo>
                    <a:pt x="13606" y="20927"/>
                  </a:lnTo>
                  <a:lnTo>
                    <a:pt x="13627" y="20853"/>
                  </a:lnTo>
                  <a:lnTo>
                    <a:pt x="13627" y="20782"/>
                  </a:lnTo>
                  <a:cubicBezTo>
                    <a:pt x="13595" y="20753"/>
                    <a:pt x="13563" y="20725"/>
                    <a:pt x="13532" y="20695"/>
                  </a:cubicBezTo>
                  <a:cubicBezTo>
                    <a:pt x="13497" y="20661"/>
                    <a:pt x="13462" y="20627"/>
                    <a:pt x="13428" y="20591"/>
                  </a:cubicBezTo>
                  <a:lnTo>
                    <a:pt x="13262" y="20421"/>
                  </a:lnTo>
                  <a:lnTo>
                    <a:pt x="13165" y="20251"/>
                  </a:lnTo>
                  <a:lnTo>
                    <a:pt x="13097" y="20206"/>
                  </a:lnTo>
                  <a:lnTo>
                    <a:pt x="12974" y="20132"/>
                  </a:lnTo>
                  <a:lnTo>
                    <a:pt x="12851" y="20147"/>
                  </a:lnTo>
                  <a:lnTo>
                    <a:pt x="12679" y="20118"/>
                  </a:lnTo>
                  <a:lnTo>
                    <a:pt x="12675" y="20031"/>
                  </a:lnTo>
                  <a:lnTo>
                    <a:pt x="12730" y="19989"/>
                  </a:lnTo>
                  <a:lnTo>
                    <a:pt x="12668" y="19829"/>
                  </a:lnTo>
                  <a:lnTo>
                    <a:pt x="12668" y="19747"/>
                  </a:lnTo>
                  <a:lnTo>
                    <a:pt x="12772" y="19680"/>
                  </a:lnTo>
                  <a:lnTo>
                    <a:pt x="12881" y="19598"/>
                  </a:lnTo>
                  <a:lnTo>
                    <a:pt x="12969" y="19517"/>
                  </a:lnTo>
                  <a:lnTo>
                    <a:pt x="12869" y="19465"/>
                  </a:lnTo>
                  <a:lnTo>
                    <a:pt x="12831" y="19350"/>
                  </a:lnTo>
                  <a:lnTo>
                    <a:pt x="12879" y="19115"/>
                  </a:lnTo>
                  <a:lnTo>
                    <a:pt x="12946" y="19011"/>
                  </a:lnTo>
                  <a:lnTo>
                    <a:pt x="12995" y="18937"/>
                  </a:lnTo>
                  <a:lnTo>
                    <a:pt x="13009" y="18841"/>
                  </a:lnTo>
                  <a:cubicBezTo>
                    <a:pt x="13038" y="18804"/>
                    <a:pt x="13071" y="18771"/>
                    <a:pt x="13108" y="18742"/>
                  </a:cubicBezTo>
                  <a:cubicBezTo>
                    <a:pt x="13140" y="18717"/>
                    <a:pt x="13175" y="18696"/>
                    <a:pt x="13212" y="18678"/>
                  </a:cubicBezTo>
                  <a:lnTo>
                    <a:pt x="13399" y="18498"/>
                  </a:lnTo>
                  <a:lnTo>
                    <a:pt x="13532" y="18261"/>
                  </a:lnTo>
                  <a:lnTo>
                    <a:pt x="13641" y="18101"/>
                  </a:lnTo>
                  <a:lnTo>
                    <a:pt x="13641" y="18005"/>
                  </a:lnTo>
                  <a:lnTo>
                    <a:pt x="13634" y="17908"/>
                  </a:lnTo>
                  <a:lnTo>
                    <a:pt x="13648" y="17834"/>
                  </a:lnTo>
                  <a:lnTo>
                    <a:pt x="13661" y="17694"/>
                  </a:lnTo>
                  <a:lnTo>
                    <a:pt x="13654" y="17501"/>
                  </a:lnTo>
                  <a:cubicBezTo>
                    <a:pt x="13611" y="17467"/>
                    <a:pt x="13568" y="17434"/>
                    <a:pt x="13525" y="17400"/>
                  </a:cubicBezTo>
                  <a:cubicBezTo>
                    <a:pt x="13480" y="17366"/>
                    <a:pt x="13435" y="17332"/>
                    <a:pt x="13390" y="17299"/>
                  </a:cubicBezTo>
                  <a:lnTo>
                    <a:pt x="13335" y="17173"/>
                  </a:lnTo>
                  <a:lnTo>
                    <a:pt x="13154" y="17136"/>
                  </a:lnTo>
                  <a:lnTo>
                    <a:pt x="13110" y="17213"/>
                  </a:lnTo>
                  <a:lnTo>
                    <a:pt x="13008" y="17257"/>
                  </a:lnTo>
                  <a:lnTo>
                    <a:pt x="13002" y="17382"/>
                  </a:lnTo>
                  <a:lnTo>
                    <a:pt x="12925" y="17476"/>
                  </a:lnTo>
                  <a:lnTo>
                    <a:pt x="12807" y="17491"/>
                  </a:lnTo>
                  <a:lnTo>
                    <a:pt x="12693" y="17491"/>
                  </a:lnTo>
                  <a:cubicBezTo>
                    <a:pt x="12657" y="17497"/>
                    <a:pt x="12619" y="17499"/>
                    <a:pt x="12582" y="17498"/>
                  </a:cubicBezTo>
                  <a:cubicBezTo>
                    <a:pt x="12512" y="17497"/>
                    <a:pt x="12442" y="17484"/>
                    <a:pt x="12376" y="17461"/>
                  </a:cubicBezTo>
                  <a:lnTo>
                    <a:pt x="12230" y="17439"/>
                  </a:lnTo>
                  <a:lnTo>
                    <a:pt x="12087" y="17417"/>
                  </a:lnTo>
                  <a:lnTo>
                    <a:pt x="12040" y="17293"/>
                  </a:lnTo>
                  <a:lnTo>
                    <a:pt x="11943" y="17278"/>
                  </a:lnTo>
                  <a:lnTo>
                    <a:pt x="11832" y="17271"/>
                  </a:lnTo>
                  <a:lnTo>
                    <a:pt x="11684" y="17240"/>
                  </a:lnTo>
                  <a:lnTo>
                    <a:pt x="11594" y="17210"/>
                  </a:lnTo>
                  <a:lnTo>
                    <a:pt x="11536" y="17052"/>
                  </a:lnTo>
                  <a:lnTo>
                    <a:pt x="11497" y="16966"/>
                  </a:lnTo>
                  <a:lnTo>
                    <a:pt x="11294" y="16770"/>
                  </a:lnTo>
                  <a:lnTo>
                    <a:pt x="11162" y="16667"/>
                  </a:lnTo>
                  <a:lnTo>
                    <a:pt x="11021" y="16602"/>
                  </a:lnTo>
                  <a:lnTo>
                    <a:pt x="10879" y="16600"/>
                  </a:lnTo>
                  <a:lnTo>
                    <a:pt x="10582" y="16570"/>
                  </a:lnTo>
                  <a:lnTo>
                    <a:pt x="10482" y="16514"/>
                  </a:lnTo>
                  <a:lnTo>
                    <a:pt x="10260" y="16484"/>
                  </a:lnTo>
                  <a:lnTo>
                    <a:pt x="10018" y="16462"/>
                  </a:lnTo>
                  <a:lnTo>
                    <a:pt x="9851" y="16380"/>
                  </a:lnTo>
                  <a:lnTo>
                    <a:pt x="9740" y="16247"/>
                  </a:lnTo>
                  <a:lnTo>
                    <a:pt x="9629" y="16158"/>
                  </a:lnTo>
                  <a:lnTo>
                    <a:pt x="9471" y="16064"/>
                  </a:lnTo>
                  <a:lnTo>
                    <a:pt x="9348" y="16026"/>
                  </a:lnTo>
                  <a:lnTo>
                    <a:pt x="9086" y="16026"/>
                  </a:lnTo>
                  <a:cubicBezTo>
                    <a:pt x="9018" y="16049"/>
                    <a:pt x="8949" y="16069"/>
                    <a:pt x="8880" y="16086"/>
                  </a:cubicBezTo>
                  <a:cubicBezTo>
                    <a:pt x="8816" y="16101"/>
                    <a:pt x="8752" y="16113"/>
                    <a:pt x="8687" y="16123"/>
                  </a:cubicBezTo>
                  <a:cubicBezTo>
                    <a:pt x="8651" y="16123"/>
                    <a:pt x="8616" y="16116"/>
                    <a:pt x="8583" y="16100"/>
                  </a:cubicBezTo>
                  <a:cubicBezTo>
                    <a:pt x="8545" y="16082"/>
                    <a:pt x="8511" y="16054"/>
                    <a:pt x="8486" y="16019"/>
                  </a:cubicBezTo>
                  <a:lnTo>
                    <a:pt x="8304" y="15945"/>
                  </a:lnTo>
                  <a:lnTo>
                    <a:pt x="8244" y="15908"/>
                  </a:lnTo>
                  <a:lnTo>
                    <a:pt x="8146" y="15901"/>
                  </a:lnTo>
                  <a:lnTo>
                    <a:pt x="8051" y="15856"/>
                  </a:lnTo>
                  <a:lnTo>
                    <a:pt x="7947" y="15797"/>
                  </a:lnTo>
                  <a:lnTo>
                    <a:pt x="7787" y="15715"/>
                  </a:lnTo>
                  <a:lnTo>
                    <a:pt x="7692" y="15678"/>
                  </a:lnTo>
                  <a:cubicBezTo>
                    <a:pt x="7650" y="15669"/>
                    <a:pt x="7610" y="15652"/>
                    <a:pt x="7574" y="15627"/>
                  </a:cubicBezTo>
                  <a:cubicBezTo>
                    <a:pt x="7513" y="15584"/>
                    <a:pt x="7467" y="15522"/>
                    <a:pt x="7442" y="15449"/>
                  </a:cubicBezTo>
                  <a:lnTo>
                    <a:pt x="7244" y="15434"/>
                  </a:lnTo>
                  <a:lnTo>
                    <a:pt x="7026" y="15332"/>
                  </a:lnTo>
                  <a:lnTo>
                    <a:pt x="6917" y="15226"/>
                  </a:lnTo>
                  <a:lnTo>
                    <a:pt x="6773" y="15092"/>
                  </a:lnTo>
                  <a:lnTo>
                    <a:pt x="6718" y="14996"/>
                  </a:lnTo>
                  <a:lnTo>
                    <a:pt x="6704" y="14803"/>
                  </a:lnTo>
                  <a:lnTo>
                    <a:pt x="6765" y="14736"/>
                  </a:lnTo>
                  <a:lnTo>
                    <a:pt x="6751" y="14628"/>
                  </a:lnTo>
                  <a:lnTo>
                    <a:pt x="6668" y="14423"/>
                  </a:lnTo>
                  <a:lnTo>
                    <a:pt x="6454" y="14101"/>
                  </a:lnTo>
                  <a:lnTo>
                    <a:pt x="6341" y="13946"/>
                  </a:lnTo>
                  <a:lnTo>
                    <a:pt x="6275" y="13847"/>
                  </a:lnTo>
                  <a:lnTo>
                    <a:pt x="6185" y="13760"/>
                  </a:lnTo>
                  <a:lnTo>
                    <a:pt x="6101" y="13671"/>
                  </a:lnTo>
                  <a:lnTo>
                    <a:pt x="6020" y="13597"/>
                  </a:lnTo>
                  <a:lnTo>
                    <a:pt x="5987" y="13530"/>
                  </a:lnTo>
                  <a:lnTo>
                    <a:pt x="5988" y="13389"/>
                  </a:lnTo>
                  <a:lnTo>
                    <a:pt x="5974" y="13290"/>
                  </a:lnTo>
                  <a:lnTo>
                    <a:pt x="5856" y="13186"/>
                  </a:lnTo>
                  <a:cubicBezTo>
                    <a:pt x="5819" y="13118"/>
                    <a:pt x="5779" y="13052"/>
                    <a:pt x="5736" y="12989"/>
                  </a:cubicBezTo>
                  <a:cubicBezTo>
                    <a:pt x="5704" y="12942"/>
                    <a:pt x="5670" y="12897"/>
                    <a:pt x="5635" y="12853"/>
                  </a:cubicBezTo>
                  <a:lnTo>
                    <a:pt x="5558" y="12742"/>
                  </a:lnTo>
                  <a:lnTo>
                    <a:pt x="5449" y="12628"/>
                  </a:lnTo>
                  <a:cubicBezTo>
                    <a:pt x="5397" y="12606"/>
                    <a:pt x="5362" y="12554"/>
                    <a:pt x="5359" y="12495"/>
                  </a:cubicBezTo>
                  <a:cubicBezTo>
                    <a:pt x="5355" y="12444"/>
                    <a:pt x="5377" y="12395"/>
                    <a:pt x="5415" y="12364"/>
                  </a:cubicBezTo>
                  <a:lnTo>
                    <a:pt x="5394" y="12119"/>
                  </a:lnTo>
                  <a:lnTo>
                    <a:pt x="5325" y="11968"/>
                  </a:lnTo>
                  <a:lnTo>
                    <a:pt x="5166" y="11822"/>
                  </a:lnTo>
                  <a:lnTo>
                    <a:pt x="5013" y="11755"/>
                  </a:lnTo>
                  <a:lnTo>
                    <a:pt x="5012" y="11918"/>
                  </a:lnTo>
                  <a:lnTo>
                    <a:pt x="5039" y="12079"/>
                  </a:lnTo>
                  <a:lnTo>
                    <a:pt x="5109" y="12264"/>
                  </a:lnTo>
                  <a:lnTo>
                    <a:pt x="5150" y="12351"/>
                  </a:lnTo>
                  <a:lnTo>
                    <a:pt x="5247" y="12502"/>
                  </a:lnTo>
                  <a:lnTo>
                    <a:pt x="5321" y="12634"/>
                  </a:lnTo>
                  <a:lnTo>
                    <a:pt x="5314" y="12769"/>
                  </a:lnTo>
                  <a:lnTo>
                    <a:pt x="5389" y="12885"/>
                  </a:lnTo>
                  <a:lnTo>
                    <a:pt x="5472" y="13018"/>
                  </a:lnTo>
                  <a:lnTo>
                    <a:pt x="5565" y="13176"/>
                  </a:lnTo>
                  <a:lnTo>
                    <a:pt x="5577" y="13290"/>
                  </a:lnTo>
                  <a:lnTo>
                    <a:pt x="5639" y="13477"/>
                  </a:lnTo>
                  <a:lnTo>
                    <a:pt x="5667" y="13609"/>
                  </a:lnTo>
                  <a:lnTo>
                    <a:pt x="5667" y="13694"/>
                  </a:lnTo>
                  <a:lnTo>
                    <a:pt x="5774" y="13736"/>
                  </a:lnTo>
                  <a:lnTo>
                    <a:pt x="5875" y="13857"/>
                  </a:lnTo>
                  <a:lnTo>
                    <a:pt x="5943" y="13973"/>
                  </a:lnTo>
                  <a:lnTo>
                    <a:pt x="5943" y="14087"/>
                  </a:lnTo>
                  <a:lnTo>
                    <a:pt x="5875" y="14138"/>
                  </a:lnTo>
                  <a:lnTo>
                    <a:pt x="5725" y="14044"/>
                  </a:lnTo>
                  <a:lnTo>
                    <a:pt x="5598" y="13872"/>
                  </a:lnTo>
                  <a:lnTo>
                    <a:pt x="5544" y="13793"/>
                  </a:lnTo>
                  <a:lnTo>
                    <a:pt x="5454" y="13741"/>
                  </a:lnTo>
                  <a:lnTo>
                    <a:pt x="5352" y="13666"/>
                  </a:lnTo>
                  <a:lnTo>
                    <a:pt x="5296" y="13585"/>
                  </a:lnTo>
                  <a:cubicBezTo>
                    <a:pt x="5309" y="13549"/>
                    <a:pt x="5318" y="13512"/>
                    <a:pt x="5324" y="13474"/>
                  </a:cubicBezTo>
                  <a:cubicBezTo>
                    <a:pt x="5332" y="13417"/>
                    <a:pt x="5332" y="13360"/>
                    <a:pt x="5324" y="13303"/>
                  </a:cubicBezTo>
                  <a:cubicBezTo>
                    <a:pt x="5305" y="13264"/>
                    <a:pt x="5284" y="13226"/>
                    <a:pt x="5261" y="13189"/>
                  </a:cubicBezTo>
                  <a:cubicBezTo>
                    <a:pt x="5223" y="13130"/>
                    <a:pt x="5178" y="13075"/>
                    <a:pt x="5129" y="13026"/>
                  </a:cubicBezTo>
                  <a:lnTo>
                    <a:pt x="4901" y="12863"/>
                  </a:lnTo>
                  <a:lnTo>
                    <a:pt x="4781" y="12722"/>
                  </a:lnTo>
                  <a:lnTo>
                    <a:pt x="4851" y="12663"/>
                  </a:lnTo>
                  <a:lnTo>
                    <a:pt x="5005" y="12678"/>
                  </a:lnTo>
                  <a:lnTo>
                    <a:pt x="5033" y="12515"/>
                  </a:lnTo>
                  <a:cubicBezTo>
                    <a:pt x="5022" y="12432"/>
                    <a:pt x="4988" y="12354"/>
                    <a:pt x="4935" y="12292"/>
                  </a:cubicBezTo>
                  <a:cubicBezTo>
                    <a:pt x="4898" y="12248"/>
                    <a:pt x="4852" y="12213"/>
                    <a:pt x="4801" y="12189"/>
                  </a:cubicBezTo>
                  <a:lnTo>
                    <a:pt x="4715" y="11949"/>
                  </a:lnTo>
                  <a:lnTo>
                    <a:pt x="4662" y="11732"/>
                  </a:lnTo>
                  <a:lnTo>
                    <a:pt x="4648" y="11591"/>
                  </a:lnTo>
                  <a:lnTo>
                    <a:pt x="4627" y="11487"/>
                  </a:lnTo>
                  <a:lnTo>
                    <a:pt x="4586" y="11332"/>
                  </a:lnTo>
                  <a:lnTo>
                    <a:pt x="4532" y="11231"/>
                  </a:lnTo>
                  <a:lnTo>
                    <a:pt x="4469" y="11127"/>
                  </a:lnTo>
                  <a:cubicBezTo>
                    <a:pt x="4455" y="11089"/>
                    <a:pt x="4439" y="11051"/>
                    <a:pt x="4420" y="11016"/>
                  </a:cubicBezTo>
                  <a:cubicBezTo>
                    <a:pt x="4402" y="10980"/>
                    <a:pt x="4380" y="10946"/>
                    <a:pt x="4353" y="10917"/>
                  </a:cubicBezTo>
                  <a:cubicBezTo>
                    <a:pt x="4302" y="10864"/>
                    <a:pt x="4235" y="10834"/>
                    <a:pt x="4169" y="10806"/>
                  </a:cubicBezTo>
                  <a:cubicBezTo>
                    <a:pt x="4118" y="10784"/>
                    <a:pt x="4067" y="10761"/>
                    <a:pt x="4017" y="10739"/>
                  </a:cubicBezTo>
                  <a:lnTo>
                    <a:pt x="4017" y="10628"/>
                  </a:lnTo>
                  <a:cubicBezTo>
                    <a:pt x="4019" y="10594"/>
                    <a:pt x="4020" y="10560"/>
                    <a:pt x="4019" y="10527"/>
                  </a:cubicBezTo>
                  <a:cubicBezTo>
                    <a:pt x="4019" y="10449"/>
                    <a:pt x="4012" y="10373"/>
                    <a:pt x="4001" y="10296"/>
                  </a:cubicBezTo>
                  <a:lnTo>
                    <a:pt x="3910" y="10081"/>
                  </a:lnTo>
                  <a:lnTo>
                    <a:pt x="3815" y="9819"/>
                  </a:lnTo>
                  <a:lnTo>
                    <a:pt x="3821" y="9591"/>
                  </a:lnTo>
                  <a:lnTo>
                    <a:pt x="3843" y="9426"/>
                  </a:lnTo>
                  <a:lnTo>
                    <a:pt x="3805" y="9077"/>
                  </a:lnTo>
                  <a:lnTo>
                    <a:pt x="3761" y="8972"/>
                  </a:lnTo>
                  <a:lnTo>
                    <a:pt x="3858" y="8809"/>
                  </a:lnTo>
                  <a:lnTo>
                    <a:pt x="3886" y="8671"/>
                  </a:lnTo>
                  <a:lnTo>
                    <a:pt x="3900" y="8500"/>
                  </a:lnTo>
                  <a:lnTo>
                    <a:pt x="3933" y="8389"/>
                  </a:lnTo>
                  <a:lnTo>
                    <a:pt x="4014" y="8214"/>
                  </a:lnTo>
                  <a:lnTo>
                    <a:pt x="4056" y="8112"/>
                  </a:lnTo>
                  <a:cubicBezTo>
                    <a:pt x="4089" y="8064"/>
                    <a:pt x="4117" y="8012"/>
                    <a:pt x="4139" y="7956"/>
                  </a:cubicBezTo>
                  <a:cubicBezTo>
                    <a:pt x="4160" y="7903"/>
                    <a:pt x="4176" y="7848"/>
                    <a:pt x="4186" y="7791"/>
                  </a:cubicBezTo>
                  <a:lnTo>
                    <a:pt x="4325" y="7527"/>
                  </a:lnTo>
                  <a:lnTo>
                    <a:pt x="4367" y="7352"/>
                  </a:lnTo>
                  <a:lnTo>
                    <a:pt x="4346" y="7226"/>
                  </a:lnTo>
                  <a:lnTo>
                    <a:pt x="4304" y="7102"/>
                  </a:lnTo>
                  <a:lnTo>
                    <a:pt x="4381" y="6944"/>
                  </a:lnTo>
                  <a:lnTo>
                    <a:pt x="4346" y="6858"/>
                  </a:lnTo>
                  <a:lnTo>
                    <a:pt x="4237" y="6727"/>
                  </a:lnTo>
                  <a:lnTo>
                    <a:pt x="4172" y="6595"/>
                  </a:lnTo>
                  <a:lnTo>
                    <a:pt x="4126" y="6464"/>
                  </a:lnTo>
                  <a:lnTo>
                    <a:pt x="4112" y="6378"/>
                  </a:lnTo>
                  <a:lnTo>
                    <a:pt x="4049" y="6267"/>
                  </a:lnTo>
                  <a:lnTo>
                    <a:pt x="4102" y="6183"/>
                  </a:lnTo>
                  <a:lnTo>
                    <a:pt x="4204" y="6100"/>
                  </a:lnTo>
                  <a:lnTo>
                    <a:pt x="4218" y="6026"/>
                  </a:lnTo>
                  <a:lnTo>
                    <a:pt x="4204" y="5873"/>
                  </a:lnTo>
                  <a:lnTo>
                    <a:pt x="4176" y="5697"/>
                  </a:lnTo>
                  <a:lnTo>
                    <a:pt x="4128" y="5431"/>
                  </a:lnTo>
                  <a:lnTo>
                    <a:pt x="4116" y="5359"/>
                  </a:lnTo>
                  <a:lnTo>
                    <a:pt x="4165" y="5250"/>
                  </a:lnTo>
                  <a:lnTo>
                    <a:pt x="4206" y="5043"/>
                  </a:lnTo>
                  <a:lnTo>
                    <a:pt x="4074" y="5013"/>
                  </a:lnTo>
                  <a:cubicBezTo>
                    <a:pt x="4031" y="5035"/>
                    <a:pt x="3981" y="5026"/>
                    <a:pt x="3947" y="4991"/>
                  </a:cubicBezTo>
                  <a:cubicBezTo>
                    <a:pt x="3897" y="4941"/>
                    <a:pt x="3897" y="4856"/>
                    <a:pt x="3947" y="4806"/>
                  </a:cubicBezTo>
                  <a:lnTo>
                    <a:pt x="3972" y="4719"/>
                  </a:lnTo>
                  <a:lnTo>
                    <a:pt x="4013" y="4535"/>
                  </a:lnTo>
                  <a:lnTo>
                    <a:pt x="3965" y="4446"/>
                  </a:lnTo>
                  <a:cubicBezTo>
                    <a:pt x="3975" y="4384"/>
                    <a:pt x="3981" y="4320"/>
                    <a:pt x="3981" y="4256"/>
                  </a:cubicBezTo>
                  <a:cubicBezTo>
                    <a:pt x="3981" y="4197"/>
                    <a:pt x="3976" y="4137"/>
                    <a:pt x="3967" y="4078"/>
                  </a:cubicBezTo>
                  <a:cubicBezTo>
                    <a:pt x="3978" y="4040"/>
                    <a:pt x="3987" y="4002"/>
                    <a:pt x="3992" y="3962"/>
                  </a:cubicBezTo>
                  <a:cubicBezTo>
                    <a:pt x="3998" y="3922"/>
                    <a:pt x="4000" y="3882"/>
                    <a:pt x="3999" y="3841"/>
                  </a:cubicBezTo>
                  <a:lnTo>
                    <a:pt x="3951" y="3670"/>
                  </a:lnTo>
                  <a:lnTo>
                    <a:pt x="3932" y="3510"/>
                  </a:lnTo>
                  <a:lnTo>
                    <a:pt x="3925" y="3391"/>
                  </a:lnTo>
                  <a:cubicBezTo>
                    <a:pt x="3885" y="3400"/>
                    <a:pt x="3844" y="3392"/>
                    <a:pt x="3809" y="3369"/>
                  </a:cubicBezTo>
                  <a:cubicBezTo>
                    <a:pt x="3762" y="3338"/>
                    <a:pt x="3733" y="3282"/>
                    <a:pt x="3733" y="3223"/>
                  </a:cubicBezTo>
                  <a:lnTo>
                    <a:pt x="3606" y="3139"/>
                  </a:lnTo>
                  <a:lnTo>
                    <a:pt x="3535" y="3122"/>
                  </a:lnTo>
                  <a:lnTo>
                    <a:pt x="3513" y="3031"/>
                  </a:lnTo>
                  <a:lnTo>
                    <a:pt x="3497" y="2935"/>
                  </a:lnTo>
                  <a:lnTo>
                    <a:pt x="3435" y="2863"/>
                  </a:lnTo>
                  <a:lnTo>
                    <a:pt x="3316" y="2856"/>
                  </a:lnTo>
                  <a:lnTo>
                    <a:pt x="3219" y="2871"/>
                  </a:lnTo>
                  <a:lnTo>
                    <a:pt x="3134" y="2780"/>
                  </a:lnTo>
                  <a:lnTo>
                    <a:pt x="2927" y="2750"/>
                  </a:lnTo>
                  <a:lnTo>
                    <a:pt x="2816" y="2683"/>
                  </a:lnTo>
                  <a:lnTo>
                    <a:pt x="2757" y="2787"/>
                  </a:lnTo>
                  <a:lnTo>
                    <a:pt x="2677" y="2878"/>
                  </a:lnTo>
                  <a:cubicBezTo>
                    <a:pt x="2624" y="2900"/>
                    <a:pt x="2570" y="2922"/>
                    <a:pt x="2517" y="2942"/>
                  </a:cubicBezTo>
                  <a:cubicBezTo>
                    <a:pt x="2470" y="2960"/>
                    <a:pt x="2423" y="2978"/>
                    <a:pt x="2376" y="2994"/>
                  </a:cubicBezTo>
                  <a:lnTo>
                    <a:pt x="2156" y="2979"/>
                  </a:lnTo>
                  <a:lnTo>
                    <a:pt x="2099" y="2906"/>
                  </a:lnTo>
                  <a:lnTo>
                    <a:pt x="2230" y="2775"/>
                  </a:lnTo>
                  <a:cubicBezTo>
                    <a:pt x="2285" y="2773"/>
                    <a:pt x="2340" y="2768"/>
                    <a:pt x="2394" y="2760"/>
                  </a:cubicBezTo>
                  <a:cubicBezTo>
                    <a:pt x="2490" y="2746"/>
                    <a:pt x="2584" y="2722"/>
                    <a:pt x="2675" y="2688"/>
                  </a:cubicBezTo>
                  <a:lnTo>
                    <a:pt x="2901" y="2602"/>
                  </a:lnTo>
                  <a:lnTo>
                    <a:pt x="3019" y="2479"/>
                  </a:lnTo>
                  <a:lnTo>
                    <a:pt x="3112" y="2372"/>
                  </a:lnTo>
                  <a:lnTo>
                    <a:pt x="2898" y="2424"/>
                  </a:lnTo>
                  <a:lnTo>
                    <a:pt x="2783" y="2528"/>
                  </a:lnTo>
                  <a:lnTo>
                    <a:pt x="2697" y="2585"/>
                  </a:lnTo>
                  <a:lnTo>
                    <a:pt x="2479" y="2672"/>
                  </a:lnTo>
                  <a:lnTo>
                    <a:pt x="2258" y="2701"/>
                  </a:lnTo>
                  <a:lnTo>
                    <a:pt x="2121" y="2716"/>
                  </a:lnTo>
                  <a:lnTo>
                    <a:pt x="2054" y="2795"/>
                  </a:lnTo>
                  <a:cubicBezTo>
                    <a:pt x="2021" y="2791"/>
                    <a:pt x="1989" y="2782"/>
                    <a:pt x="1959" y="2768"/>
                  </a:cubicBezTo>
                  <a:cubicBezTo>
                    <a:pt x="1907" y="2743"/>
                    <a:pt x="1861" y="2704"/>
                    <a:pt x="1827" y="2654"/>
                  </a:cubicBezTo>
                  <a:lnTo>
                    <a:pt x="1753" y="2654"/>
                  </a:lnTo>
                  <a:lnTo>
                    <a:pt x="1629" y="2679"/>
                  </a:lnTo>
                  <a:lnTo>
                    <a:pt x="1643" y="2812"/>
                  </a:lnTo>
                  <a:lnTo>
                    <a:pt x="1530" y="2782"/>
                  </a:lnTo>
                  <a:lnTo>
                    <a:pt x="1495" y="2713"/>
                  </a:lnTo>
                  <a:lnTo>
                    <a:pt x="1518" y="2587"/>
                  </a:lnTo>
                  <a:lnTo>
                    <a:pt x="1427" y="2565"/>
                  </a:lnTo>
                  <a:lnTo>
                    <a:pt x="1312" y="2551"/>
                  </a:lnTo>
                  <a:lnTo>
                    <a:pt x="1247" y="2571"/>
                  </a:lnTo>
                  <a:lnTo>
                    <a:pt x="1227" y="2482"/>
                  </a:lnTo>
                  <a:lnTo>
                    <a:pt x="1201" y="2390"/>
                  </a:lnTo>
                  <a:lnTo>
                    <a:pt x="1076" y="2390"/>
                  </a:lnTo>
                  <a:lnTo>
                    <a:pt x="964" y="2360"/>
                  </a:lnTo>
                  <a:lnTo>
                    <a:pt x="812" y="2294"/>
                  </a:lnTo>
                  <a:lnTo>
                    <a:pt x="745" y="2192"/>
                  </a:lnTo>
                  <a:lnTo>
                    <a:pt x="630" y="2185"/>
                  </a:lnTo>
                  <a:lnTo>
                    <a:pt x="593" y="2111"/>
                  </a:lnTo>
                  <a:lnTo>
                    <a:pt x="512" y="2002"/>
                  </a:lnTo>
                  <a:lnTo>
                    <a:pt x="428" y="1869"/>
                  </a:lnTo>
                  <a:lnTo>
                    <a:pt x="373" y="1738"/>
                  </a:lnTo>
                  <a:cubicBezTo>
                    <a:pt x="342" y="1717"/>
                    <a:pt x="313" y="1693"/>
                    <a:pt x="287" y="1666"/>
                  </a:cubicBezTo>
                  <a:cubicBezTo>
                    <a:pt x="248" y="1626"/>
                    <a:pt x="215" y="1580"/>
                    <a:pt x="188" y="1530"/>
                  </a:cubicBezTo>
                  <a:lnTo>
                    <a:pt x="140" y="1443"/>
                  </a:lnTo>
                  <a:lnTo>
                    <a:pt x="135" y="1337"/>
                  </a:lnTo>
                  <a:lnTo>
                    <a:pt x="62" y="1243"/>
                  </a:lnTo>
                  <a:lnTo>
                    <a:pt x="0" y="1191"/>
                  </a:lnTo>
                  <a:lnTo>
                    <a:pt x="0" y="1060"/>
                  </a:lnTo>
                  <a:lnTo>
                    <a:pt x="8" y="972"/>
                  </a:lnTo>
                  <a:lnTo>
                    <a:pt x="15" y="861"/>
                  </a:lnTo>
                  <a:lnTo>
                    <a:pt x="82" y="802"/>
                  </a:lnTo>
                  <a:lnTo>
                    <a:pt x="110" y="601"/>
                  </a:lnTo>
                  <a:lnTo>
                    <a:pt x="75" y="468"/>
                  </a:lnTo>
                  <a:lnTo>
                    <a:pt x="130" y="315"/>
                  </a:lnTo>
                  <a:lnTo>
                    <a:pt x="151" y="134"/>
                  </a:lnTo>
                  <a:lnTo>
                    <a:pt x="268" y="140"/>
                  </a:lnTo>
                  <a:lnTo>
                    <a:pt x="196" y="371"/>
                  </a:lnTo>
                  <a:lnTo>
                    <a:pt x="74" y="1050"/>
                  </a:lnTo>
                  <a:lnTo>
                    <a:pt x="247" y="1332"/>
                  </a:lnTo>
                  <a:lnTo>
                    <a:pt x="293" y="1442"/>
                  </a:lnTo>
                  <a:lnTo>
                    <a:pt x="293" y="1523"/>
                  </a:lnTo>
                  <a:lnTo>
                    <a:pt x="393" y="1652"/>
                  </a:lnTo>
                  <a:lnTo>
                    <a:pt x="485" y="1772"/>
                  </a:lnTo>
                  <a:lnTo>
                    <a:pt x="408" y="1986"/>
                  </a:lnTo>
                  <a:lnTo>
                    <a:pt x="588" y="1927"/>
                  </a:lnTo>
                  <a:lnTo>
                    <a:pt x="671" y="1957"/>
                  </a:lnTo>
                  <a:lnTo>
                    <a:pt x="755" y="2061"/>
                  </a:lnTo>
                  <a:lnTo>
                    <a:pt x="836" y="2124"/>
                  </a:lnTo>
                  <a:lnTo>
                    <a:pt x="924" y="2198"/>
                  </a:lnTo>
                  <a:lnTo>
                    <a:pt x="1083" y="2223"/>
                  </a:lnTo>
                  <a:lnTo>
                    <a:pt x="1187" y="2208"/>
                  </a:lnTo>
                  <a:lnTo>
                    <a:pt x="1236" y="2277"/>
                  </a:lnTo>
                  <a:lnTo>
                    <a:pt x="1424" y="2277"/>
                  </a:lnTo>
                  <a:lnTo>
                    <a:pt x="1470" y="2349"/>
                  </a:lnTo>
                  <a:lnTo>
                    <a:pt x="1642" y="2349"/>
                  </a:lnTo>
                  <a:lnTo>
                    <a:pt x="1730" y="2356"/>
                  </a:lnTo>
                  <a:lnTo>
                    <a:pt x="1872" y="2406"/>
                  </a:lnTo>
                  <a:lnTo>
                    <a:pt x="2099" y="2433"/>
                  </a:lnTo>
                  <a:lnTo>
                    <a:pt x="2229" y="2426"/>
                  </a:lnTo>
                  <a:lnTo>
                    <a:pt x="2303" y="2330"/>
                  </a:lnTo>
                  <a:lnTo>
                    <a:pt x="2288" y="2222"/>
                  </a:lnTo>
                  <a:lnTo>
                    <a:pt x="2212" y="2237"/>
                  </a:lnTo>
                  <a:lnTo>
                    <a:pt x="2198" y="2140"/>
                  </a:lnTo>
                  <a:lnTo>
                    <a:pt x="2121" y="2024"/>
                  </a:lnTo>
                  <a:lnTo>
                    <a:pt x="2052" y="1883"/>
                  </a:lnTo>
                  <a:lnTo>
                    <a:pt x="2200" y="1804"/>
                  </a:lnTo>
                  <a:lnTo>
                    <a:pt x="2326" y="1715"/>
                  </a:lnTo>
                  <a:lnTo>
                    <a:pt x="2228" y="1606"/>
                  </a:lnTo>
                  <a:lnTo>
                    <a:pt x="2230" y="1518"/>
                  </a:lnTo>
                  <a:lnTo>
                    <a:pt x="2269" y="1377"/>
                  </a:lnTo>
                  <a:lnTo>
                    <a:pt x="2166" y="1354"/>
                  </a:lnTo>
                  <a:lnTo>
                    <a:pt x="2035" y="1280"/>
                  </a:lnTo>
                  <a:lnTo>
                    <a:pt x="2038" y="1119"/>
                  </a:lnTo>
                  <a:lnTo>
                    <a:pt x="2244" y="1090"/>
                  </a:lnTo>
                  <a:lnTo>
                    <a:pt x="2262" y="1193"/>
                  </a:lnTo>
                  <a:lnTo>
                    <a:pt x="2318" y="1302"/>
                  </a:lnTo>
                  <a:lnTo>
                    <a:pt x="2431" y="1117"/>
                  </a:lnTo>
                  <a:lnTo>
                    <a:pt x="2594" y="1035"/>
                  </a:lnTo>
                  <a:lnTo>
                    <a:pt x="2753" y="998"/>
                  </a:lnTo>
                  <a:lnTo>
                    <a:pt x="2888" y="998"/>
                  </a:lnTo>
                  <a:lnTo>
                    <a:pt x="2923" y="1065"/>
                  </a:lnTo>
                  <a:lnTo>
                    <a:pt x="3069" y="1072"/>
                  </a:lnTo>
                  <a:lnTo>
                    <a:pt x="3108" y="1149"/>
                  </a:lnTo>
                  <a:lnTo>
                    <a:pt x="3239" y="1082"/>
                  </a:lnTo>
                  <a:lnTo>
                    <a:pt x="3274" y="1018"/>
                  </a:lnTo>
                  <a:lnTo>
                    <a:pt x="3225" y="929"/>
                  </a:lnTo>
                  <a:lnTo>
                    <a:pt x="3135" y="825"/>
                  </a:lnTo>
                  <a:cubicBezTo>
                    <a:pt x="3100" y="795"/>
                    <a:pt x="3075" y="755"/>
                    <a:pt x="3061" y="709"/>
                  </a:cubicBezTo>
                  <a:cubicBezTo>
                    <a:pt x="3045" y="658"/>
                    <a:pt x="3045" y="603"/>
                    <a:pt x="3061" y="551"/>
                  </a:cubicBezTo>
                  <a:lnTo>
                    <a:pt x="3114" y="415"/>
                  </a:lnTo>
                  <a:lnTo>
                    <a:pt x="3174" y="331"/>
                  </a:lnTo>
                  <a:lnTo>
                    <a:pt x="3258" y="299"/>
                  </a:lnTo>
                  <a:lnTo>
                    <a:pt x="3443" y="344"/>
                  </a:lnTo>
                  <a:lnTo>
                    <a:pt x="3508" y="405"/>
                  </a:lnTo>
                  <a:lnTo>
                    <a:pt x="3570" y="469"/>
                  </a:lnTo>
                  <a:lnTo>
                    <a:pt x="3623" y="555"/>
                  </a:lnTo>
                  <a:lnTo>
                    <a:pt x="3566" y="680"/>
                  </a:lnTo>
                  <a:lnTo>
                    <a:pt x="3691" y="725"/>
                  </a:lnTo>
                  <a:lnTo>
                    <a:pt x="3724" y="631"/>
                  </a:lnTo>
                  <a:lnTo>
                    <a:pt x="3749" y="451"/>
                  </a:lnTo>
                  <a:lnTo>
                    <a:pt x="3793" y="340"/>
                  </a:lnTo>
                  <a:lnTo>
                    <a:pt x="3814" y="110"/>
                  </a:lnTo>
                  <a:lnTo>
                    <a:pt x="3868" y="0"/>
                  </a:lnTo>
                  <a:lnTo>
                    <a:pt x="4025" y="31"/>
                  </a:lnTo>
                  <a:lnTo>
                    <a:pt x="4108" y="78"/>
                  </a:lnTo>
                  <a:lnTo>
                    <a:pt x="4156" y="181"/>
                  </a:lnTo>
                  <a:lnTo>
                    <a:pt x="4253" y="151"/>
                  </a:lnTo>
                  <a:lnTo>
                    <a:pt x="4367" y="92"/>
                  </a:lnTo>
                  <a:cubicBezTo>
                    <a:pt x="4405" y="76"/>
                    <a:pt x="4445" y="68"/>
                    <a:pt x="4486" y="70"/>
                  </a:cubicBezTo>
                  <a:cubicBezTo>
                    <a:pt x="4528" y="71"/>
                    <a:pt x="4569" y="83"/>
                    <a:pt x="4606" y="104"/>
                  </a:cubicBezTo>
                  <a:lnTo>
                    <a:pt x="4716" y="162"/>
                  </a:lnTo>
                  <a:lnTo>
                    <a:pt x="4781" y="268"/>
                  </a:lnTo>
                  <a:lnTo>
                    <a:pt x="4875" y="254"/>
                  </a:lnTo>
                  <a:lnTo>
                    <a:pt x="4955" y="313"/>
                  </a:lnTo>
                  <a:lnTo>
                    <a:pt x="4934" y="396"/>
                  </a:lnTo>
                  <a:lnTo>
                    <a:pt x="4969" y="492"/>
                  </a:lnTo>
                  <a:lnTo>
                    <a:pt x="5036" y="567"/>
                  </a:lnTo>
                  <a:lnTo>
                    <a:pt x="4983" y="620"/>
                  </a:lnTo>
                  <a:lnTo>
                    <a:pt x="4970" y="701"/>
                  </a:lnTo>
                  <a:lnTo>
                    <a:pt x="5114" y="798"/>
                  </a:lnTo>
                  <a:lnTo>
                    <a:pt x="5178" y="901"/>
                  </a:lnTo>
                  <a:lnTo>
                    <a:pt x="5280" y="1037"/>
                  </a:lnTo>
                  <a:lnTo>
                    <a:pt x="5361" y="1143"/>
                  </a:lnTo>
                  <a:lnTo>
                    <a:pt x="5403" y="1254"/>
                  </a:lnTo>
                  <a:lnTo>
                    <a:pt x="5445" y="1414"/>
                  </a:lnTo>
                  <a:lnTo>
                    <a:pt x="5552" y="1441"/>
                  </a:lnTo>
                  <a:lnTo>
                    <a:pt x="5552" y="1572"/>
                  </a:lnTo>
                  <a:lnTo>
                    <a:pt x="5628" y="1696"/>
                  </a:lnTo>
                  <a:lnTo>
                    <a:pt x="5741" y="1590"/>
                  </a:lnTo>
                  <a:lnTo>
                    <a:pt x="5864" y="1604"/>
                  </a:lnTo>
                  <a:lnTo>
                    <a:pt x="5906" y="1698"/>
                  </a:lnTo>
                  <a:lnTo>
                    <a:pt x="6031" y="1691"/>
                  </a:lnTo>
                  <a:lnTo>
                    <a:pt x="6147" y="1683"/>
                  </a:lnTo>
                  <a:lnTo>
                    <a:pt x="6221" y="1668"/>
                  </a:lnTo>
                  <a:lnTo>
                    <a:pt x="6284" y="1754"/>
                  </a:lnTo>
                  <a:lnTo>
                    <a:pt x="6357" y="1690"/>
                  </a:lnTo>
                  <a:lnTo>
                    <a:pt x="6413" y="1559"/>
                  </a:lnTo>
                  <a:lnTo>
                    <a:pt x="6465" y="1660"/>
                  </a:lnTo>
                  <a:lnTo>
                    <a:pt x="6417" y="1769"/>
                  </a:lnTo>
                  <a:lnTo>
                    <a:pt x="6412" y="1877"/>
                  </a:lnTo>
                  <a:lnTo>
                    <a:pt x="6481" y="1936"/>
                  </a:lnTo>
                  <a:lnTo>
                    <a:pt x="6563" y="1822"/>
                  </a:lnTo>
                  <a:lnTo>
                    <a:pt x="6625" y="1758"/>
                  </a:lnTo>
                  <a:lnTo>
                    <a:pt x="6669" y="1841"/>
                  </a:lnTo>
                  <a:lnTo>
                    <a:pt x="6625" y="1957"/>
                  </a:lnTo>
                  <a:lnTo>
                    <a:pt x="6731" y="1994"/>
                  </a:lnTo>
                  <a:lnTo>
                    <a:pt x="6807" y="2069"/>
                  </a:lnTo>
                  <a:lnTo>
                    <a:pt x="6890" y="2135"/>
                  </a:lnTo>
                  <a:lnTo>
                    <a:pt x="6978" y="2204"/>
                  </a:lnTo>
                  <a:lnTo>
                    <a:pt x="7027" y="2270"/>
                  </a:lnTo>
                  <a:lnTo>
                    <a:pt x="7091" y="2327"/>
                  </a:lnTo>
                  <a:lnTo>
                    <a:pt x="7170" y="2349"/>
                  </a:lnTo>
                  <a:lnTo>
                    <a:pt x="7165" y="2275"/>
                  </a:lnTo>
                  <a:lnTo>
                    <a:pt x="7110" y="2144"/>
                  </a:lnTo>
                  <a:lnTo>
                    <a:pt x="7296" y="2137"/>
                  </a:lnTo>
                  <a:lnTo>
                    <a:pt x="7472" y="2095"/>
                  </a:lnTo>
                  <a:cubicBezTo>
                    <a:pt x="7497" y="2085"/>
                    <a:pt x="7514" y="2059"/>
                    <a:pt x="7514" y="2031"/>
                  </a:cubicBezTo>
                  <a:cubicBezTo>
                    <a:pt x="7514" y="1939"/>
                    <a:pt x="7398" y="1910"/>
                    <a:pt x="7359" y="1991"/>
                  </a:cubicBezTo>
                  <a:lnTo>
                    <a:pt x="7180" y="1932"/>
                  </a:lnTo>
                  <a:lnTo>
                    <a:pt x="7115" y="1848"/>
                  </a:lnTo>
                  <a:lnTo>
                    <a:pt x="7171" y="1788"/>
                  </a:lnTo>
                  <a:lnTo>
                    <a:pt x="7154" y="1702"/>
                  </a:lnTo>
                  <a:lnTo>
                    <a:pt x="7197" y="1532"/>
                  </a:lnTo>
                  <a:lnTo>
                    <a:pt x="7001" y="1616"/>
                  </a:lnTo>
                  <a:lnTo>
                    <a:pt x="6874" y="1710"/>
                  </a:lnTo>
                  <a:lnTo>
                    <a:pt x="6760" y="1730"/>
                  </a:lnTo>
                  <a:lnTo>
                    <a:pt x="6767" y="1582"/>
                  </a:lnTo>
                  <a:lnTo>
                    <a:pt x="6704" y="1510"/>
                  </a:lnTo>
                  <a:lnTo>
                    <a:pt x="6683" y="1398"/>
                  </a:lnTo>
                  <a:lnTo>
                    <a:pt x="6811" y="1298"/>
                  </a:lnTo>
                  <a:lnTo>
                    <a:pt x="6911" y="1176"/>
                  </a:lnTo>
                  <a:lnTo>
                    <a:pt x="6929" y="1048"/>
                  </a:lnTo>
                  <a:lnTo>
                    <a:pt x="6901" y="918"/>
                  </a:lnTo>
                  <a:lnTo>
                    <a:pt x="6982" y="827"/>
                  </a:lnTo>
                  <a:close/>
                </a:path>
              </a:pathLst>
            </a:custGeom>
            <a:grpFill/>
            <a:ln w="12700" cap="flat">
              <a:noFill/>
              <a:miter lim="400000"/>
            </a:ln>
            <a:effectLst/>
          </p:spPr>
          <p:txBody>
            <a:bodyPr wrap="square" lIns="0" tIns="0" rIns="0" bIns="0" numCol="1" anchor="ctr">
              <a:noAutofit/>
            </a:bodyPr>
            <a:lstStyle/>
            <a:p>
              <a:pPr lvl="0">
                <a:defRPr sz="3100"/>
              </a:pPr>
              <a:endParaRPr/>
            </a:p>
          </p:txBody>
        </p:sp>
        <p:sp>
          <p:nvSpPr>
            <p:cNvPr id="280" name="Shape 6170"/>
            <p:cNvSpPr/>
            <p:nvPr/>
          </p:nvSpPr>
          <p:spPr>
            <a:xfrm>
              <a:off x="6085869" y="1407251"/>
              <a:ext cx="17541" cy="15677"/>
            </a:xfrm>
            <a:custGeom>
              <a:avLst/>
              <a:gdLst/>
              <a:ahLst/>
              <a:cxnLst>
                <a:cxn ang="0">
                  <a:pos x="wd2" y="hd2"/>
                </a:cxn>
                <a:cxn ang="5400000">
                  <a:pos x="wd2" y="hd2"/>
                </a:cxn>
                <a:cxn ang="10800000">
                  <a:pos x="wd2" y="hd2"/>
                </a:cxn>
                <a:cxn ang="16200000">
                  <a:pos x="wd2" y="hd2"/>
                </a:cxn>
              </a:cxnLst>
              <a:rect l="0" t="0" r="r" b="b"/>
              <a:pathLst>
                <a:path w="21600" h="21600" extrusionOk="0">
                  <a:moveTo>
                    <a:pt x="8384" y="2101"/>
                  </a:moveTo>
                  <a:lnTo>
                    <a:pt x="0" y="10018"/>
                  </a:lnTo>
                  <a:lnTo>
                    <a:pt x="1924" y="21600"/>
                  </a:lnTo>
                  <a:lnTo>
                    <a:pt x="9832" y="12960"/>
                  </a:lnTo>
                  <a:lnTo>
                    <a:pt x="21600" y="0"/>
                  </a:lnTo>
                  <a:lnTo>
                    <a:pt x="8384" y="210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1" name="Shape 6171"/>
            <p:cNvSpPr/>
            <p:nvPr/>
          </p:nvSpPr>
          <p:spPr>
            <a:xfrm>
              <a:off x="6132495" y="1548272"/>
              <a:ext cx="8750" cy="10209"/>
            </a:xfrm>
            <a:custGeom>
              <a:avLst/>
              <a:gdLst/>
              <a:ahLst/>
              <a:cxnLst>
                <a:cxn ang="0">
                  <a:pos x="wd2" y="hd2"/>
                </a:cxn>
                <a:cxn ang="5400000">
                  <a:pos x="wd2" y="hd2"/>
                </a:cxn>
                <a:cxn ang="10800000">
                  <a:pos x="wd2" y="hd2"/>
                </a:cxn>
                <a:cxn ang="16200000">
                  <a:pos x="wd2" y="hd2"/>
                </a:cxn>
              </a:cxnLst>
              <a:rect l="0" t="0" r="r" b="b"/>
              <a:pathLst>
                <a:path w="21600" h="21600" extrusionOk="0">
                  <a:moveTo>
                    <a:pt x="14695" y="0"/>
                  </a:moveTo>
                  <a:lnTo>
                    <a:pt x="2150" y="1966"/>
                  </a:lnTo>
                  <a:lnTo>
                    <a:pt x="0" y="14899"/>
                  </a:lnTo>
                  <a:lnTo>
                    <a:pt x="13781" y="21600"/>
                  </a:lnTo>
                  <a:lnTo>
                    <a:pt x="21600" y="8558"/>
                  </a:lnTo>
                  <a:lnTo>
                    <a:pt x="1469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2" name="Shape 6172"/>
            <p:cNvSpPr/>
            <p:nvPr/>
          </p:nvSpPr>
          <p:spPr>
            <a:xfrm>
              <a:off x="6208787" y="1488137"/>
              <a:ext cx="15149" cy="23948"/>
            </a:xfrm>
            <a:custGeom>
              <a:avLst/>
              <a:gdLst/>
              <a:ahLst/>
              <a:cxnLst>
                <a:cxn ang="0">
                  <a:pos x="wd2" y="hd2"/>
                </a:cxn>
                <a:cxn ang="5400000">
                  <a:pos x="wd2" y="hd2"/>
                </a:cxn>
                <a:cxn ang="10800000">
                  <a:pos x="wd2" y="hd2"/>
                </a:cxn>
                <a:cxn ang="16200000">
                  <a:pos x="wd2" y="hd2"/>
                </a:cxn>
              </a:cxnLst>
              <a:rect l="0" t="0" r="r" b="b"/>
              <a:pathLst>
                <a:path w="21600" h="21600" extrusionOk="0">
                  <a:moveTo>
                    <a:pt x="11311" y="1188"/>
                  </a:moveTo>
                  <a:lnTo>
                    <a:pt x="2903" y="3754"/>
                  </a:lnTo>
                  <a:lnTo>
                    <a:pt x="6906" y="9918"/>
                  </a:lnTo>
                  <a:lnTo>
                    <a:pt x="0" y="19975"/>
                  </a:lnTo>
                  <a:lnTo>
                    <a:pt x="8431" y="21600"/>
                  </a:lnTo>
                  <a:lnTo>
                    <a:pt x="15976" y="18316"/>
                  </a:lnTo>
                  <a:lnTo>
                    <a:pt x="18572" y="10244"/>
                  </a:lnTo>
                  <a:lnTo>
                    <a:pt x="21600" y="5318"/>
                  </a:lnTo>
                  <a:lnTo>
                    <a:pt x="19816" y="0"/>
                  </a:lnTo>
                  <a:lnTo>
                    <a:pt x="11311" y="118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3" name="Shape 6173"/>
            <p:cNvSpPr/>
            <p:nvPr/>
          </p:nvSpPr>
          <p:spPr>
            <a:xfrm>
              <a:off x="6168324" y="1507073"/>
              <a:ext cx="9558" cy="11160"/>
            </a:xfrm>
            <a:custGeom>
              <a:avLst/>
              <a:gdLst/>
              <a:ahLst/>
              <a:cxnLst>
                <a:cxn ang="0">
                  <a:pos x="wd2" y="hd2"/>
                </a:cxn>
                <a:cxn ang="5400000">
                  <a:pos x="wd2" y="hd2"/>
                </a:cxn>
                <a:cxn ang="10800000">
                  <a:pos x="wd2" y="hd2"/>
                </a:cxn>
                <a:cxn ang="16200000">
                  <a:pos x="wd2" y="hd2"/>
                </a:cxn>
              </a:cxnLst>
              <a:rect l="0" t="0" r="r" b="b"/>
              <a:pathLst>
                <a:path w="21600" h="21600" extrusionOk="0">
                  <a:moveTo>
                    <a:pt x="9701" y="0"/>
                  </a:moveTo>
                  <a:lnTo>
                    <a:pt x="2286" y="8809"/>
                  </a:lnTo>
                  <a:lnTo>
                    <a:pt x="0" y="21600"/>
                  </a:lnTo>
                  <a:lnTo>
                    <a:pt x="15560" y="16644"/>
                  </a:lnTo>
                  <a:lnTo>
                    <a:pt x="21600" y="3209"/>
                  </a:lnTo>
                  <a:lnTo>
                    <a:pt x="970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4" name="Shape 6174"/>
            <p:cNvSpPr/>
            <p:nvPr/>
          </p:nvSpPr>
          <p:spPr>
            <a:xfrm>
              <a:off x="6637395" y="1228400"/>
              <a:ext cx="6405" cy="10776"/>
            </a:xfrm>
            <a:custGeom>
              <a:avLst/>
              <a:gdLst/>
              <a:ahLst/>
              <a:cxnLst>
                <a:cxn ang="0">
                  <a:pos x="wd2" y="hd2"/>
                </a:cxn>
                <a:cxn ang="5400000">
                  <a:pos x="wd2" y="hd2"/>
                </a:cxn>
                <a:cxn ang="10800000">
                  <a:pos x="wd2" y="hd2"/>
                </a:cxn>
                <a:cxn ang="16200000">
                  <a:pos x="wd2" y="hd2"/>
                </a:cxn>
              </a:cxnLst>
              <a:rect l="0" t="0" r="r" b="b"/>
              <a:pathLst>
                <a:path w="21600" h="21600" extrusionOk="0">
                  <a:moveTo>
                    <a:pt x="17459" y="0"/>
                  </a:moveTo>
                  <a:lnTo>
                    <a:pt x="0" y="7565"/>
                  </a:lnTo>
                  <a:lnTo>
                    <a:pt x="9131" y="21600"/>
                  </a:lnTo>
                  <a:lnTo>
                    <a:pt x="21600" y="15555"/>
                  </a:lnTo>
                  <a:lnTo>
                    <a:pt x="1745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5" name="Shape 6175"/>
            <p:cNvSpPr/>
            <p:nvPr/>
          </p:nvSpPr>
          <p:spPr>
            <a:xfrm>
              <a:off x="6626910" y="1243076"/>
              <a:ext cx="9058" cy="8501"/>
            </a:xfrm>
            <a:custGeom>
              <a:avLst/>
              <a:gdLst/>
              <a:ahLst/>
              <a:cxnLst>
                <a:cxn ang="0">
                  <a:pos x="wd2" y="hd2"/>
                </a:cxn>
                <a:cxn ang="5400000">
                  <a:pos x="wd2" y="hd2"/>
                </a:cxn>
                <a:cxn ang="10800000">
                  <a:pos x="wd2" y="hd2"/>
                </a:cxn>
                <a:cxn ang="16200000">
                  <a:pos x="wd2" y="hd2"/>
                </a:cxn>
              </a:cxnLst>
              <a:rect l="0" t="0" r="r" b="b"/>
              <a:pathLst>
                <a:path w="21600" h="21600" extrusionOk="0">
                  <a:moveTo>
                    <a:pt x="9589" y="0"/>
                  </a:moveTo>
                  <a:lnTo>
                    <a:pt x="0" y="7324"/>
                  </a:lnTo>
                  <a:lnTo>
                    <a:pt x="11835" y="21600"/>
                  </a:lnTo>
                  <a:lnTo>
                    <a:pt x="21600" y="7437"/>
                  </a:lnTo>
                  <a:lnTo>
                    <a:pt x="958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6" name="Shape 6176"/>
            <p:cNvSpPr/>
            <p:nvPr/>
          </p:nvSpPr>
          <p:spPr>
            <a:xfrm>
              <a:off x="6720134" y="1710381"/>
              <a:ext cx="18844" cy="15274"/>
            </a:xfrm>
            <a:custGeom>
              <a:avLst/>
              <a:gdLst/>
              <a:ahLst/>
              <a:cxnLst>
                <a:cxn ang="0">
                  <a:pos x="wd2" y="hd2"/>
                </a:cxn>
                <a:cxn ang="5400000">
                  <a:pos x="wd2" y="hd2"/>
                </a:cxn>
                <a:cxn ang="10800000">
                  <a:pos x="wd2" y="hd2"/>
                </a:cxn>
                <a:cxn ang="16200000">
                  <a:pos x="wd2" y="hd2"/>
                </a:cxn>
              </a:cxnLst>
              <a:rect l="0" t="0" r="r" b="b"/>
              <a:pathLst>
                <a:path w="21600" h="21600" extrusionOk="0">
                  <a:moveTo>
                    <a:pt x="12863" y="1314"/>
                  </a:moveTo>
                  <a:lnTo>
                    <a:pt x="3082" y="0"/>
                  </a:lnTo>
                  <a:lnTo>
                    <a:pt x="0" y="13744"/>
                  </a:lnTo>
                  <a:lnTo>
                    <a:pt x="4388" y="21412"/>
                  </a:lnTo>
                  <a:lnTo>
                    <a:pt x="16385" y="21600"/>
                  </a:lnTo>
                  <a:lnTo>
                    <a:pt x="21600" y="6584"/>
                  </a:lnTo>
                  <a:lnTo>
                    <a:pt x="12863" y="131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7" name="Shape 6177"/>
            <p:cNvSpPr/>
            <p:nvPr/>
          </p:nvSpPr>
          <p:spPr>
            <a:xfrm>
              <a:off x="6751946" y="1712126"/>
              <a:ext cx="11954" cy="20503"/>
            </a:xfrm>
            <a:custGeom>
              <a:avLst/>
              <a:gdLst/>
              <a:ahLst/>
              <a:cxnLst>
                <a:cxn ang="0">
                  <a:pos x="wd2" y="hd2"/>
                </a:cxn>
                <a:cxn ang="5400000">
                  <a:pos x="wd2" y="hd2"/>
                </a:cxn>
                <a:cxn ang="10800000">
                  <a:pos x="wd2" y="hd2"/>
                </a:cxn>
                <a:cxn ang="16200000">
                  <a:pos x="wd2" y="hd2"/>
                </a:cxn>
              </a:cxnLst>
              <a:rect l="0" t="0" r="r" b="b"/>
              <a:pathLst>
                <a:path w="21600" h="21600" extrusionOk="0">
                  <a:moveTo>
                    <a:pt x="10691" y="0"/>
                  </a:moveTo>
                  <a:lnTo>
                    <a:pt x="0" y="3197"/>
                  </a:lnTo>
                  <a:lnTo>
                    <a:pt x="349" y="9792"/>
                  </a:lnTo>
                  <a:lnTo>
                    <a:pt x="3031" y="18244"/>
                  </a:lnTo>
                  <a:lnTo>
                    <a:pt x="15055" y="21600"/>
                  </a:lnTo>
                  <a:lnTo>
                    <a:pt x="21600" y="13149"/>
                  </a:lnTo>
                  <a:lnTo>
                    <a:pt x="17522" y="4680"/>
                  </a:lnTo>
                  <a:lnTo>
                    <a:pt x="1069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8" name="Shape 6178"/>
            <p:cNvSpPr/>
            <p:nvPr/>
          </p:nvSpPr>
          <p:spPr>
            <a:xfrm>
              <a:off x="6761805" y="1751813"/>
              <a:ext cx="8069" cy="13345"/>
            </a:xfrm>
            <a:custGeom>
              <a:avLst/>
              <a:gdLst/>
              <a:ahLst/>
              <a:cxnLst>
                <a:cxn ang="0">
                  <a:pos x="wd2" y="hd2"/>
                </a:cxn>
                <a:cxn ang="5400000">
                  <a:pos x="wd2" y="hd2"/>
                </a:cxn>
                <a:cxn ang="10800000">
                  <a:pos x="wd2" y="hd2"/>
                </a:cxn>
                <a:cxn ang="16200000">
                  <a:pos x="wd2" y="hd2"/>
                </a:cxn>
              </a:cxnLst>
              <a:rect l="0" t="0" r="r" b="b"/>
              <a:pathLst>
                <a:path w="21600" h="21600" extrusionOk="0">
                  <a:moveTo>
                    <a:pt x="9036" y="0"/>
                  </a:moveTo>
                  <a:lnTo>
                    <a:pt x="0" y="11875"/>
                  </a:lnTo>
                  <a:lnTo>
                    <a:pt x="4136" y="21600"/>
                  </a:lnTo>
                  <a:lnTo>
                    <a:pt x="17945" y="19175"/>
                  </a:lnTo>
                  <a:lnTo>
                    <a:pt x="21600" y="1742"/>
                  </a:lnTo>
                  <a:lnTo>
                    <a:pt x="903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9" name="Shape 6179"/>
            <p:cNvSpPr/>
            <p:nvPr/>
          </p:nvSpPr>
          <p:spPr>
            <a:xfrm>
              <a:off x="6850491" y="1712070"/>
              <a:ext cx="9103" cy="14962"/>
            </a:xfrm>
            <a:custGeom>
              <a:avLst/>
              <a:gdLst/>
              <a:ahLst/>
              <a:cxnLst>
                <a:cxn ang="0">
                  <a:pos x="wd2" y="hd2"/>
                </a:cxn>
                <a:cxn ang="5400000">
                  <a:pos x="wd2" y="hd2"/>
                </a:cxn>
                <a:cxn ang="10800000">
                  <a:pos x="wd2" y="hd2"/>
                </a:cxn>
                <a:cxn ang="16200000">
                  <a:pos x="wd2" y="hd2"/>
                </a:cxn>
              </a:cxnLst>
              <a:rect l="0" t="0" r="r" b="b"/>
              <a:pathLst>
                <a:path w="21600" h="21600" extrusionOk="0">
                  <a:moveTo>
                    <a:pt x="11910" y="0"/>
                  </a:moveTo>
                  <a:lnTo>
                    <a:pt x="880" y="2109"/>
                  </a:lnTo>
                  <a:lnTo>
                    <a:pt x="0" y="13088"/>
                  </a:lnTo>
                  <a:lnTo>
                    <a:pt x="7921" y="21600"/>
                  </a:lnTo>
                  <a:lnTo>
                    <a:pt x="21600" y="7612"/>
                  </a:lnTo>
                  <a:lnTo>
                    <a:pt x="1191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0" name="Shape 6180"/>
            <p:cNvSpPr/>
            <p:nvPr/>
          </p:nvSpPr>
          <p:spPr>
            <a:xfrm>
              <a:off x="6858599" y="1689472"/>
              <a:ext cx="9137" cy="10139"/>
            </a:xfrm>
            <a:custGeom>
              <a:avLst/>
              <a:gdLst/>
              <a:ahLst/>
              <a:cxnLst>
                <a:cxn ang="0">
                  <a:pos x="wd2" y="hd2"/>
                </a:cxn>
                <a:cxn ang="5400000">
                  <a:pos x="wd2" y="hd2"/>
                </a:cxn>
                <a:cxn ang="10800000">
                  <a:pos x="wd2" y="hd2"/>
                </a:cxn>
                <a:cxn ang="16200000">
                  <a:pos x="wd2" y="hd2"/>
                </a:cxn>
              </a:cxnLst>
              <a:rect l="0" t="0" r="r" b="b"/>
              <a:pathLst>
                <a:path w="21600" h="21600" extrusionOk="0">
                  <a:moveTo>
                    <a:pt x="3498" y="0"/>
                  </a:moveTo>
                  <a:lnTo>
                    <a:pt x="0" y="9289"/>
                  </a:lnTo>
                  <a:lnTo>
                    <a:pt x="7613" y="17722"/>
                  </a:lnTo>
                  <a:lnTo>
                    <a:pt x="19807" y="21600"/>
                  </a:lnTo>
                  <a:lnTo>
                    <a:pt x="21600" y="4514"/>
                  </a:lnTo>
                  <a:lnTo>
                    <a:pt x="349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1" name="Shape 6181"/>
            <p:cNvSpPr/>
            <p:nvPr/>
          </p:nvSpPr>
          <p:spPr>
            <a:xfrm>
              <a:off x="6804085" y="2320571"/>
              <a:ext cx="165029" cy="51639"/>
            </a:xfrm>
            <a:custGeom>
              <a:avLst/>
              <a:gdLst/>
              <a:ahLst/>
              <a:cxnLst>
                <a:cxn ang="0">
                  <a:pos x="wd2" y="hd2"/>
                </a:cxn>
                <a:cxn ang="5400000">
                  <a:pos x="wd2" y="hd2"/>
                </a:cxn>
                <a:cxn ang="10800000">
                  <a:pos x="wd2" y="hd2"/>
                </a:cxn>
                <a:cxn ang="16200000">
                  <a:pos x="wd2" y="hd2"/>
                </a:cxn>
              </a:cxnLst>
              <a:rect l="0" t="0" r="r" b="b"/>
              <a:pathLst>
                <a:path w="21600" h="20258" extrusionOk="0">
                  <a:moveTo>
                    <a:pt x="0" y="14220"/>
                  </a:moveTo>
                  <a:lnTo>
                    <a:pt x="613" y="10143"/>
                  </a:lnTo>
                  <a:lnTo>
                    <a:pt x="2247" y="6258"/>
                  </a:lnTo>
                  <a:lnTo>
                    <a:pt x="3538" y="5398"/>
                  </a:lnTo>
                  <a:lnTo>
                    <a:pt x="5022" y="3450"/>
                  </a:lnTo>
                  <a:lnTo>
                    <a:pt x="6054" y="2255"/>
                  </a:lnTo>
                  <a:lnTo>
                    <a:pt x="7558" y="1542"/>
                  </a:lnTo>
                  <a:lnTo>
                    <a:pt x="9385" y="0"/>
                  </a:lnTo>
                  <a:cubicBezTo>
                    <a:pt x="9830" y="32"/>
                    <a:pt x="10273" y="131"/>
                    <a:pt x="10715" y="295"/>
                  </a:cubicBezTo>
                  <a:cubicBezTo>
                    <a:pt x="11331" y="526"/>
                    <a:pt x="11942" y="884"/>
                    <a:pt x="12542" y="1369"/>
                  </a:cubicBezTo>
                  <a:lnTo>
                    <a:pt x="14366" y="1488"/>
                  </a:lnTo>
                  <a:lnTo>
                    <a:pt x="15018" y="2024"/>
                  </a:lnTo>
                  <a:cubicBezTo>
                    <a:pt x="15400" y="3033"/>
                    <a:pt x="15828" y="3875"/>
                    <a:pt x="16289" y="4524"/>
                  </a:cubicBezTo>
                  <a:cubicBezTo>
                    <a:pt x="16814" y="5262"/>
                    <a:pt x="17376" y="5742"/>
                    <a:pt x="17952" y="5944"/>
                  </a:cubicBezTo>
                  <a:lnTo>
                    <a:pt x="19084" y="6301"/>
                  </a:lnTo>
                  <a:lnTo>
                    <a:pt x="20389" y="7015"/>
                  </a:lnTo>
                  <a:lnTo>
                    <a:pt x="21600" y="8741"/>
                  </a:lnTo>
                  <a:lnTo>
                    <a:pt x="21441" y="11114"/>
                  </a:lnTo>
                  <a:lnTo>
                    <a:pt x="20766" y="12178"/>
                  </a:lnTo>
                  <a:lnTo>
                    <a:pt x="19161" y="13896"/>
                  </a:lnTo>
                  <a:lnTo>
                    <a:pt x="18031" y="15146"/>
                  </a:lnTo>
                  <a:cubicBezTo>
                    <a:pt x="17549" y="14608"/>
                    <a:pt x="17009" y="14808"/>
                    <a:pt x="16584" y="15681"/>
                  </a:cubicBezTo>
                  <a:cubicBezTo>
                    <a:pt x="16194" y="16484"/>
                    <a:pt x="15934" y="17809"/>
                    <a:pt x="15492" y="18345"/>
                  </a:cubicBezTo>
                  <a:cubicBezTo>
                    <a:pt x="15117" y="18799"/>
                    <a:pt x="14689" y="18593"/>
                    <a:pt x="14381" y="17809"/>
                  </a:cubicBezTo>
                  <a:lnTo>
                    <a:pt x="15053" y="13666"/>
                  </a:lnTo>
                  <a:lnTo>
                    <a:pt x="13847" y="14915"/>
                  </a:lnTo>
                  <a:cubicBezTo>
                    <a:pt x="13591" y="14965"/>
                    <a:pt x="13334" y="14965"/>
                    <a:pt x="13078" y="14915"/>
                  </a:cubicBezTo>
                  <a:cubicBezTo>
                    <a:pt x="12502" y="14804"/>
                    <a:pt x="11934" y="14443"/>
                    <a:pt x="11393" y="13844"/>
                  </a:cubicBezTo>
                  <a:lnTo>
                    <a:pt x="11097" y="11716"/>
                  </a:lnTo>
                  <a:lnTo>
                    <a:pt x="12539" y="11478"/>
                  </a:lnTo>
                  <a:lnTo>
                    <a:pt x="13155" y="9455"/>
                  </a:lnTo>
                  <a:lnTo>
                    <a:pt x="11789" y="9455"/>
                  </a:lnTo>
                  <a:lnTo>
                    <a:pt x="10226" y="11173"/>
                  </a:lnTo>
                  <a:lnTo>
                    <a:pt x="8997" y="10638"/>
                  </a:lnTo>
                  <a:lnTo>
                    <a:pt x="8109" y="9931"/>
                  </a:lnTo>
                  <a:lnTo>
                    <a:pt x="7039" y="9931"/>
                  </a:lnTo>
                  <a:lnTo>
                    <a:pt x="5391" y="9574"/>
                  </a:lnTo>
                  <a:cubicBezTo>
                    <a:pt x="5206" y="9574"/>
                    <a:pt x="5021" y="9574"/>
                    <a:pt x="4835" y="9574"/>
                  </a:cubicBezTo>
                  <a:cubicBezTo>
                    <a:pt x="4650" y="9574"/>
                    <a:pt x="4465" y="9574"/>
                    <a:pt x="4280" y="9574"/>
                  </a:cubicBezTo>
                  <a:lnTo>
                    <a:pt x="3270" y="12133"/>
                  </a:lnTo>
                  <a:lnTo>
                    <a:pt x="5669" y="11821"/>
                  </a:lnTo>
                  <a:lnTo>
                    <a:pt x="7258" y="14246"/>
                  </a:lnTo>
                  <a:lnTo>
                    <a:pt x="6069" y="15793"/>
                  </a:lnTo>
                  <a:lnTo>
                    <a:pt x="5237" y="16976"/>
                  </a:lnTo>
                  <a:cubicBezTo>
                    <a:pt x="5476" y="20061"/>
                    <a:pt x="4041" y="21600"/>
                    <a:pt x="3572" y="18761"/>
                  </a:cubicBezTo>
                  <a:cubicBezTo>
                    <a:pt x="3449" y="18015"/>
                    <a:pt x="3506" y="17140"/>
                    <a:pt x="3453" y="16328"/>
                  </a:cubicBezTo>
                  <a:cubicBezTo>
                    <a:pt x="3385" y="15280"/>
                    <a:pt x="3140" y="14398"/>
                    <a:pt x="2798" y="14127"/>
                  </a:cubicBezTo>
                  <a:cubicBezTo>
                    <a:pt x="2476" y="13872"/>
                    <a:pt x="2134" y="14221"/>
                    <a:pt x="1932" y="15012"/>
                  </a:cubicBezTo>
                  <a:lnTo>
                    <a:pt x="1279" y="15719"/>
                  </a:lnTo>
                  <a:lnTo>
                    <a:pt x="108" y="16433"/>
                  </a:lnTo>
                  <a:lnTo>
                    <a:pt x="0" y="1422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2" name="Shape 6182"/>
            <p:cNvSpPr/>
            <p:nvPr/>
          </p:nvSpPr>
          <p:spPr>
            <a:xfrm>
              <a:off x="6908766" y="2377760"/>
              <a:ext cx="39428" cy="17428"/>
            </a:xfrm>
            <a:custGeom>
              <a:avLst/>
              <a:gdLst/>
              <a:ahLst/>
              <a:cxnLst>
                <a:cxn ang="0">
                  <a:pos x="wd2" y="hd2"/>
                </a:cxn>
                <a:cxn ang="5400000">
                  <a:pos x="wd2" y="hd2"/>
                </a:cxn>
                <a:cxn ang="10800000">
                  <a:pos x="wd2" y="hd2"/>
                </a:cxn>
                <a:cxn ang="16200000">
                  <a:pos x="wd2" y="hd2"/>
                </a:cxn>
              </a:cxnLst>
              <a:rect l="0" t="0" r="r" b="b"/>
              <a:pathLst>
                <a:path w="21451" h="21213" extrusionOk="0">
                  <a:moveTo>
                    <a:pt x="9324" y="5830"/>
                  </a:moveTo>
                  <a:lnTo>
                    <a:pt x="4847" y="6015"/>
                  </a:lnTo>
                  <a:lnTo>
                    <a:pt x="0" y="9579"/>
                  </a:lnTo>
                  <a:lnTo>
                    <a:pt x="5079" y="21213"/>
                  </a:lnTo>
                  <a:lnTo>
                    <a:pt x="12286" y="21213"/>
                  </a:lnTo>
                  <a:lnTo>
                    <a:pt x="15990" y="15119"/>
                  </a:lnTo>
                  <a:lnTo>
                    <a:pt x="21426" y="10133"/>
                  </a:lnTo>
                  <a:cubicBezTo>
                    <a:pt x="21600" y="6572"/>
                    <a:pt x="20830" y="3110"/>
                    <a:pt x="19456" y="1272"/>
                  </a:cubicBezTo>
                  <a:cubicBezTo>
                    <a:pt x="18408" y="-129"/>
                    <a:pt x="17133" y="-387"/>
                    <a:pt x="15990" y="571"/>
                  </a:cubicBezTo>
                  <a:lnTo>
                    <a:pt x="9324" y="583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3" name="Shape 6183"/>
            <p:cNvSpPr/>
            <p:nvPr/>
          </p:nvSpPr>
          <p:spPr>
            <a:xfrm>
              <a:off x="6877723" y="2369503"/>
              <a:ext cx="14326" cy="8646"/>
            </a:xfrm>
            <a:custGeom>
              <a:avLst/>
              <a:gdLst/>
              <a:ahLst/>
              <a:cxnLst>
                <a:cxn ang="0">
                  <a:pos x="wd2" y="hd2"/>
                </a:cxn>
                <a:cxn ang="5400000">
                  <a:pos x="wd2" y="hd2"/>
                </a:cxn>
                <a:cxn ang="10800000">
                  <a:pos x="wd2" y="hd2"/>
                </a:cxn>
                <a:cxn ang="16200000">
                  <a:pos x="wd2" y="hd2"/>
                </a:cxn>
              </a:cxnLst>
              <a:rect l="0" t="0" r="r" b="b"/>
              <a:pathLst>
                <a:path w="21600" h="21600" extrusionOk="0">
                  <a:moveTo>
                    <a:pt x="10636" y="668"/>
                  </a:moveTo>
                  <a:lnTo>
                    <a:pt x="0" y="6733"/>
                  </a:lnTo>
                  <a:lnTo>
                    <a:pt x="107" y="21600"/>
                  </a:lnTo>
                  <a:lnTo>
                    <a:pt x="16082" y="14778"/>
                  </a:lnTo>
                  <a:lnTo>
                    <a:pt x="21600" y="0"/>
                  </a:lnTo>
                  <a:lnTo>
                    <a:pt x="10636" y="66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4" name="Shape 6184"/>
            <p:cNvSpPr/>
            <p:nvPr/>
          </p:nvSpPr>
          <p:spPr>
            <a:xfrm>
              <a:off x="6856787" y="2377507"/>
              <a:ext cx="12450" cy="9706"/>
            </a:xfrm>
            <a:custGeom>
              <a:avLst/>
              <a:gdLst/>
              <a:ahLst/>
              <a:cxnLst>
                <a:cxn ang="0">
                  <a:pos x="wd2" y="hd2"/>
                </a:cxn>
                <a:cxn ang="5400000">
                  <a:pos x="wd2" y="hd2"/>
                </a:cxn>
                <a:cxn ang="10800000">
                  <a:pos x="wd2" y="hd2"/>
                </a:cxn>
                <a:cxn ang="16200000">
                  <a:pos x="wd2" y="hd2"/>
                </a:cxn>
              </a:cxnLst>
              <a:rect l="0" t="0" r="r" b="b"/>
              <a:pathLst>
                <a:path w="21600" h="21600" extrusionOk="0">
                  <a:moveTo>
                    <a:pt x="8390" y="0"/>
                  </a:moveTo>
                  <a:lnTo>
                    <a:pt x="0" y="9116"/>
                  </a:lnTo>
                  <a:lnTo>
                    <a:pt x="4193" y="21600"/>
                  </a:lnTo>
                  <a:lnTo>
                    <a:pt x="16108" y="16535"/>
                  </a:lnTo>
                  <a:lnTo>
                    <a:pt x="21600" y="3705"/>
                  </a:lnTo>
                  <a:lnTo>
                    <a:pt x="839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5" name="Shape 6185"/>
            <p:cNvSpPr/>
            <p:nvPr/>
          </p:nvSpPr>
          <p:spPr>
            <a:xfrm>
              <a:off x="6884497" y="2255661"/>
              <a:ext cx="70469" cy="55108"/>
            </a:xfrm>
            <a:custGeom>
              <a:avLst/>
              <a:gdLst/>
              <a:ahLst/>
              <a:cxnLst>
                <a:cxn ang="0">
                  <a:pos x="wd2" y="hd2"/>
                </a:cxn>
                <a:cxn ang="5400000">
                  <a:pos x="wd2" y="hd2"/>
                </a:cxn>
                <a:cxn ang="10800000">
                  <a:pos x="wd2" y="hd2"/>
                </a:cxn>
                <a:cxn ang="16200000">
                  <a:pos x="wd2" y="hd2"/>
                </a:cxn>
              </a:cxnLst>
              <a:rect l="0" t="0" r="r" b="b"/>
              <a:pathLst>
                <a:path w="21432" h="21600" extrusionOk="0">
                  <a:moveTo>
                    <a:pt x="2011" y="2763"/>
                  </a:moveTo>
                  <a:lnTo>
                    <a:pt x="4225" y="2050"/>
                  </a:lnTo>
                  <a:lnTo>
                    <a:pt x="4801" y="0"/>
                  </a:lnTo>
                  <a:lnTo>
                    <a:pt x="6317" y="125"/>
                  </a:lnTo>
                  <a:lnTo>
                    <a:pt x="8486" y="894"/>
                  </a:lnTo>
                  <a:lnTo>
                    <a:pt x="10100" y="2559"/>
                  </a:lnTo>
                  <a:lnTo>
                    <a:pt x="8722" y="6602"/>
                  </a:lnTo>
                  <a:lnTo>
                    <a:pt x="11161" y="8200"/>
                  </a:lnTo>
                  <a:lnTo>
                    <a:pt x="13007" y="8319"/>
                  </a:lnTo>
                  <a:lnTo>
                    <a:pt x="13745" y="10578"/>
                  </a:lnTo>
                  <a:lnTo>
                    <a:pt x="15077" y="11225"/>
                  </a:lnTo>
                  <a:lnTo>
                    <a:pt x="17845" y="12109"/>
                  </a:lnTo>
                  <a:lnTo>
                    <a:pt x="18814" y="14361"/>
                  </a:lnTo>
                  <a:lnTo>
                    <a:pt x="20924" y="15179"/>
                  </a:lnTo>
                  <a:lnTo>
                    <a:pt x="20094" y="17141"/>
                  </a:lnTo>
                  <a:lnTo>
                    <a:pt x="21063" y="18984"/>
                  </a:lnTo>
                  <a:lnTo>
                    <a:pt x="21432" y="21481"/>
                  </a:lnTo>
                  <a:lnTo>
                    <a:pt x="19691" y="21600"/>
                  </a:lnTo>
                  <a:lnTo>
                    <a:pt x="16507" y="19638"/>
                  </a:lnTo>
                  <a:lnTo>
                    <a:pt x="14345" y="20174"/>
                  </a:lnTo>
                  <a:lnTo>
                    <a:pt x="12228" y="16190"/>
                  </a:lnTo>
                  <a:lnTo>
                    <a:pt x="15504" y="15714"/>
                  </a:lnTo>
                  <a:lnTo>
                    <a:pt x="18272" y="17081"/>
                  </a:lnTo>
                  <a:lnTo>
                    <a:pt x="16427" y="13878"/>
                  </a:lnTo>
                  <a:lnTo>
                    <a:pt x="14212" y="12986"/>
                  </a:lnTo>
                  <a:lnTo>
                    <a:pt x="12389" y="13150"/>
                  </a:lnTo>
                  <a:lnTo>
                    <a:pt x="10313" y="11077"/>
                  </a:lnTo>
                  <a:lnTo>
                    <a:pt x="8618" y="8468"/>
                  </a:lnTo>
                  <a:lnTo>
                    <a:pt x="7107" y="8118"/>
                  </a:lnTo>
                  <a:lnTo>
                    <a:pt x="6143" y="6878"/>
                  </a:lnTo>
                  <a:lnTo>
                    <a:pt x="5867" y="5153"/>
                  </a:lnTo>
                  <a:lnTo>
                    <a:pt x="3796" y="6045"/>
                  </a:lnTo>
                  <a:lnTo>
                    <a:pt x="1818" y="6937"/>
                  </a:lnTo>
                  <a:cubicBezTo>
                    <a:pt x="1194" y="7473"/>
                    <a:pt x="346" y="7126"/>
                    <a:pt x="77" y="6223"/>
                  </a:cubicBezTo>
                  <a:cubicBezTo>
                    <a:pt x="-168" y="5402"/>
                    <a:pt x="194" y="4488"/>
                    <a:pt x="854" y="4261"/>
                  </a:cubicBezTo>
                  <a:lnTo>
                    <a:pt x="2011" y="2763"/>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6" name="Shape 6186"/>
            <p:cNvSpPr/>
            <p:nvPr/>
          </p:nvSpPr>
          <p:spPr>
            <a:xfrm>
              <a:off x="6896288" y="2277786"/>
              <a:ext cx="18225" cy="33050"/>
            </a:xfrm>
            <a:custGeom>
              <a:avLst/>
              <a:gdLst/>
              <a:ahLst/>
              <a:cxnLst>
                <a:cxn ang="0">
                  <a:pos x="wd2" y="hd2"/>
                </a:cxn>
                <a:cxn ang="5400000">
                  <a:pos x="wd2" y="hd2"/>
                </a:cxn>
                <a:cxn ang="10800000">
                  <a:pos x="wd2" y="hd2"/>
                </a:cxn>
                <a:cxn ang="16200000">
                  <a:pos x="wd2" y="hd2"/>
                </a:cxn>
              </a:cxnLst>
              <a:rect l="0" t="0" r="r" b="b"/>
              <a:pathLst>
                <a:path w="21600" h="21600" extrusionOk="0">
                  <a:moveTo>
                    <a:pt x="7232" y="0"/>
                  </a:moveTo>
                  <a:lnTo>
                    <a:pt x="6579" y="4363"/>
                  </a:lnTo>
                  <a:lnTo>
                    <a:pt x="409" y="9021"/>
                  </a:lnTo>
                  <a:lnTo>
                    <a:pt x="0" y="12293"/>
                  </a:lnTo>
                  <a:lnTo>
                    <a:pt x="4904" y="15849"/>
                  </a:lnTo>
                  <a:lnTo>
                    <a:pt x="12094" y="19320"/>
                  </a:lnTo>
                  <a:lnTo>
                    <a:pt x="17646" y="21600"/>
                  </a:lnTo>
                  <a:lnTo>
                    <a:pt x="21600" y="18031"/>
                  </a:lnTo>
                  <a:lnTo>
                    <a:pt x="21600" y="12392"/>
                  </a:lnTo>
                  <a:lnTo>
                    <a:pt x="18545" y="9529"/>
                  </a:lnTo>
                  <a:lnTo>
                    <a:pt x="15016" y="6393"/>
                  </a:lnTo>
                  <a:lnTo>
                    <a:pt x="14499" y="3531"/>
                  </a:lnTo>
                  <a:lnTo>
                    <a:pt x="723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7" name="Shape 6187"/>
            <p:cNvSpPr/>
            <p:nvPr/>
          </p:nvSpPr>
          <p:spPr>
            <a:xfrm>
              <a:off x="6958941" y="2299098"/>
              <a:ext cx="12441" cy="20794"/>
            </a:xfrm>
            <a:custGeom>
              <a:avLst/>
              <a:gdLst/>
              <a:ahLst/>
              <a:cxnLst>
                <a:cxn ang="0">
                  <a:pos x="wd2" y="hd2"/>
                </a:cxn>
                <a:cxn ang="5400000">
                  <a:pos x="wd2" y="hd2"/>
                </a:cxn>
                <a:cxn ang="10800000">
                  <a:pos x="wd2" y="hd2"/>
                </a:cxn>
                <a:cxn ang="16200000">
                  <a:pos x="wd2" y="hd2"/>
                </a:cxn>
              </a:cxnLst>
              <a:rect l="0" t="0" r="r" b="b"/>
              <a:pathLst>
                <a:path w="20972" h="21211" extrusionOk="0">
                  <a:moveTo>
                    <a:pt x="11293" y="0"/>
                  </a:moveTo>
                  <a:lnTo>
                    <a:pt x="6627" y="5552"/>
                  </a:lnTo>
                  <a:lnTo>
                    <a:pt x="112" y="8400"/>
                  </a:lnTo>
                  <a:lnTo>
                    <a:pt x="0" y="15188"/>
                  </a:lnTo>
                  <a:lnTo>
                    <a:pt x="4724" y="20914"/>
                  </a:lnTo>
                  <a:cubicBezTo>
                    <a:pt x="8686" y="21600"/>
                    <a:pt x="12952" y="21081"/>
                    <a:pt x="16167" y="19521"/>
                  </a:cubicBezTo>
                  <a:cubicBezTo>
                    <a:pt x="19834" y="17742"/>
                    <a:pt x="21600" y="14892"/>
                    <a:pt x="20771" y="12093"/>
                  </a:cubicBezTo>
                  <a:lnTo>
                    <a:pt x="18469" y="3584"/>
                  </a:lnTo>
                  <a:lnTo>
                    <a:pt x="1129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8" name="Shape 6188"/>
            <p:cNvSpPr/>
            <p:nvPr/>
          </p:nvSpPr>
          <p:spPr>
            <a:xfrm>
              <a:off x="6985430" y="2306911"/>
              <a:ext cx="25940" cy="12949"/>
            </a:xfrm>
            <a:custGeom>
              <a:avLst/>
              <a:gdLst/>
              <a:ahLst/>
              <a:cxnLst>
                <a:cxn ang="0">
                  <a:pos x="wd2" y="hd2"/>
                </a:cxn>
                <a:cxn ang="5400000">
                  <a:pos x="wd2" y="hd2"/>
                </a:cxn>
                <a:cxn ang="10800000">
                  <a:pos x="wd2" y="hd2"/>
                </a:cxn>
                <a:cxn ang="16200000">
                  <a:pos x="wd2" y="hd2"/>
                </a:cxn>
              </a:cxnLst>
              <a:rect l="0" t="0" r="r" b="b"/>
              <a:pathLst>
                <a:path w="20516" h="20407" extrusionOk="0">
                  <a:moveTo>
                    <a:pt x="4937" y="0"/>
                  </a:moveTo>
                  <a:lnTo>
                    <a:pt x="649" y="3882"/>
                  </a:lnTo>
                  <a:lnTo>
                    <a:pt x="0" y="17047"/>
                  </a:lnTo>
                  <a:lnTo>
                    <a:pt x="5619" y="16300"/>
                  </a:lnTo>
                  <a:lnTo>
                    <a:pt x="11978" y="14148"/>
                  </a:lnTo>
                  <a:cubicBezTo>
                    <a:pt x="12597" y="18932"/>
                    <a:pt x="15156" y="21600"/>
                    <a:pt x="17481" y="19887"/>
                  </a:cubicBezTo>
                  <a:cubicBezTo>
                    <a:pt x="21175" y="17165"/>
                    <a:pt x="21600" y="7095"/>
                    <a:pt x="18187" y="3182"/>
                  </a:cubicBezTo>
                  <a:lnTo>
                    <a:pt x="13868" y="313"/>
                  </a:lnTo>
                  <a:lnTo>
                    <a:pt x="493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9" name="Shape 6189"/>
            <p:cNvSpPr/>
            <p:nvPr/>
          </p:nvSpPr>
          <p:spPr>
            <a:xfrm>
              <a:off x="6967603" y="2319900"/>
              <a:ext cx="15863" cy="13603"/>
            </a:xfrm>
            <a:custGeom>
              <a:avLst/>
              <a:gdLst/>
              <a:ahLst/>
              <a:cxnLst>
                <a:cxn ang="0">
                  <a:pos x="wd2" y="hd2"/>
                </a:cxn>
                <a:cxn ang="5400000">
                  <a:pos x="wd2" y="hd2"/>
                </a:cxn>
                <a:cxn ang="10800000">
                  <a:pos x="wd2" y="hd2"/>
                </a:cxn>
                <a:cxn ang="16200000">
                  <a:pos x="wd2" y="hd2"/>
                </a:cxn>
              </a:cxnLst>
              <a:rect l="0" t="0" r="r" b="b"/>
              <a:pathLst>
                <a:path w="21600" h="21456" extrusionOk="0">
                  <a:moveTo>
                    <a:pt x="12529" y="0"/>
                  </a:moveTo>
                  <a:lnTo>
                    <a:pt x="9020" y="6402"/>
                  </a:lnTo>
                  <a:lnTo>
                    <a:pt x="0" y="10890"/>
                  </a:lnTo>
                  <a:lnTo>
                    <a:pt x="1726" y="19983"/>
                  </a:lnTo>
                  <a:cubicBezTo>
                    <a:pt x="4112" y="21109"/>
                    <a:pt x="6687" y="21600"/>
                    <a:pt x="9259" y="21419"/>
                  </a:cubicBezTo>
                  <a:cubicBezTo>
                    <a:pt x="14047" y="21082"/>
                    <a:pt x="18507" y="18488"/>
                    <a:pt x="21600" y="14240"/>
                  </a:cubicBezTo>
                  <a:lnTo>
                    <a:pt x="1252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0" name="Shape 6190"/>
            <p:cNvSpPr/>
            <p:nvPr/>
          </p:nvSpPr>
          <p:spPr>
            <a:xfrm>
              <a:off x="6935755" y="2315956"/>
              <a:ext cx="8052" cy="11111"/>
            </a:xfrm>
            <a:custGeom>
              <a:avLst/>
              <a:gdLst/>
              <a:ahLst/>
              <a:cxnLst>
                <a:cxn ang="0">
                  <a:pos x="wd2" y="hd2"/>
                </a:cxn>
                <a:cxn ang="5400000">
                  <a:pos x="wd2" y="hd2"/>
                </a:cxn>
                <a:cxn ang="10800000">
                  <a:pos x="wd2" y="hd2"/>
                </a:cxn>
                <a:cxn ang="16200000">
                  <a:pos x="wd2" y="hd2"/>
                </a:cxn>
              </a:cxnLst>
              <a:rect l="0" t="0" r="r" b="b"/>
              <a:pathLst>
                <a:path w="21600" h="21600" extrusionOk="0">
                  <a:moveTo>
                    <a:pt x="10532" y="0"/>
                  </a:moveTo>
                  <a:lnTo>
                    <a:pt x="0" y="8076"/>
                  </a:lnTo>
                  <a:lnTo>
                    <a:pt x="7701" y="21600"/>
                  </a:lnTo>
                  <a:lnTo>
                    <a:pt x="21600" y="12165"/>
                  </a:lnTo>
                  <a:lnTo>
                    <a:pt x="1053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1" name="Shape 6191"/>
            <p:cNvSpPr/>
            <p:nvPr/>
          </p:nvSpPr>
          <p:spPr>
            <a:xfrm>
              <a:off x="6965522" y="2325010"/>
              <a:ext cx="89438" cy="52805"/>
            </a:xfrm>
            <a:custGeom>
              <a:avLst/>
              <a:gdLst/>
              <a:ahLst/>
              <a:cxnLst>
                <a:cxn ang="0">
                  <a:pos x="wd2" y="hd2"/>
                </a:cxn>
                <a:cxn ang="5400000">
                  <a:pos x="wd2" y="hd2"/>
                </a:cxn>
                <a:cxn ang="10800000">
                  <a:pos x="wd2" y="hd2"/>
                </a:cxn>
                <a:cxn ang="16200000">
                  <a:pos x="wd2" y="hd2"/>
                </a:cxn>
              </a:cxnLst>
              <a:rect l="0" t="0" r="r" b="b"/>
              <a:pathLst>
                <a:path w="21442" h="21600" extrusionOk="0">
                  <a:moveTo>
                    <a:pt x="10688" y="2269"/>
                  </a:moveTo>
                  <a:lnTo>
                    <a:pt x="8365" y="5138"/>
                  </a:lnTo>
                  <a:lnTo>
                    <a:pt x="6581" y="4846"/>
                  </a:lnTo>
                  <a:lnTo>
                    <a:pt x="5179" y="5025"/>
                  </a:lnTo>
                  <a:lnTo>
                    <a:pt x="3513" y="7003"/>
                  </a:lnTo>
                  <a:lnTo>
                    <a:pt x="2812" y="9539"/>
                  </a:lnTo>
                  <a:lnTo>
                    <a:pt x="3993" y="10283"/>
                  </a:lnTo>
                  <a:lnTo>
                    <a:pt x="4866" y="12828"/>
                  </a:lnTo>
                  <a:lnTo>
                    <a:pt x="3561" y="14674"/>
                  </a:lnTo>
                  <a:lnTo>
                    <a:pt x="3379" y="16597"/>
                  </a:lnTo>
                  <a:lnTo>
                    <a:pt x="907" y="17342"/>
                  </a:lnTo>
                  <a:lnTo>
                    <a:pt x="0" y="20483"/>
                  </a:lnTo>
                  <a:lnTo>
                    <a:pt x="1965" y="21600"/>
                  </a:lnTo>
                  <a:cubicBezTo>
                    <a:pt x="2527" y="21022"/>
                    <a:pt x="3095" y="20464"/>
                    <a:pt x="3670" y="19925"/>
                  </a:cubicBezTo>
                  <a:cubicBezTo>
                    <a:pt x="4635" y="19021"/>
                    <a:pt x="5617" y="18172"/>
                    <a:pt x="6616" y="17381"/>
                  </a:cubicBezTo>
                  <a:cubicBezTo>
                    <a:pt x="6992" y="15657"/>
                    <a:pt x="8163" y="14875"/>
                    <a:pt x="9125" y="15705"/>
                  </a:cubicBezTo>
                  <a:cubicBezTo>
                    <a:pt x="9895" y="16371"/>
                    <a:pt x="10265" y="17898"/>
                    <a:pt x="9993" y="19297"/>
                  </a:cubicBezTo>
                  <a:lnTo>
                    <a:pt x="11916" y="15876"/>
                  </a:lnTo>
                  <a:cubicBezTo>
                    <a:pt x="11807" y="14699"/>
                    <a:pt x="12006" y="13499"/>
                    <a:pt x="12461" y="12595"/>
                  </a:cubicBezTo>
                  <a:cubicBezTo>
                    <a:pt x="13240" y="11050"/>
                    <a:pt x="14550" y="10660"/>
                    <a:pt x="15589" y="11665"/>
                  </a:cubicBezTo>
                  <a:lnTo>
                    <a:pt x="18025" y="8500"/>
                  </a:lnTo>
                  <a:cubicBezTo>
                    <a:pt x="18812" y="9933"/>
                    <a:pt x="20144" y="9933"/>
                    <a:pt x="20930" y="8500"/>
                  </a:cubicBezTo>
                  <a:cubicBezTo>
                    <a:pt x="21483" y="7493"/>
                    <a:pt x="21600" y="5997"/>
                    <a:pt x="21221" y="4778"/>
                  </a:cubicBezTo>
                  <a:lnTo>
                    <a:pt x="16857" y="0"/>
                  </a:lnTo>
                  <a:cubicBezTo>
                    <a:pt x="16003" y="558"/>
                    <a:pt x="15155" y="1138"/>
                    <a:pt x="14311" y="1740"/>
                  </a:cubicBezTo>
                  <a:cubicBezTo>
                    <a:pt x="13470" y="2341"/>
                    <a:pt x="12633" y="2964"/>
                    <a:pt x="11802" y="3609"/>
                  </a:cubicBezTo>
                  <a:lnTo>
                    <a:pt x="10688" y="226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2" name="Shape 6192"/>
            <p:cNvSpPr/>
            <p:nvPr/>
          </p:nvSpPr>
          <p:spPr>
            <a:xfrm>
              <a:off x="7061984" y="2329591"/>
              <a:ext cx="21386" cy="13832"/>
            </a:xfrm>
            <a:custGeom>
              <a:avLst/>
              <a:gdLst/>
              <a:ahLst/>
              <a:cxnLst>
                <a:cxn ang="0">
                  <a:pos x="wd2" y="hd2"/>
                </a:cxn>
                <a:cxn ang="5400000">
                  <a:pos x="wd2" y="hd2"/>
                </a:cxn>
                <a:cxn ang="10800000">
                  <a:pos x="wd2" y="hd2"/>
                </a:cxn>
                <a:cxn ang="16200000">
                  <a:pos x="wd2" y="hd2"/>
                </a:cxn>
              </a:cxnLst>
              <a:rect l="0" t="0" r="r" b="b"/>
              <a:pathLst>
                <a:path w="21600" h="21600" extrusionOk="0">
                  <a:moveTo>
                    <a:pt x="13916" y="0"/>
                  </a:moveTo>
                  <a:lnTo>
                    <a:pt x="7327" y="1214"/>
                  </a:lnTo>
                  <a:lnTo>
                    <a:pt x="0" y="10763"/>
                  </a:lnTo>
                  <a:lnTo>
                    <a:pt x="5173" y="21600"/>
                  </a:lnTo>
                  <a:lnTo>
                    <a:pt x="16698" y="11889"/>
                  </a:lnTo>
                  <a:lnTo>
                    <a:pt x="21600" y="6440"/>
                  </a:lnTo>
                  <a:lnTo>
                    <a:pt x="1391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3" name="Shape 6193"/>
            <p:cNvSpPr/>
            <p:nvPr/>
          </p:nvSpPr>
          <p:spPr>
            <a:xfrm>
              <a:off x="6701855" y="2651404"/>
              <a:ext cx="41530" cy="23045"/>
            </a:xfrm>
            <a:custGeom>
              <a:avLst/>
              <a:gdLst/>
              <a:ahLst/>
              <a:cxnLst>
                <a:cxn ang="0">
                  <a:pos x="wd2" y="hd2"/>
                </a:cxn>
                <a:cxn ang="5400000">
                  <a:pos x="wd2" y="hd2"/>
                </a:cxn>
                <a:cxn ang="10800000">
                  <a:pos x="wd2" y="hd2"/>
                </a:cxn>
                <a:cxn ang="16200000">
                  <a:pos x="wd2" y="hd2"/>
                </a:cxn>
              </a:cxnLst>
              <a:rect l="0" t="0" r="r" b="b"/>
              <a:pathLst>
                <a:path w="20918" h="21600" extrusionOk="0">
                  <a:moveTo>
                    <a:pt x="9444" y="0"/>
                  </a:moveTo>
                  <a:cubicBezTo>
                    <a:pt x="8750" y="158"/>
                    <a:pt x="8056" y="316"/>
                    <a:pt x="7362" y="474"/>
                  </a:cubicBezTo>
                  <a:cubicBezTo>
                    <a:pt x="6669" y="632"/>
                    <a:pt x="5975" y="790"/>
                    <a:pt x="5281" y="948"/>
                  </a:cubicBezTo>
                  <a:lnTo>
                    <a:pt x="0" y="7666"/>
                  </a:lnTo>
                  <a:lnTo>
                    <a:pt x="1291" y="12904"/>
                  </a:lnTo>
                  <a:lnTo>
                    <a:pt x="730" y="18969"/>
                  </a:lnTo>
                  <a:lnTo>
                    <a:pt x="4168" y="21600"/>
                  </a:lnTo>
                  <a:lnTo>
                    <a:pt x="6919" y="17642"/>
                  </a:lnTo>
                  <a:lnTo>
                    <a:pt x="11708" y="14231"/>
                  </a:lnTo>
                  <a:lnTo>
                    <a:pt x="14649" y="18187"/>
                  </a:lnTo>
                  <a:cubicBezTo>
                    <a:pt x="15852" y="19903"/>
                    <a:pt x="17488" y="20126"/>
                    <a:pt x="18814" y="18756"/>
                  </a:cubicBezTo>
                  <a:cubicBezTo>
                    <a:pt x="21018" y="16477"/>
                    <a:pt x="21600" y="11064"/>
                    <a:pt x="20036" y="7382"/>
                  </a:cubicBezTo>
                  <a:lnTo>
                    <a:pt x="10281" y="7951"/>
                  </a:lnTo>
                  <a:lnTo>
                    <a:pt x="944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4" name="Shape 6194"/>
            <p:cNvSpPr/>
            <p:nvPr/>
          </p:nvSpPr>
          <p:spPr>
            <a:xfrm>
              <a:off x="5851088" y="2022413"/>
              <a:ext cx="32306" cy="82586"/>
            </a:xfrm>
            <a:custGeom>
              <a:avLst/>
              <a:gdLst/>
              <a:ahLst/>
              <a:cxnLst>
                <a:cxn ang="0">
                  <a:pos x="wd2" y="hd2"/>
                </a:cxn>
                <a:cxn ang="5400000">
                  <a:pos x="wd2" y="hd2"/>
                </a:cxn>
                <a:cxn ang="10800000">
                  <a:pos x="wd2" y="hd2"/>
                </a:cxn>
                <a:cxn ang="16200000">
                  <a:pos x="wd2" y="hd2"/>
                </a:cxn>
              </a:cxnLst>
              <a:rect l="0" t="0" r="r" b="b"/>
              <a:pathLst>
                <a:path w="21600" h="21600" extrusionOk="0">
                  <a:moveTo>
                    <a:pt x="0" y="258"/>
                  </a:moveTo>
                  <a:lnTo>
                    <a:pt x="6998" y="0"/>
                  </a:lnTo>
                  <a:lnTo>
                    <a:pt x="7417" y="2219"/>
                  </a:lnTo>
                  <a:lnTo>
                    <a:pt x="11745" y="4335"/>
                  </a:lnTo>
                  <a:lnTo>
                    <a:pt x="14449" y="6610"/>
                  </a:lnTo>
                  <a:lnTo>
                    <a:pt x="16072" y="9777"/>
                  </a:lnTo>
                  <a:lnTo>
                    <a:pt x="16207" y="11728"/>
                  </a:lnTo>
                  <a:lnTo>
                    <a:pt x="18084" y="13467"/>
                  </a:lnTo>
                  <a:lnTo>
                    <a:pt x="18084" y="15319"/>
                  </a:lnTo>
                  <a:lnTo>
                    <a:pt x="20112" y="18168"/>
                  </a:lnTo>
                  <a:lnTo>
                    <a:pt x="21600" y="20602"/>
                  </a:lnTo>
                  <a:lnTo>
                    <a:pt x="17948" y="21600"/>
                  </a:lnTo>
                  <a:lnTo>
                    <a:pt x="14905" y="18863"/>
                  </a:lnTo>
                  <a:lnTo>
                    <a:pt x="13687" y="14313"/>
                  </a:lnTo>
                  <a:cubicBezTo>
                    <a:pt x="12597" y="13444"/>
                    <a:pt x="11654" y="12547"/>
                    <a:pt x="10865" y="11629"/>
                  </a:cubicBezTo>
                  <a:cubicBezTo>
                    <a:pt x="10077" y="10711"/>
                    <a:pt x="9445" y="9775"/>
                    <a:pt x="8972" y="8825"/>
                  </a:cubicBezTo>
                  <a:lnTo>
                    <a:pt x="7501" y="6299"/>
                  </a:lnTo>
                  <a:lnTo>
                    <a:pt x="5522" y="3819"/>
                  </a:lnTo>
                  <a:lnTo>
                    <a:pt x="0" y="258"/>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15" name="Group 14"/>
          <p:cNvGrpSpPr/>
          <p:nvPr/>
        </p:nvGrpSpPr>
        <p:grpSpPr>
          <a:xfrm>
            <a:off x="5825596" y="1024089"/>
            <a:ext cx="2823105" cy="1028831"/>
            <a:chOff x="5825595" y="875913"/>
            <a:chExt cx="2823105" cy="1028831"/>
          </a:xfrm>
        </p:grpSpPr>
        <p:sp>
          <p:nvSpPr>
            <p:cNvPr id="306" name="TextBox 305"/>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07"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#1: Future Work </a:t>
              </a:r>
            </a:p>
          </p:txBody>
        </p:sp>
        <p:sp>
          <p:nvSpPr>
            <p:cNvPr id="308" name="Oval 307"/>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9" name="Shape 8841"/>
            <p:cNvSpPr/>
            <p:nvPr/>
          </p:nvSpPr>
          <p:spPr>
            <a:xfrm>
              <a:off x="5825595" y="1005782"/>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1"/>
                  </a:solidFill>
                </a:rPr>
                <a:t></a:t>
              </a:r>
            </a:p>
          </p:txBody>
        </p:sp>
        <p:cxnSp>
          <p:nvCxnSpPr>
            <p:cNvPr id="310" name="Straight Connector 309"/>
            <p:cNvCxnSpPr/>
            <p:nvPr/>
          </p:nvCxnSpPr>
          <p:spPr>
            <a:xfrm>
              <a:off x="5856111" y="1904744"/>
              <a:ext cx="279258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311" name="Group 310"/>
          <p:cNvGrpSpPr/>
          <p:nvPr/>
        </p:nvGrpSpPr>
        <p:grpSpPr>
          <a:xfrm>
            <a:off x="5825596" y="2114880"/>
            <a:ext cx="2823105" cy="1028831"/>
            <a:chOff x="5825595" y="875913"/>
            <a:chExt cx="2823105" cy="1028831"/>
          </a:xfrm>
        </p:grpSpPr>
        <p:sp>
          <p:nvSpPr>
            <p:cNvPr id="312" name="TextBox 311"/>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13"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#2: New Idea!</a:t>
              </a:r>
            </a:p>
          </p:txBody>
        </p:sp>
        <p:sp>
          <p:nvSpPr>
            <p:cNvPr id="314" name="Oval 313"/>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5" name="Shape 8841"/>
            <p:cNvSpPr/>
            <p:nvPr/>
          </p:nvSpPr>
          <p:spPr>
            <a:xfrm>
              <a:off x="5825595" y="1026950"/>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cxnSp>
          <p:nvCxnSpPr>
            <p:cNvPr id="316" name="Straight Connector 315"/>
            <p:cNvCxnSpPr/>
            <p:nvPr/>
          </p:nvCxnSpPr>
          <p:spPr>
            <a:xfrm>
              <a:off x="5856111" y="1904744"/>
              <a:ext cx="279258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317" name="Group 316"/>
          <p:cNvGrpSpPr/>
          <p:nvPr/>
        </p:nvGrpSpPr>
        <p:grpSpPr>
          <a:xfrm>
            <a:off x="5825596" y="3205660"/>
            <a:ext cx="2823105" cy="872659"/>
            <a:chOff x="5825595" y="875913"/>
            <a:chExt cx="2823105" cy="872659"/>
          </a:xfrm>
        </p:grpSpPr>
        <p:sp>
          <p:nvSpPr>
            <p:cNvPr id="318" name="TextBox 317"/>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19"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#3: More Level</a:t>
              </a:r>
            </a:p>
          </p:txBody>
        </p:sp>
        <p:sp>
          <p:nvSpPr>
            <p:cNvPr id="320" name="Oval 319"/>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1" name="Shape 8841"/>
            <p:cNvSpPr/>
            <p:nvPr/>
          </p:nvSpPr>
          <p:spPr>
            <a:xfrm>
              <a:off x="5825595" y="1012839"/>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spTree>
    <p:extLst>
      <p:ext uri="{BB962C8B-B14F-4D97-AF65-F5344CB8AC3E}">
        <p14:creationId xmlns:p14="http://schemas.microsoft.com/office/powerpoint/2010/main" val="277060520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Timeline Photo &amp; text</a:t>
            </a:r>
            <a:endParaRPr lang="en-US" b="0" dirty="0"/>
          </a:p>
        </p:txBody>
      </p:sp>
      <p:grpSp>
        <p:nvGrpSpPr>
          <p:cNvPr id="10" name="Group 9"/>
          <p:cNvGrpSpPr/>
          <p:nvPr/>
        </p:nvGrpSpPr>
        <p:grpSpPr>
          <a:xfrm>
            <a:off x="411019" y="965119"/>
            <a:ext cx="1982487" cy="3118240"/>
            <a:chOff x="376129" y="974319"/>
            <a:chExt cx="1982487" cy="3118240"/>
          </a:xfrm>
        </p:grpSpPr>
        <p:grpSp>
          <p:nvGrpSpPr>
            <p:cNvPr id="6" name="Group 5"/>
            <p:cNvGrpSpPr/>
            <p:nvPr/>
          </p:nvGrpSpPr>
          <p:grpSpPr>
            <a:xfrm>
              <a:off x="466931" y="974319"/>
              <a:ext cx="1891685" cy="3118240"/>
              <a:chOff x="466931" y="1085967"/>
              <a:chExt cx="1891685" cy="3118240"/>
            </a:xfrm>
          </p:grpSpPr>
          <p:sp>
            <p:nvSpPr>
              <p:cNvPr id="9" name="TextBox 8"/>
              <p:cNvSpPr txBox="1"/>
              <p:nvPr/>
            </p:nvSpPr>
            <p:spPr>
              <a:xfrm>
                <a:off x="676880" y="3034656"/>
                <a:ext cx="168173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3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4" name="Rounded Rectangle 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6" name="Shape 8841"/>
            <p:cNvSpPr/>
            <p:nvPr/>
          </p:nvSpPr>
          <p:spPr>
            <a:xfrm>
              <a:off x="377245" y="287582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67" name="Shape 8841"/>
            <p:cNvSpPr/>
            <p:nvPr/>
          </p:nvSpPr>
          <p:spPr>
            <a:xfrm>
              <a:off x="376129" y="349573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grpSp>
          <p:nvGrpSpPr>
            <p:cNvPr id="8" name="Group 7"/>
            <p:cNvGrpSpPr/>
            <p:nvPr/>
          </p:nvGrpSpPr>
          <p:grpSpPr>
            <a:xfrm>
              <a:off x="376820" y="1814224"/>
              <a:ext cx="697816" cy="697816"/>
              <a:chOff x="3482099" y="1688624"/>
              <a:chExt cx="697816" cy="697816"/>
            </a:xfrm>
          </p:grpSpPr>
          <p:sp>
            <p:nvSpPr>
              <p:cNvPr id="7" name="Oval 6"/>
              <p:cNvSpPr/>
              <p:nvPr/>
            </p:nvSpPr>
            <p:spPr>
              <a:xfrm>
                <a:off x="3482099" y="1688624"/>
                <a:ext cx="697816" cy="69781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itle 1"/>
              <p:cNvSpPr txBox="1">
                <a:spLocks/>
              </p:cNvSpPr>
              <p:nvPr/>
            </p:nvSpPr>
            <p:spPr>
              <a:xfrm>
                <a:off x="3504799" y="1723513"/>
                <a:ext cx="640226" cy="6280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18</a:t>
                </a:r>
              </a:p>
              <a:p>
                <a:pPr algn="ctr"/>
                <a:r>
                  <a:rPr lang="en-US" sz="1200" b="0" dirty="0">
                    <a:solidFill>
                      <a:schemeClr val="bg1"/>
                    </a:solidFill>
                  </a:rPr>
                  <a:t>JAN</a:t>
                </a:r>
              </a:p>
            </p:txBody>
          </p:sp>
        </p:grpSp>
      </p:grpSp>
      <p:grpSp>
        <p:nvGrpSpPr>
          <p:cNvPr id="70" name="Group 69"/>
          <p:cNvGrpSpPr/>
          <p:nvPr/>
        </p:nvGrpSpPr>
        <p:grpSpPr>
          <a:xfrm>
            <a:off x="2553851" y="965119"/>
            <a:ext cx="1982487" cy="3118240"/>
            <a:chOff x="376129" y="974319"/>
            <a:chExt cx="1982487" cy="3118240"/>
          </a:xfrm>
        </p:grpSpPr>
        <p:grpSp>
          <p:nvGrpSpPr>
            <p:cNvPr id="71" name="Group 70"/>
            <p:cNvGrpSpPr/>
            <p:nvPr/>
          </p:nvGrpSpPr>
          <p:grpSpPr>
            <a:xfrm>
              <a:off x="466931" y="974319"/>
              <a:ext cx="1891685" cy="3118240"/>
              <a:chOff x="466931" y="1085967"/>
              <a:chExt cx="1891685" cy="3118240"/>
            </a:xfrm>
          </p:grpSpPr>
          <p:sp>
            <p:nvSpPr>
              <p:cNvPr id="77" name="TextBox 76"/>
              <p:cNvSpPr txBox="1"/>
              <p:nvPr/>
            </p:nvSpPr>
            <p:spPr>
              <a:xfrm>
                <a:off x="676880" y="3034656"/>
                <a:ext cx="168173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7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79" name="Rounded Rectangle 7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2" name="Shape 8841"/>
            <p:cNvSpPr/>
            <p:nvPr/>
          </p:nvSpPr>
          <p:spPr>
            <a:xfrm>
              <a:off x="377245" y="287582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sp>
          <p:nvSpPr>
            <p:cNvPr id="73" name="Shape 8841"/>
            <p:cNvSpPr/>
            <p:nvPr/>
          </p:nvSpPr>
          <p:spPr>
            <a:xfrm>
              <a:off x="376129" y="349573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grpSp>
          <p:nvGrpSpPr>
            <p:cNvPr id="74" name="Group 73"/>
            <p:cNvGrpSpPr/>
            <p:nvPr/>
          </p:nvGrpSpPr>
          <p:grpSpPr>
            <a:xfrm>
              <a:off x="376820" y="1814224"/>
              <a:ext cx="697816" cy="697816"/>
              <a:chOff x="3482099" y="1688624"/>
              <a:chExt cx="697816" cy="697816"/>
            </a:xfrm>
          </p:grpSpPr>
          <p:sp>
            <p:nvSpPr>
              <p:cNvPr id="75" name="Oval 74"/>
              <p:cNvSpPr/>
              <p:nvPr/>
            </p:nvSpPr>
            <p:spPr>
              <a:xfrm>
                <a:off x="3482099" y="1688624"/>
                <a:ext cx="697816" cy="69781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itle 1"/>
              <p:cNvSpPr txBox="1">
                <a:spLocks/>
              </p:cNvSpPr>
              <p:nvPr/>
            </p:nvSpPr>
            <p:spPr>
              <a:xfrm>
                <a:off x="3504799" y="1723513"/>
                <a:ext cx="640226" cy="6280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7</a:t>
                </a:r>
              </a:p>
              <a:p>
                <a:pPr algn="ctr"/>
                <a:r>
                  <a:rPr lang="en-US" sz="1200" b="0" dirty="0">
                    <a:solidFill>
                      <a:schemeClr val="bg1"/>
                    </a:solidFill>
                  </a:rPr>
                  <a:t>APR</a:t>
                </a:r>
              </a:p>
            </p:txBody>
          </p:sp>
        </p:grpSp>
      </p:grpSp>
      <p:grpSp>
        <p:nvGrpSpPr>
          <p:cNvPr id="80" name="Group 79"/>
          <p:cNvGrpSpPr/>
          <p:nvPr/>
        </p:nvGrpSpPr>
        <p:grpSpPr>
          <a:xfrm>
            <a:off x="4696682" y="965119"/>
            <a:ext cx="1982487" cy="3118240"/>
            <a:chOff x="376129" y="974319"/>
            <a:chExt cx="1982487" cy="3118240"/>
          </a:xfrm>
        </p:grpSpPr>
        <p:grpSp>
          <p:nvGrpSpPr>
            <p:cNvPr id="81" name="Group 80"/>
            <p:cNvGrpSpPr/>
            <p:nvPr/>
          </p:nvGrpSpPr>
          <p:grpSpPr>
            <a:xfrm>
              <a:off x="466931" y="974319"/>
              <a:ext cx="1891685" cy="3118240"/>
              <a:chOff x="466931" y="1085967"/>
              <a:chExt cx="1891685" cy="3118240"/>
            </a:xfrm>
          </p:grpSpPr>
          <p:sp>
            <p:nvSpPr>
              <p:cNvPr id="87" name="TextBox 86"/>
              <p:cNvSpPr txBox="1"/>
              <p:nvPr/>
            </p:nvSpPr>
            <p:spPr>
              <a:xfrm>
                <a:off x="676880" y="3034656"/>
                <a:ext cx="168173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8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89" name="Rounded Rectangle 8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Shape 8841"/>
            <p:cNvSpPr/>
            <p:nvPr/>
          </p:nvSpPr>
          <p:spPr>
            <a:xfrm>
              <a:off x="377245" y="287582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sp>
          <p:nvSpPr>
            <p:cNvPr id="83" name="Shape 8841"/>
            <p:cNvSpPr/>
            <p:nvPr/>
          </p:nvSpPr>
          <p:spPr>
            <a:xfrm>
              <a:off x="376129" y="349573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grpSp>
          <p:nvGrpSpPr>
            <p:cNvPr id="84" name="Group 83"/>
            <p:cNvGrpSpPr/>
            <p:nvPr/>
          </p:nvGrpSpPr>
          <p:grpSpPr>
            <a:xfrm>
              <a:off x="376820" y="1814224"/>
              <a:ext cx="697816" cy="697816"/>
              <a:chOff x="3482099" y="1688624"/>
              <a:chExt cx="697816" cy="697816"/>
            </a:xfrm>
          </p:grpSpPr>
          <p:sp>
            <p:nvSpPr>
              <p:cNvPr id="85" name="Oval 84"/>
              <p:cNvSpPr/>
              <p:nvPr/>
            </p:nvSpPr>
            <p:spPr>
              <a:xfrm>
                <a:off x="3482099" y="1688624"/>
                <a:ext cx="697816" cy="697816"/>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itle 1"/>
              <p:cNvSpPr txBox="1">
                <a:spLocks/>
              </p:cNvSpPr>
              <p:nvPr/>
            </p:nvSpPr>
            <p:spPr>
              <a:xfrm>
                <a:off x="3504799" y="1723513"/>
                <a:ext cx="640226" cy="6280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25</a:t>
                </a:r>
              </a:p>
              <a:p>
                <a:pPr algn="ctr"/>
                <a:r>
                  <a:rPr lang="en-US" sz="1200" b="0" dirty="0">
                    <a:solidFill>
                      <a:schemeClr val="bg1"/>
                    </a:solidFill>
                  </a:rPr>
                  <a:t>SEP</a:t>
                </a:r>
              </a:p>
            </p:txBody>
          </p:sp>
        </p:grpSp>
      </p:grpSp>
      <p:grpSp>
        <p:nvGrpSpPr>
          <p:cNvPr id="90" name="Group 89"/>
          <p:cNvGrpSpPr/>
          <p:nvPr/>
        </p:nvGrpSpPr>
        <p:grpSpPr>
          <a:xfrm>
            <a:off x="6839513" y="965119"/>
            <a:ext cx="1982487" cy="3118240"/>
            <a:chOff x="376129" y="974319"/>
            <a:chExt cx="1982487" cy="3118240"/>
          </a:xfrm>
        </p:grpSpPr>
        <p:grpSp>
          <p:nvGrpSpPr>
            <p:cNvPr id="91" name="Group 90"/>
            <p:cNvGrpSpPr/>
            <p:nvPr/>
          </p:nvGrpSpPr>
          <p:grpSpPr>
            <a:xfrm>
              <a:off x="466931" y="974319"/>
              <a:ext cx="1891685" cy="3118240"/>
              <a:chOff x="466931" y="1085967"/>
              <a:chExt cx="1891685" cy="3118240"/>
            </a:xfrm>
          </p:grpSpPr>
          <p:sp>
            <p:nvSpPr>
              <p:cNvPr id="97" name="TextBox 96"/>
              <p:cNvSpPr txBox="1"/>
              <p:nvPr/>
            </p:nvSpPr>
            <p:spPr>
              <a:xfrm>
                <a:off x="676880" y="3034656"/>
                <a:ext cx="168173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9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99" name="Rounded Rectangle 9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2" name="Shape 8841"/>
            <p:cNvSpPr/>
            <p:nvPr/>
          </p:nvSpPr>
          <p:spPr>
            <a:xfrm>
              <a:off x="377245" y="287582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93" name="Shape 8841"/>
            <p:cNvSpPr/>
            <p:nvPr/>
          </p:nvSpPr>
          <p:spPr>
            <a:xfrm>
              <a:off x="376129" y="349573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grpSp>
          <p:nvGrpSpPr>
            <p:cNvPr id="94" name="Group 93"/>
            <p:cNvGrpSpPr/>
            <p:nvPr/>
          </p:nvGrpSpPr>
          <p:grpSpPr>
            <a:xfrm>
              <a:off x="376820" y="1814224"/>
              <a:ext cx="697816" cy="697816"/>
              <a:chOff x="3482099" y="1688624"/>
              <a:chExt cx="697816" cy="697816"/>
            </a:xfrm>
          </p:grpSpPr>
          <p:sp>
            <p:nvSpPr>
              <p:cNvPr id="95" name="Oval 94"/>
              <p:cNvSpPr/>
              <p:nvPr/>
            </p:nvSpPr>
            <p:spPr>
              <a:xfrm>
                <a:off x="3482099" y="1688624"/>
                <a:ext cx="697816" cy="697816"/>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itle 1"/>
              <p:cNvSpPr txBox="1">
                <a:spLocks/>
              </p:cNvSpPr>
              <p:nvPr/>
            </p:nvSpPr>
            <p:spPr>
              <a:xfrm>
                <a:off x="3504799" y="1723513"/>
                <a:ext cx="640226" cy="6280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12</a:t>
                </a:r>
              </a:p>
              <a:p>
                <a:pPr algn="ctr"/>
                <a:r>
                  <a:rPr lang="en-US" sz="1200" b="0" dirty="0">
                    <a:solidFill>
                      <a:schemeClr val="bg1"/>
                    </a:solidFill>
                  </a:rPr>
                  <a:t>DEC</a:t>
                </a:r>
              </a:p>
            </p:txBody>
          </p:sp>
        </p:grpSp>
      </p:grpSp>
    </p:spTree>
    <p:extLst>
      <p:ext uri="{BB962C8B-B14F-4D97-AF65-F5344CB8AC3E}">
        <p14:creationId xmlns:p14="http://schemas.microsoft.com/office/powerpoint/2010/main" val="78716415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0911" y="285751"/>
            <a:ext cx="4252853" cy="470429"/>
          </a:xfrm>
        </p:spPr>
        <p:txBody>
          <a:bodyPr>
            <a:normAutofit/>
          </a:bodyPr>
          <a:lstStyle/>
          <a:p>
            <a:pPr algn="r"/>
            <a:r>
              <a:rPr lang="en-US" b="0" dirty="0" smtClean="0"/>
              <a:t>Work Space </a:t>
            </a:r>
            <a:r>
              <a:rPr lang="en-US" b="0" dirty="0" err="1" smtClean="0"/>
              <a:t>Infographic</a:t>
            </a:r>
            <a:r>
              <a:rPr lang="en-US" b="0" dirty="0" smtClean="0"/>
              <a:t> Concept</a:t>
            </a:r>
            <a:endParaRPr lang="en-US" b="0" dirty="0"/>
          </a:p>
        </p:txBody>
      </p:sp>
      <p:grpSp>
        <p:nvGrpSpPr>
          <p:cNvPr id="3" name="Group 2"/>
          <p:cNvGrpSpPr/>
          <p:nvPr/>
        </p:nvGrpSpPr>
        <p:grpSpPr>
          <a:xfrm>
            <a:off x="506776" y="765215"/>
            <a:ext cx="4151806" cy="3466035"/>
            <a:chOff x="1660997" y="1962891"/>
            <a:chExt cx="2332678" cy="1947380"/>
          </a:xfrm>
        </p:grpSpPr>
        <p:sp>
          <p:nvSpPr>
            <p:cNvPr id="77" name="Shape 332"/>
            <p:cNvSpPr/>
            <p:nvPr/>
          </p:nvSpPr>
          <p:spPr>
            <a:xfrm>
              <a:off x="251180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5723" y="290"/>
                  </a:moveTo>
                  <a:lnTo>
                    <a:pt x="5872" y="14246"/>
                  </a:lnTo>
                  <a:cubicBezTo>
                    <a:pt x="6066" y="15738"/>
                    <a:pt x="5353" y="17218"/>
                    <a:pt x="3915" y="18306"/>
                  </a:cubicBezTo>
                  <a:cubicBezTo>
                    <a:pt x="2868" y="19097"/>
                    <a:pt x="1497" y="19629"/>
                    <a:pt x="0" y="19823"/>
                  </a:cubicBezTo>
                  <a:lnTo>
                    <a:pt x="0" y="21600"/>
                  </a:lnTo>
                  <a:lnTo>
                    <a:pt x="21600" y="21600"/>
                  </a:lnTo>
                  <a:lnTo>
                    <a:pt x="21600" y="0"/>
                  </a:lnTo>
                  <a:lnTo>
                    <a:pt x="5723"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8" name="Shape 333"/>
            <p:cNvSpPr/>
            <p:nvPr/>
          </p:nvSpPr>
          <p:spPr>
            <a:xfrm>
              <a:off x="282703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15877" y="290"/>
                  </a:moveTo>
                  <a:lnTo>
                    <a:pt x="15728" y="14246"/>
                  </a:lnTo>
                  <a:cubicBezTo>
                    <a:pt x="15534" y="15738"/>
                    <a:pt x="16247" y="17218"/>
                    <a:pt x="17685" y="18306"/>
                  </a:cubicBezTo>
                  <a:cubicBezTo>
                    <a:pt x="18732" y="19097"/>
                    <a:pt x="20103" y="19629"/>
                    <a:pt x="21600" y="19823"/>
                  </a:cubicBezTo>
                  <a:lnTo>
                    <a:pt x="21600" y="21600"/>
                  </a:lnTo>
                  <a:lnTo>
                    <a:pt x="0" y="21600"/>
                  </a:lnTo>
                  <a:lnTo>
                    <a:pt x="0" y="0"/>
                  </a:lnTo>
                  <a:lnTo>
                    <a:pt x="15877"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9" name="Shape 334"/>
            <p:cNvSpPr/>
            <p:nvPr/>
          </p:nvSpPr>
          <p:spPr>
            <a:xfrm>
              <a:off x="2415815" y="3867414"/>
              <a:ext cx="823042" cy="42857"/>
            </a:xfrm>
            <a:prstGeom prst="roundRect">
              <a:avLst>
                <a:gd name="adj" fmla="val 12274"/>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0" name="Shape 335"/>
            <p:cNvSpPr/>
            <p:nvPr/>
          </p:nvSpPr>
          <p:spPr>
            <a:xfrm>
              <a:off x="1660997" y="1962891"/>
              <a:ext cx="2332678" cy="1519732"/>
            </a:xfrm>
            <a:prstGeom prst="roundRect">
              <a:avLst>
                <a:gd name="adj" fmla="val 3105"/>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4" name="Shape 336"/>
            <p:cNvSpPr/>
            <p:nvPr/>
          </p:nvSpPr>
          <p:spPr>
            <a:xfrm>
              <a:off x="1795343" y="2101786"/>
              <a:ext cx="2063985" cy="1241942"/>
            </a:xfrm>
            <a:prstGeom prst="roundRect">
              <a:avLst>
                <a:gd name="adj" fmla="val 1638"/>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5" name="Shape 337"/>
            <p:cNvSpPr/>
            <p:nvPr/>
          </p:nvSpPr>
          <p:spPr>
            <a:xfrm>
              <a:off x="2790922" y="3376199"/>
              <a:ext cx="72828" cy="728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344"/>
            <p:cNvSpPr/>
            <p:nvPr/>
          </p:nvSpPr>
          <p:spPr>
            <a:xfrm>
              <a:off x="1833336" y="2139491"/>
              <a:ext cx="576411" cy="507942"/>
            </a:xfrm>
            <a:prstGeom prst="roundRect">
              <a:avLst>
                <a:gd name="adj" fmla="val 2348"/>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345"/>
            <p:cNvSpPr/>
            <p:nvPr/>
          </p:nvSpPr>
          <p:spPr>
            <a:xfrm>
              <a:off x="2444607" y="2139491"/>
              <a:ext cx="576411" cy="242246"/>
            </a:xfrm>
            <a:prstGeom prst="roundRect">
              <a:avLst>
                <a:gd name="adj" fmla="val 4923"/>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346"/>
            <p:cNvSpPr/>
            <p:nvPr/>
          </p:nvSpPr>
          <p:spPr>
            <a:xfrm>
              <a:off x="2444607" y="2414425"/>
              <a:ext cx="576411" cy="233822"/>
            </a:xfrm>
            <a:prstGeom prst="roundRect">
              <a:avLst>
                <a:gd name="adj" fmla="val 5100"/>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7" name="Shape 347"/>
            <p:cNvSpPr/>
            <p:nvPr/>
          </p:nvSpPr>
          <p:spPr>
            <a:xfrm>
              <a:off x="3055879" y="2139491"/>
              <a:ext cx="373746" cy="742199"/>
            </a:xfrm>
            <a:prstGeom prst="roundRect">
              <a:avLst>
                <a:gd name="adj" fmla="val 3191"/>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8" name="Shape 348"/>
            <p:cNvSpPr/>
            <p:nvPr/>
          </p:nvSpPr>
          <p:spPr>
            <a:xfrm>
              <a:off x="3464485" y="2139491"/>
              <a:ext cx="356621" cy="742199"/>
            </a:xfrm>
            <a:prstGeom prst="roundRect">
              <a:avLst>
                <a:gd name="adj" fmla="val 3344"/>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9" name="Shape 349"/>
            <p:cNvSpPr/>
            <p:nvPr/>
          </p:nvSpPr>
          <p:spPr>
            <a:xfrm>
              <a:off x="1833336" y="2684338"/>
              <a:ext cx="576411" cy="507942"/>
            </a:xfrm>
            <a:prstGeom prst="roundRect">
              <a:avLst>
                <a:gd name="adj" fmla="val 2348"/>
              </a:avLst>
            </a:prstGeom>
            <a:solidFill>
              <a:srgbClr val="18B96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0" name="Shape 350"/>
            <p:cNvSpPr/>
            <p:nvPr/>
          </p:nvSpPr>
          <p:spPr>
            <a:xfrm>
              <a:off x="2444607" y="2684338"/>
              <a:ext cx="576411" cy="507942"/>
            </a:xfrm>
            <a:prstGeom prst="roundRect">
              <a:avLst>
                <a:gd name="adj" fmla="val 2348"/>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351"/>
            <p:cNvSpPr/>
            <p:nvPr/>
          </p:nvSpPr>
          <p:spPr>
            <a:xfrm>
              <a:off x="3055879" y="2918307"/>
              <a:ext cx="764133" cy="270292"/>
            </a:xfrm>
            <a:prstGeom prst="roundRect">
              <a:avLst>
                <a:gd name="adj" fmla="val 4412"/>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352"/>
            <p:cNvSpPr/>
            <p:nvPr/>
          </p:nvSpPr>
          <p:spPr>
            <a:xfrm>
              <a:off x="1794287" y="3228370"/>
              <a:ext cx="2063552" cy="81016"/>
            </a:xfrm>
            <a:prstGeom prst="rect">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5" name="Group 14"/>
          <p:cNvGrpSpPr/>
          <p:nvPr/>
        </p:nvGrpSpPr>
        <p:grpSpPr>
          <a:xfrm>
            <a:off x="4945228" y="1024089"/>
            <a:ext cx="3645363" cy="1028831"/>
            <a:chOff x="5003337" y="875913"/>
            <a:chExt cx="3645363" cy="1028831"/>
          </a:xfrm>
        </p:grpSpPr>
        <p:sp>
          <p:nvSpPr>
            <p:cNvPr id="306" name="TextBox 305"/>
            <p:cNvSpPr txBox="1"/>
            <p:nvPr/>
          </p:nvSpPr>
          <p:spPr>
            <a:xfrm>
              <a:off x="5630446" y="1194574"/>
              <a:ext cx="3001532"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a:p>
              <a:endParaRPr lang="en-US" sz="1000" dirty="0">
                <a:solidFill>
                  <a:schemeClr val="tx2"/>
                </a:solidFill>
                <a:latin typeface="Roboto Light"/>
                <a:cs typeface="Roboto Light"/>
              </a:endParaRPr>
            </a:p>
          </p:txBody>
        </p:sp>
        <p:sp>
          <p:nvSpPr>
            <p:cNvPr id="307" name="Title 1"/>
            <p:cNvSpPr txBox="1">
              <a:spLocks/>
            </p:cNvSpPr>
            <p:nvPr/>
          </p:nvSpPr>
          <p:spPr>
            <a:xfrm>
              <a:off x="562785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#1: Future Work </a:t>
              </a:r>
            </a:p>
          </p:txBody>
        </p:sp>
        <p:sp>
          <p:nvSpPr>
            <p:cNvPr id="308" name="Oval 307"/>
            <p:cNvSpPr/>
            <p:nvPr/>
          </p:nvSpPr>
          <p:spPr>
            <a:xfrm>
              <a:off x="5091600"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9" name="Shape 8841"/>
            <p:cNvSpPr/>
            <p:nvPr/>
          </p:nvSpPr>
          <p:spPr>
            <a:xfrm>
              <a:off x="5044041" y="1005783"/>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1"/>
                  </a:solidFill>
                </a:rPr>
                <a:t></a:t>
              </a:r>
            </a:p>
          </p:txBody>
        </p:sp>
        <p:cxnSp>
          <p:nvCxnSpPr>
            <p:cNvPr id="310" name="Straight Connector 309"/>
            <p:cNvCxnSpPr/>
            <p:nvPr/>
          </p:nvCxnSpPr>
          <p:spPr>
            <a:xfrm>
              <a:off x="5003337" y="1904744"/>
              <a:ext cx="3645363"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37" name="Group 236"/>
          <p:cNvGrpSpPr/>
          <p:nvPr/>
        </p:nvGrpSpPr>
        <p:grpSpPr>
          <a:xfrm>
            <a:off x="4945228" y="2087647"/>
            <a:ext cx="3645363" cy="1028831"/>
            <a:chOff x="5003337" y="875913"/>
            <a:chExt cx="3645363" cy="1028831"/>
          </a:xfrm>
        </p:grpSpPr>
        <p:sp>
          <p:nvSpPr>
            <p:cNvPr id="238" name="TextBox 237"/>
            <p:cNvSpPr txBox="1"/>
            <p:nvPr/>
          </p:nvSpPr>
          <p:spPr>
            <a:xfrm>
              <a:off x="5630446" y="1194574"/>
              <a:ext cx="3001532"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a:p>
              <a:endParaRPr lang="en-US" sz="1000" dirty="0">
                <a:solidFill>
                  <a:schemeClr val="tx2"/>
                </a:solidFill>
                <a:latin typeface="Roboto Light"/>
                <a:cs typeface="Roboto Light"/>
              </a:endParaRPr>
            </a:p>
          </p:txBody>
        </p:sp>
        <p:sp>
          <p:nvSpPr>
            <p:cNvPr id="239" name="Title 1"/>
            <p:cNvSpPr txBox="1">
              <a:spLocks/>
            </p:cNvSpPr>
            <p:nvPr/>
          </p:nvSpPr>
          <p:spPr>
            <a:xfrm>
              <a:off x="562785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#2: Future Work </a:t>
              </a:r>
            </a:p>
          </p:txBody>
        </p:sp>
        <p:sp>
          <p:nvSpPr>
            <p:cNvPr id="240" name="Oval 239"/>
            <p:cNvSpPr/>
            <p:nvPr/>
          </p:nvSpPr>
          <p:spPr>
            <a:xfrm>
              <a:off x="5091600"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1" name="Shape 8841"/>
            <p:cNvSpPr/>
            <p:nvPr/>
          </p:nvSpPr>
          <p:spPr>
            <a:xfrm>
              <a:off x="5044041" y="1005783"/>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cxnSp>
          <p:nvCxnSpPr>
            <p:cNvPr id="242" name="Straight Connector 241"/>
            <p:cNvCxnSpPr/>
            <p:nvPr/>
          </p:nvCxnSpPr>
          <p:spPr>
            <a:xfrm>
              <a:off x="5003337" y="1904744"/>
              <a:ext cx="3645363"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43" name="Group 242"/>
          <p:cNvGrpSpPr/>
          <p:nvPr/>
        </p:nvGrpSpPr>
        <p:grpSpPr>
          <a:xfrm>
            <a:off x="4945228" y="3151204"/>
            <a:ext cx="3587937" cy="1026547"/>
            <a:chOff x="5044041" y="875913"/>
            <a:chExt cx="3587937" cy="1026547"/>
          </a:xfrm>
        </p:grpSpPr>
        <p:sp>
          <p:nvSpPr>
            <p:cNvPr id="244" name="TextBox 243"/>
            <p:cNvSpPr txBox="1"/>
            <p:nvPr/>
          </p:nvSpPr>
          <p:spPr>
            <a:xfrm>
              <a:off x="5630446" y="1194574"/>
              <a:ext cx="3001532"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a:p>
              <a:endParaRPr lang="en-US" sz="1000" dirty="0">
                <a:solidFill>
                  <a:schemeClr val="tx2"/>
                </a:solidFill>
                <a:latin typeface="Roboto Light"/>
                <a:cs typeface="Roboto Light"/>
              </a:endParaRPr>
            </a:p>
          </p:txBody>
        </p:sp>
        <p:sp>
          <p:nvSpPr>
            <p:cNvPr id="245" name="Title 1"/>
            <p:cNvSpPr txBox="1">
              <a:spLocks/>
            </p:cNvSpPr>
            <p:nvPr/>
          </p:nvSpPr>
          <p:spPr>
            <a:xfrm>
              <a:off x="562785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#3: Future Work </a:t>
              </a:r>
            </a:p>
          </p:txBody>
        </p:sp>
        <p:sp>
          <p:nvSpPr>
            <p:cNvPr id="246" name="Oval 245"/>
            <p:cNvSpPr/>
            <p:nvPr/>
          </p:nvSpPr>
          <p:spPr>
            <a:xfrm>
              <a:off x="5091600"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7" name="Shape 8841"/>
            <p:cNvSpPr/>
            <p:nvPr/>
          </p:nvSpPr>
          <p:spPr>
            <a:xfrm>
              <a:off x="5044041" y="1005783"/>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spTree>
    <p:extLst>
      <p:ext uri="{BB962C8B-B14F-4D97-AF65-F5344CB8AC3E}">
        <p14:creationId xmlns:p14="http://schemas.microsoft.com/office/powerpoint/2010/main" val="205859213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148"/>
          <p:cNvSpPr/>
          <p:nvPr/>
        </p:nvSpPr>
        <p:spPr>
          <a:xfrm>
            <a:off x="2468547" y="860401"/>
            <a:ext cx="1553350" cy="157874"/>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0" name="Shape 148"/>
          <p:cNvSpPr/>
          <p:nvPr/>
        </p:nvSpPr>
        <p:spPr>
          <a:xfrm>
            <a:off x="3141637" y="1449552"/>
            <a:ext cx="880246" cy="200548"/>
          </a:xfrm>
          <a:custGeom>
            <a:avLst/>
            <a:gdLst>
              <a:gd name="connsiteX0" fmla="*/ 0 w 16131"/>
              <a:gd name="connsiteY0" fmla="*/ 21660 h 21660"/>
              <a:gd name="connsiteX1" fmla="*/ 1581 w 16131"/>
              <a:gd name="connsiteY1" fmla="*/ 11077 h 21660"/>
              <a:gd name="connsiteX2" fmla="*/ 3044 w 16131"/>
              <a:gd name="connsiteY2" fmla="*/ 3893 h 21660"/>
              <a:gd name="connsiteX3" fmla="*/ 4519 w 16131"/>
              <a:gd name="connsiteY3" fmla="*/ 948 h 21660"/>
              <a:gd name="connsiteX4" fmla="*/ 6158 w 16131"/>
              <a:gd name="connsiteY4" fmla="*/ 178 h 21660"/>
              <a:gd name="connsiteX5" fmla="*/ 16131 w 16131"/>
              <a:gd name="connsiteY5" fmla="*/ 7 h 2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1" h="21660" extrusionOk="0">
                <a:moveTo>
                  <a:pt x="0" y="21660"/>
                </a:moveTo>
                <a:lnTo>
                  <a:pt x="1581" y="11077"/>
                </a:lnTo>
                <a:cubicBezTo>
                  <a:pt x="1975" y="8091"/>
                  <a:pt x="2475" y="5640"/>
                  <a:pt x="3044" y="3893"/>
                </a:cubicBezTo>
                <a:cubicBezTo>
                  <a:pt x="3510" y="2465"/>
                  <a:pt x="4011" y="1542"/>
                  <a:pt x="4519" y="948"/>
                </a:cubicBezTo>
                <a:cubicBezTo>
                  <a:pt x="5056" y="323"/>
                  <a:pt x="5605" y="60"/>
                  <a:pt x="6158" y="178"/>
                </a:cubicBezTo>
                <a:cubicBezTo>
                  <a:pt x="11305" y="235"/>
                  <a:pt x="10984" y="-50"/>
                  <a:pt x="16131" y="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71" name="Shape 148"/>
          <p:cNvSpPr/>
          <p:nvPr/>
        </p:nvSpPr>
        <p:spPr>
          <a:xfrm flipV="1">
            <a:off x="3151162" y="2437500"/>
            <a:ext cx="870697" cy="207755"/>
          </a:xfrm>
          <a:custGeom>
            <a:avLst/>
            <a:gdLst>
              <a:gd name="connsiteX0" fmla="*/ 0 w 15956"/>
              <a:gd name="connsiteY0" fmla="*/ 21509 h 21509"/>
              <a:gd name="connsiteX1" fmla="*/ 1581 w 15956"/>
              <a:gd name="connsiteY1" fmla="*/ 10926 h 21509"/>
              <a:gd name="connsiteX2" fmla="*/ 3044 w 15956"/>
              <a:gd name="connsiteY2" fmla="*/ 3742 h 21509"/>
              <a:gd name="connsiteX3" fmla="*/ 4519 w 15956"/>
              <a:gd name="connsiteY3" fmla="*/ 797 h 21509"/>
              <a:gd name="connsiteX4" fmla="*/ 6158 w 15956"/>
              <a:gd name="connsiteY4" fmla="*/ 27 h 21509"/>
              <a:gd name="connsiteX5" fmla="*/ 15956 w 15956"/>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595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2" name="Shape 148"/>
          <p:cNvSpPr/>
          <p:nvPr/>
        </p:nvSpPr>
        <p:spPr>
          <a:xfrm flipV="1">
            <a:off x="2547889" y="3583676"/>
            <a:ext cx="1474007" cy="249029"/>
          </a:xfrm>
          <a:custGeom>
            <a:avLst/>
            <a:gdLst>
              <a:gd name="connsiteX0" fmla="*/ 0 w 26197"/>
              <a:gd name="connsiteY0" fmla="*/ 21509 h 21509"/>
              <a:gd name="connsiteX1" fmla="*/ 1581 w 26197"/>
              <a:gd name="connsiteY1" fmla="*/ 10926 h 21509"/>
              <a:gd name="connsiteX2" fmla="*/ 3044 w 26197"/>
              <a:gd name="connsiteY2" fmla="*/ 3742 h 21509"/>
              <a:gd name="connsiteX3" fmla="*/ 4519 w 26197"/>
              <a:gd name="connsiteY3" fmla="*/ 797 h 21509"/>
              <a:gd name="connsiteX4" fmla="*/ 6158 w 26197"/>
              <a:gd name="connsiteY4" fmla="*/ 27 h 21509"/>
              <a:gd name="connsiteX5" fmla="*/ 26197 w 26197"/>
              <a:gd name="connsiteY5" fmla="*/ 199 h 21509"/>
              <a:gd name="connsiteX0" fmla="*/ 0 w 27012"/>
              <a:gd name="connsiteY0" fmla="*/ 26595 h 26595"/>
              <a:gd name="connsiteX1" fmla="*/ 2396 w 27012"/>
              <a:gd name="connsiteY1" fmla="*/ 10926 h 26595"/>
              <a:gd name="connsiteX2" fmla="*/ 3859 w 27012"/>
              <a:gd name="connsiteY2" fmla="*/ 3742 h 26595"/>
              <a:gd name="connsiteX3" fmla="*/ 5334 w 27012"/>
              <a:gd name="connsiteY3" fmla="*/ 797 h 26595"/>
              <a:gd name="connsiteX4" fmla="*/ 6973 w 27012"/>
              <a:gd name="connsiteY4" fmla="*/ 27 h 26595"/>
              <a:gd name="connsiteX5" fmla="*/ 27012 w 27012"/>
              <a:gd name="connsiteY5" fmla="*/ 199 h 2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12" h="26595" extrusionOk="0">
                <a:moveTo>
                  <a:pt x="0" y="26595"/>
                </a:moveTo>
                <a:lnTo>
                  <a:pt x="2396" y="10926"/>
                </a:lnTo>
                <a:cubicBezTo>
                  <a:pt x="2790" y="7940"/>
                  <a:pt x="3290" y="5489"/>
                  <a:pt x="3859" y="3742"/>
                </a:cubicBezTo>
                <a:cubicBezTo>
                  <a:pt x="4325" y="2314"/>
                  <a:pt x="4826" y="1391"/>
                  <a:pt x="5334" y="797"/>
                </a:cubicBezTo>
                <a:cubicBezTo>
                  <a:pt x="5871" y="172"/>
                  <a:pt x="6420" y="-91"/>
                  <a:pt x="6973" y="27"/>
                </a:cubicBezTo>
                <a:lnTo>
                  <a:pt x="27012"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3" name="Shape 148"/>
          <p:cNvSpPr/>
          <p:nvPr/>
        </p:nvSpPr>
        <p:spPr>
          <a:xfrm flipV="1">
            <a:off x="3071787" y="3031224"/>
            <a:ext cx="953259" cy="207755"/>
          </a:xfrm>
          <a:custGeom>
            <a:avLst/>
            <a:gdLst>
              <a:gd name="connsiteX0" fmla="*/ 0 w 17469"/>
              <a:gd name="connsiteY0" fmla="*/ 21509 h 21509"/>
              <a:gd name="connsiteX1" fmla="*/ 1581 w 17469"/>
              <a:gd name="connsiteY1" fmla="*/ 10926 h 21509"/>
              <a:gd name="connsiteX2" fmla="*/ 3044 w 17469"/>
              <a:gd name="connsiteY2" fmla="*/ 3742 h 21509"/>
              <a:gd name="connsiteX3" fmla="*/ 4519 w 17469"/>
              <a:gd name="connsiteY3" fmla="*/ 797 h 21509"/>
              <a:gd name="connsiteX4" fmla="*/ 6158 w 17469"/>
              <a:gd name="connsiteY4" fmla="*/ 27 h 21509"/>
              <a:gd name="connsiteX5" fmla="*/ 17469 w 17469"/>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69"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7469" y="199"/>
                </a:lnTo>
              </a:path>
            </a:pathLst>
          </a:custGeom>
          <a:ln w="6350" cmpd="sng">
            <a:solidFill>
              <a:schemeClr val="tx2"/>
            </a:solidFill>
            <a:miter lim="400000"/>
          </a:ln>
        </p:spPr>
        <p:txBody>
          <a:bodyPr lIns="50795" tIns="50795" rIns="50795" bIns="50795" anchor="ctr"/>
          <a:lstStyle/>
          <a:p>
            <a:pPr lvl="0">
              <a:defRPr sz="2400"/>
            </a:pPr>
            <a:endParaRPr/>
          </a:p>
        </p:txBody>
      </p:sp>
      <p:cxnSp>
        <p:nvCxnSpPr>
          <p:cNvPr id="74" name="Straight Connector 73"/>
          <p:cNvCxnSpPr/>
          <p:nvPr/>
        </p:nvCxnSpPr>
        <p:spPr>
          <a:xfrm>
            <a:off x="3181551" y="2050375"/>
            <a:ext cx="841856"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5575199" y="285751"/>
            <a:ext cx="3216342" cy="470429"/>
          </a:xfrm>
        </p:spPr>
        <p:txBody>
          <a:bodyPr/>
          <a:lstStyle/>
          <a:p>
            <a:pPr algn="r"/>
            <a:r>
              <a:rPr lang="en-US" b="0" dirty="0" smtClean="0"/>
              <a:t>Color Chart 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graphicFrame>
        <p:nvGraphicFramePr>
          <p:cNvPr id="44" name="Chart 43"/>
          <p:cNvGraphicFramePr/>
          <p:nvPr>
            <p:extLst>
              <p:ext uri="{D42A27DB-BD31-4B8C-83A1-F6EECF244321}">
                <p14:modId xmlns:p14="http://schemas.microsoft.com/office/powerpoint/2010/main" val="919396904"/>
              </p:ext>
            </p:extLst>
          </p:nvPr>
        </p:nvGraphicFramePr>
        <p:xfrm>
          <a:off x="551206" y="638602"/>
          <a:ext cx="3084462" cy="3338928"/>
        </p:xfrm>
        <a:graphic>
          <a:graphicData uri="http://schemas.openxmlformats.org/drawingml/2006/chart">
            <c:chart xmlns:c="http://schemas.openxmlformats.org/drawingml/2006/chart" xmlns:r="http://schemas.openxmlformats.org/officeDocument/2006/relationships" r:id="rId2"/>
          </a:graphicData>
        </a:graphic>
      </p:graphicFrame>
      <p:sp>
        <p:nvSpPr>
          <p:cNvPr id="45" name="Oval 44"/>
          <p:cNvSpPr/>
          <p:nvPr/>
        </p:nvSpPr>
        <p:spPr>
          <a:xfrm>
            <a:off x="1349666" y="1555075"/>
            <a:ext cx="1485516" cy="148551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47" name="Group 46"/>
          <p:cNvGrpSpPr/>
          <p:nvPr/>
        </p:nvGrpSpPr>
        <p:grpSpPr>
          <a:xfrm>
            <a:off x="3964737" y="1913637"/>
            <a:ext cx="671974" cy="246221"/>
            <a:chOff x="6414626" y="1238555"/>
            <a:chExt cx="671974" cy="246221"/>
          </a:xfrm>
        </p:grpSpPr>
        <p:sp>
          <p:nvSpPr>
            <p:cNvPr id="48" name="Shape 134"/>
            <p:cNvSpPr/>
            <p:nvPr/>
          </p:nvSpPr>
          <p:spPr>
            <a:xfrm>
              <a:off x="6476154" y="1268044"/>
              <a:ext cx="544334" cy="207207"/>
            </a:xfrm>
            <a:prstGeom prst="roundRect">
              <a:avLst>
                <a:gd name="adj" fmla="val 50000"/>
              </a:avLst>
            </a:prstGeom>
            <a:solidFill>
              <a:schemeClr val="bg1"/>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49" name="TextBox 4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3</a:t>
              </a:r>
            </a:p>
          </p:txBody>
        </p:sp>
      </p:grpSp>
      <p:grpSp>
        <p:nvGrpSpPr>
          <p:cNvPr id="50" name="Group 49"/>
          <p:cNvGrpSpPr/>
          <p:nvPr/>
        </p:nvGrpSpPr>
        <p:grpSpPr>
          <a:xfrm>
            <a:off x="3964737" y="2507535"/>
            <a:ext cx="671974" cy="246221"/>
            <a:chOff x="6414626" y="1238555"/>
            <a:chExt cx="671974" cy="246221"/>
          </a:xfrm>
        </p:grpSpPr>
        <p:sp>
          <p:nvSpPr>
            <p:cNvPr id="51" name="Shape 134"/>
            <p:cNvSpPr/>
            <p:nvPr/>
          </p:nvSpPr>
          <p:spPr>
            <a:xfrm>
              <a:off x="6476154" y="12680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52" name="TextBox 5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4</a:t>
              </a:r>
            </a:p>
          </p:txBody>
        </p:sp>
      </p:grpSp>
      <p:grpSp>
        <p:nvGrpSpPr>
          <p:cNvPr id="53" name="Group 52"/>
          <p:cNvGrpSpPr/>
          <p:nvPr/>
        </p:nvGrpSpPr>
        <p:grpSpPr>
          <a:xfrm>
            <a:off x="3964737" y="725841"/>
            <a:ext cx="671974" cy="246221"/>
            <a:chOff x="6414626" y="1238555"/>
            <a:chExt cx="671974" cy="246221"/>
          </a:xfrm>
        </p:grpSpPr>
        <p:sp>
          <p:nvSpPr>
            <p:cNvPr id="54"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57" name="TextBox 56"/>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58" name="Group 57"/>
          <p:cNvGrpSpPr/>
          <p:nvPr/>
        </p:nvGrpSpPr>
        <p:grpSpPr>
          <a:xfrm>
            <a:off x="3964737" y="1319739"/>
            <a:ext cx="671974" cy="246221"/>
            <a:chOff x="6414626" y="1238555"/>
            <a:chExt cx="671974" cy="246221"/>
          </a:xfrm>
        </p:grpSpPr>
        <p:sp>
          <p:nvSpPr>
            <p:cNvPr id="61" name="Shape 134"/>
            <p:cNvSpPr/>
            <p:nvPr/>
          </p:nvSpPr>
          <p:spPr>
            <a:xfrm>
              <a:off x="6476154" y="1268044"/>
              <a:ext cx="544334" cy="207207"/>
            </a:xfrm>
            <a:prstGeom prst="roundRect">
              <a:avLst>
                <a:gd name="adj" fmla="val 50000"/>
              </a:avLst>
            </a:prstGeom>
            <a:solidFill>
              <a:schemeClr val="bg1"/>
            </a:solidFill>
            <a:ln w="6350" cmpd="sng">
              <a:solidFill>
                <a:schemeClr val="accent2"/>
              </a:solidFill>
              <a:miter lim="400000"/>
            </a:ln>
          </p:spPr>
          <p:txBody>
            <a:bodyPr lIns="0" tIns="0" rIns="0" bIns="0" anchor="ctr"/>
            <a:lstStyle/>
            <a:p>
              <a:pPr lvl="0">
                <a:defRPr sz="2400">
                  <a:solidFill>
                    <a:srgbClr val="FFFFFF"/>
                  </a:solidFill>
                </a:defRPr>
              </a:pPr>
              <a:endParaRPr/>
            </a:p>
          </p:txBody>
        </p:sp>
        <p:sp>
          <p:nvSpPr>
            <p:cNvPr id="62" name="TextBox 6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63" name="Group 62"/>
          <p:cNvGrpSpPr/>
          <p:nvPr/>
        </p:nvGrpSpPr>
        <p:grpSpPr>
          <a:xfrm>
            <a:off x="3964737" y="3101433"/>
            <a:ext cx="671974" cy="246221"/>
            <a:chOff x="6414626" y="1238555"/>
            <a:chExt cx="671974" cy="246221"/>
          </a:xfrm>
        </p:grpSpPr>
        <p:sp>
          <p:nvSpPr>
            <p:cNvPr id="64" name="Shape 134"/>
            <p:cNvSpPr/>
            <p:nvPr/>
          </p:nvSpPr>
          <p:spPr>
            <a:xfrm>
              <a:off x="6476154" y="1268044"/>
              <a:ext cx="54433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65" name="TextBox 64"/>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5</a:t>
              </a:r>
            </a:p>
          </p:txBody>
        </p:sp>
      </p:grpSp>
      <p:grpSp>
        <p:nvGrpSpPr>
          <p:cNvPr id="66" name="Group 65"/>
          <p:cNvGrpSpPr/>
          <p:nvPr/>
        </p:nvGrpSpPr>
        <p:grpSpPr>
          <a:xfrm>
            <a:off x="3964737" y="3695332"/>
            <a:ext cx="671974" cy="246221"/>
            <a:chOff x="6414626" y="1238555"/>
            <a:chExt cx="671974" cy="246221"/>
          </a:xfrm>
        </p:grpSpPr>
        <p:sp>
          <p:nvSpPr>
            <p:cNvPr id="67" name="Shape 134"/>
            <p:cNvSpPr/>
            <p:nvPr/>
          </p:nvSpPr>
          <p:spPr>
            <a:xfrm>
              <a:off x="6476154" y="1268044"/>
              <a:ext cx="544334" cy="207207"/>
            </a:xfrm>
            <a:prstGeom prst="roundRect">
              <a:avLst>
                <a:gd name="adj" fmla="val 50000"/>
              </a:avLst>
            </a:prstGeom>
            <a:solidFill>
              <a:schemeClr val="bg1"/>
            </a:solidFill>
            <a:ln w="6350" cmpd="sng">
              <a:solidFill>
                <a:schemeClr val="accent6"/>
              </a:solidFill>
              <a:miter lim="400000"/>
            </a:ln>
          </p:spPr>
          <p:txBody>
            <a:bodyPr lIns="0" tIns="0" rIns="0" bIns="0" anchor="ctr"/>
            <a:lstStyle/>
            <a:p>
              <a:pPr lvl="0">
                <a:defRPr sz="2400">
                  <a:solidFill>
                    <a:srgbClr val="FFFFFF"/>
                  </a:solidFill>
                </a:defRPr>
              </a:pPr>
              <a:endParaRPr/>
            </a:p>
          </p:txBody>
        </p:sp>
        <p:sp>
          <p:nvSpPr>
            <p:cNvPr id="68" name="TextBox 67"/>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6</a:t>
              </a:r>
            </a:p>
          </p:txBody>
        </p:sp>
      </p:grpSp>
      <p:sp>
        <p:nvSpPr>
          <p:cNvPr id="75" name="Oval 74"/>
          <p:cNvSpPr/>
          <p:nvPr/>
        </p:nvSpPr>
        <p:spPr>
          <a:xfrm>
            <a:off x="2456709" y="9629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6" name="Oval 75"/>
          <p:cNvSpPr/>
          <p:nvPr/>
        </p:nvSpPr>
        <p:spPr>
          <a:xfrm>
            <a:off x="3183784" y="15027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7" name="Oval 76"/>
          <p:cNvSpPr/>
          <p:nvPr/>
        </p:nvSpPr>
        <p:spPr>
          <a:xfrm>
            <a:off x="3386984" y="20043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8" name="Oval 77"/>
          <p:cNvSpPr/>
          <p:nvPr/>
        </p:nvSpPr>
        <p:spPr>
          <a:xfrm>
            <a:off x="3377459" y="25981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9" name="Oval 78"/>
          <p:cNvSpPr/>
          <p:nvPr/>
        </p:nvSpPr>
        <p:spPr>
          <a:xfrm>
            <a:off x="3126634" y="31029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0" name="Oval 79"/>
          <p:cNvSpPr/>
          <p:nvPr/>
        </p:nvSpPr>
        <p:spPr>
          <a:xfrm>
            <a:off x="2510684" y="354742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1" name="Shape 8841"/>
          <p:cNvSpPr/>
          <p:nvPr/>
        </p:nvSpPr>
        <p:spPr>
          <a:xfrm>
            <a:off x="1324533" y="1688319"/>
            <a:ext cx="1459752" cy="1072078"/>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rgbClr val="A0A0A3"/>
                </a:solidFill>
              </a:rPr>
              <a:t></a:t>
            </a:r>
          </a:p>
        </p:txBody>
      </p:sp>
    </p:spTree>
    <p:extLst>
      <p:ext uri="{BB962C8B-B14F-4D97-AF65-F5344CB8AC3E}">
        <p14:creationId xmlns:p14="http://schemas.microsoft.com/office/powerpoint/2010/main" val="426452263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4530" y="285751"/>
            <a:ext cx="4411482" cy="470429"/>
          </a:xfrm>
        </p:spPr>
        <p:txBody>
          <a:bodyPr>
            <a:normAutofit/>
          </a:bodyPr>
          <a:lstStyle/>
          <a:p>
            <a:pPr algn="r"/>
            <a:r>
              <a:rPr lang="en-US" b="0" dirty="0" smtClean="0"/>
              <a:t>Process </a:t>
            </a:r>
            <a:r>
              <a:rPr lang="en-US" b="0" dirty="0" err="1" smtClean="0"/>
              <a:t>Infographic</a:t>
            </a:r>
            <a:r>
              <a:rPr lang="en-US" b="0" dirty="0" smtClean="0"/>
              <a:t> (3 steps)</a:t>
            </a:r>
            <a:endParaRPr lang="en-US" b="0" dirty="0"/>
          </a:p>
        </p:txBody>
      </p:sp>
      <p:sp>
        <p:nvSpPr>
          <p:cNvPr id="9" name="TextBox 8"/>
          <p:cNvSpPr txBox="1"/>
          <p:nvPr/>
        </p:nvSpPr>
        <p:spPr>
          <a:xfrm>
            <a:off x="4436015" y="1042682"/>
            <a:ext cx="4381805" cy="105074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a:t>
            </a:r>
          </a:p>
        </p:txBody>
      </p:sp>
      <p:grpSp>
        <p:nvGrpSpPr>
          <p:cNvPr id="8" name="Group 7"/>
          <p:cNvGrpSpPr/>
          <p:nvPr/>
        </p:nvGrpSpPr>
        <p:grpSpPr>
          <a:xfrm>
            <a:off x="4361315" y="2189780"/>
            <a:ext cx="1982487" cy="1986172"/>
            <a:chOff x="411019" y="2350273"/>
            <a:chExt cx="1982487" cy="1986172"/>
          </a:xfrm>
        </p:grpSpPr>
        <p:sp>
          <p:nvSpPr>
            <p:cNvPr id="102" name="TextBox 101"/>
            <p:cNvSpPr txBox="1"/>
            <p:nvPr/>
          </p:nvSpPr>
          <p:spPr>
            <a:xfrm>
              <a:off x="711770" y="2397453"/>
              <a:ext cx="1681736" cy="1938992"/>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p:txBody>
        </p:sp>
        <p:sp>
          <p:nvSpPr>
            <p:cNvPr id="118" name="Shape 8841"/>
            <p:cNvSpPr/>
            <p:nvPr/>
          </p:nvSpPr>
          <p:spPr>
            <a:xfrm>
              <a:off x="412135" y="235027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119" name="Shape 8841"/>
            <p:cNvSpPr/>
            <p:nvPr/>
          </p:nvSpPr>
          <p:spPr>
            <a:xfrm>
              <a:off x="411019" y="297017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20" name="Shape 8841"/>
            <p:cNvSpPr/>
            <p:nvPr/>
          </p:nvSpPr>
          <p:spPr>
            <a:xfrm>
              <a:off x="413378" y="3576134"/>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grpSp>
      <p:grpSp>
        <p:nvGrpSpPr>
          <p:cNvPr id="127" name="Group 126"/>
          <p:cNvGrpSpPr/>
          <p:nvPr/>
        </p:nvGrpSpPr>
        <p:grpSpPr>
          <a:xfrm>
            <a:off x="6551336" y="2188664"/>
            <a:ext cx="1982487" cy="1986172"/>
            <a:chOff x="411019" y="2350273"/>
            <a:chExt cx="1982487" cy="1986172"/>
          </a:xfrm>
        </p:grpSpPr>
        <p:sp>
          <p:nvSpPr>
            <p:cNvPr id="128" name="TextBox 127"/>
            <p:cNvSpPr txBox="1"/>
            <p:nvPr/>
          </p:nvSpPr>
          <p:spPr>
            <a:xfrm>
              <a:off x="711770" y="2397453"/>
              <a:ext cx="1681736" cy="1938992"/>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p:txBody>
        </p:sp>
        <p:sp>
          <p:nvSpPr>
            <p:cNvPr id="129" name="Shape 8841"/>
            <p:cNvSpPr/>
            <p:nvPr/>
          </p:nvSpPr>
          <p:spPr>
            <a:xfrm>
              <a:off x="412135" y="235027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sp>
          <p:nvSpPr>
            <p:cNvPr id="130" name="Shape 8841"/>
            <p:cNvSpPr/>
            <p:nvPr/>
          </p:nvSpPr>
          <p:spPr>
            <a:xfrm>
              <a:off x="411019" y="297017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sp>
          <p:nvSpPr>
            <p:cNvPr id="131" name="Shape 8841"/>
            <p:cNvSpPr/>
            <p:nvPr/>
          </p:nvSpPr>
          <p:spPr>
            <a:xfrm>
              <a:off x="413378" y="3576134"/>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grpSp>
      <p:sp>
        <p:nvSpPr>
          <p:cNvPr id="58" name="Shape 2259"/>
          <p:cNvSpPr/>
          <p:nvPr/>
        </p:nvSpPr>
        <p:spPr>
          <a:xfrm>
            <a:off x="1689915" y="2557210"/>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59" name="Shape 2260"/>
          <p:cNvSpPr/>
          <p:nvPr/>
        </p:nvSpPr>
        <p:spPr>
          <a:xfrm>
            <a:off x="1777123" y="3708822"/>
            <a:ext cx="136655" cy="92260"/>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1" name="Shape 2261"/>
          <p:cNvSpPr/>
          <p:nvPr/>
        </p:nvSpPr>
        <p:spPr>
          <a:xfrm>
            <a:off x="2849600" y="3689925"/>
            <a:ext cx="136655" cy="96722"/>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2" name="Shape 2262"/>
          <p:cNvSpPr/>
          <p:nvPr/>
        </p:nvSpPr>
        <p:spPr>
          <a:xfrm>
            <a:off x="1689718" y="3178750"/>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7" name="Shape 2263"/>
          <p:cNvSpPr/>
          <p:nvPr/>
        </p:nvSpPr>
        <p:spPr>
          <a:xfrm>
            <a:off x="2191704" y="2692236"/>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8" name="Shape 2264"/>
          <p:cNvSpPr/>
          <p:nvPr/>
        </p:nvSpPr>
        <p:spPr>
          <a:xfrm>
            <a:off x="3107090" y="2696961"/>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9" name="Shape 2265"/>
          <p:cNvSpPr/>
          <p:nvPr/>
        </p:nvSpPr>
        <p:spPr>
          <a:xfrm>
            <a:off x="3277174" y="3104455"/>
            <a:ext cx="136655" cy="10051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70" name="Shape 2266"/>
          <p:cNvSpPr/>
          <p:nvPr/>
        </p:nvSpPr>
        <p:spPr>
          <a:xfrm>
            <a:off x="1689915" y="2457177"/>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72" name="Shape 2268"/>
          <p:cNvSpPr/>
          <p:nvPr/>
        </p:nvSpPr>
        <p:spPr>
          <a:xfrm rot="4301625">
            <a:off x="1513960" y="1486518"/>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73" name="Shape 2269"/>
          <p:cNvSpPr/>
          <p:nvPr/>
        </p:nvSpPr>
        <p:spPr>
          <a:xfrm rot="4301625">
            <a:off x="1649724" y="1640262"/>
            <a:ext cx="111341" cy="7516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8" name="Shape 2270"/>
          <p:cNvSpPr/>
          <p:nvPr/>
        </p:nvSpPr>
        <p:spPr>
          <a:xfrm rot="4301625">
            <a:off x="1937077" y="2463765"/>
            <a:ext cx="111341" cy="78805"/>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9" name="Shape 2271"/>
          <p:cNvSpPr/>
          <p:nvPr/>
        </p:nvSpPr>
        <p:spPr>
          <a:xfrm rot="4301625">
            <a:off x="2032795" y="1433688"/>
            <a:ext cx="111340"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0" name="Shape 2272"/>
          <p:cNvSpPr/>
          <p:nvPr/>
        </p:nvSpPr>
        <p:spPr>
          <a:xfrm rot="4301625">
            <a:off x="2537590" y="1697481"/>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1" name="Shape 2273"/>
          <p:cNvSpPr/>
          <p:nvPr/>
        </p:nvSpPr>
        <p:spPr>
          <a:xfrm rot="4301625">
            <a:off x="2768194" y="2406763"/>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3" name="Shape 2274"/>
          <p:cNvSpPr/>
          <p:nvPr/>
        </p:nvSpPr>
        <p:spPr>
          <a:xfrm rot="4301625">
            <a:off x="2497904" y="2643615"/>
            <a:ext cx="111341" cy="8189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4" name="Shape 2275"/>
          <p:cNvSpPr/>
          <p:nvPr/>
        </p:nvSpPr>
        <p:spPr>
          <a:xfrm rot="4301625">
            <a:off x="1587609" y="1461126"/>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106" name="Shape 2277"/>
          <p:cNvSpPr/>
          <p:nvPr/>
        </p:nvSpPr>
        <p:spPr>
          <a:xfrm>
            <a:off x="2058502" y="751845"/>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7" name="Shape 2278"/>
          <p:cNvSpPr/>
          <p:nvPr/>
        </p:nvSpPr>
        <p:spPr>
          <a:xfrm>
            <a:off x="2108413" y="1410953"/>
            <a:ext cx="78212" cy="52804"/>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8" name="Shape 2279"/>
          <p:cNvSpPr/>
          <p:nvPr/>
        </p:nvSpPr>
        <p:spPr>
          <a:xfrm>
            <a:off x="2722230" y="1400137"/>
            <a:ext cx="78213" cy="5535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9" name="Shape 2280"/>
          <p:cNvSpPr/>
          <p:nvPr/>
        </p:nvSpPr>
        <p:spPr>
          <a:xfrm>
            <a:off x="2058388" y="1107574"/>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0" name="Shape 2281"/>
          <p:cNvSpPr/>
          <p:nvPr/>
        </p:nvSpPr>
        <p:spPr>
          <a:xfrm>
            <a:off x="2345692" y="829125"/>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1" name="Shape 2282"/>
          <p:cNvSpPr/>
          <p:nvPr/>
        </p:nvSpPr>
        <p:spPr>
          <a:xfrm>
            <a:off x="2869600" y="831829"/>
            <a:ext cx="78213"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2" name="Shape 2283"/>
          <p:cNvSpPr/>
          <p:nvPr/>
        </p:nvSpPr>
        <p:spPr>
          <a:xfrm>
            <a:off x="2966945" y="1065052"/>
            <a:ext cx="78213" cy="57531"/>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3" name="Shape 2284"/>
          <p:cNvSpPr/>
          <p:nvPr/>
        </p:nvSpPr>
        <p:spPr>
          <a:xfrm>
            <a:off x="2058502" y="692044"/>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nvGrpSpPr>
          <p:cNvPr id="115" name="Group 114"/>
          <p:cNvGrpSpPr/>
          <p:nvPr/>
        </p:nvGrpSpPr>
        <p:grpSpPr>
          <a:xfrm>
            <a:off x="942974" y="3034413"/>
            <a:ext cx="999502" cy="854537"/>
            <a:chOff x="1985980" y="2906793"/>
            <a:chExt cx="999502" cy="854537"/>
          </a:xfrm>
        </p:grpSpPr>
        <p:sp>
          <p:nvSpPr>
            <p:cNvPr id="125"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6"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32" name="Oval 13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6" name="Group 115"/>
          <p:cNvGrpSpPr/>
          <p:nvPr/>
        </p:nvGrpSpPr>
        <p:grpSpPr>
          <a:xfrm flipH="1" flipV="1">
            <a:off x="2540030" y="1298278"/>
            <a:ext cx="999502" cy="854537"/>
            <a:chOff x="1985980" y="2906793"/>
            <a:chExt cx="999502" cy="854537"/>
          </a:xfrm>
        </p:grpSpPr>
        <p:sp>
          <p:nvSpPr>
            <p:cNvPr id="122"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3"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4" name="Oval 123"/>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117" name="Straight Connector 116"/>
          <p:cNvCxnSpPr/>
          <p:nvPr/>
        </p:nvCxnSpPr>
        <p:spPr>
          <a:xfrm flipH="1">
            <a:off x="963401" y="2319813"/>
            <a:ext cx="100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21" name="Oval 120"/>
          <p:cNvSpPr/>
          <p:nvPr/>
        </p:nvSpPr>
        <p:spPr>
          <a:xfrm>
            <a:off x="969750" y="226974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3" name="Oval 132"/>
          <p:cNvSpPr/>
          <p:nvPr/>
        </p:nvSpPr>
        <p:spPr>
          <a:xfrm>
            <a:off x="1889124" y="299073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4" name="Oval 133"/>
          <p:cNvSpPr/>
          <p:nvPr/>
        </p:nvSpPr>
        <p:spPr>
          <a:xfrm>
            <a:off x="1925425" y="22729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5" name="Oval 134"/>
          <p:cNvSpPr/>
          <p:nvPr/>
        </p:nvSpPr>
        <p:spPr>
          <a:xfrm>
            <a:off x="2484225" y="21014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36" name="Straight Connector 135"/>
          <p:cNvCxnSpPr/>
          <p:nvPr/>
        </p:nvCxnSpPr>
        <p:spPr>
          <a:xfrm flipH="1">
            <a:off x="2687426" y="3783488"/>
            <a:ext cx="100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7" name="Oval 136"/>
          <p:cNvSpPr/>
          <p:nvPr/>
        </p:nvSpPr>
        <p:spPr>
          <a:xfrm>
            <a:off x="2693775" y="373342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8" name="Oval 137"/>
          <p:cNvSpPr/>
          <p:nvPr/>
        </p:nvSpPr>
        <p:spPr>
          <a:xfrm>
            <a:off x="3649450" y="373659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Shape 147"/>
          <p:cNvSpPr/>
          <p:nvPr/>
        </p:nvSpPr>
        <p:spPr>
          <a:xfrm rot="10800000">
            <a:off x="1186373" y="1175603"/>
            <a:ext cx="1068964"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 name="connsiteX0" fmla="*/ 27490 w 27511"/>
              <a:gd name="connsiteY0" fmla="*/ 13129 h 13129"/>
              <a:gd name="connsiteX1" fmla="*/ 27490 w 27511"/>
              <a:gd name="connsiteY1" fmla="*/ 9127 h 13129"/>
              <a:gd name="connsiteX2" fmla="*/ 26623 w 27511"/>
              <a:gd name="connsiteY2" fmla="*/ 3098 h 13129"/>
              <a:gd name="connsiteX3" fmla="*/ 23237 w 27511"/>
              <a:gd name="connsiteY3" fmla="*/ 169 h 13129"/>
              <a:gd name="connsiteX4" fmla="*/ 0 w 27511"/>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11" h="13129" extrusionOk="0">
                <a:moveTo>
                  <a:pt x="27490" y="13129"/>
                </a:moveTo>
                <a:lnTo>
                  <a:pt x="27490" y="9127"/>
                </a:lnTo>
                <a:cubicBezTo>
                  <a:pt x="27599" y="6953"/>
                  <a:pt x="27286" y="4779"/>
                  <a:pt x="26623" y="3098"/>
                </a:cubicBezTo>
                <a:cubicBezTo>
                  <a:pt x="25796" y="997"/>
                  <a:pt x="24527" y="-100"/>
                  <a:pt x="23237"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142" name="Oval 141"/>
          <p:cNvSpPr/>
          <p:nvPr/>
        </p:nvSpPr>
        <p:spPr>
          <a:xfrm flipH="1" flipV="1">
            <a:off x="1141289" y="110564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3" name="Oval 142"/>
          <p:cNvSpPr/>
          <p:nvPr/>
        </p:nvSpPr>
        <p:spPr>
          <a:xfrm flipH="1" flipV="1">
            <a:off x="2201739" y="13691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4" name="Group 3"/>
          <p:cNvGrpSpPr/>
          <p:nvPr/>
        </p:nvGrpSpPr>
        <p:grpSpPr>
          <a:xfrm>
            <a:off x="3586560" y="1136087"/>
            <a:ext cx="505061" cy="461665"/>
            <a:chOff x="3451753" y="1093522"/>
            <a:chExt cx="505061" cy="461665"/>
          </a:xfrm>
        </p:grpSpPr>
        <p:sp>
          <p:nvSpPr>
            <p:cNvPr id="144" name="Oval 143"/>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5" name="TextBox 144"/>
            <p:cNvSpPr txBox="1"/>
            <p:nvPr/>
          </p:nvSpPr>
          <p:spPr>
            <a:xfrm>
              <a:off x="3566964" y="1093522"/>
              <a:ext cx="389850"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grpSp>
      <p:grpSp>
        <p:nvGrpSpPr>
          <p:cNvPr id="146" name="Group 145"/>
          <p:cNvGrpSpPr/>
          <p:nvPr/>
        </p:nvGrpSpPr>
        <p:grpSpPr>
          <a:xfrm>
            <a:off x="993099" y="642044"/>
            <a:ext cx="497497" cy="461665"/>
            <a:chOff x="3451753" y="1093522"/>
            <a:chExt cx="497497" cy="461665"/>
          </a:xfrm>
        </p:grpSpPr>
        <p:sp>
          <p:nvSpPr>
            <p:cNvPr id="147" name="Oval 146"/>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8" name="TextBox 147"/>
            <p:cNvSpPr txBox="1"/>
            <p:nvPr/>
          </p:nvSpPr>
          <p:spPr>
            <a:xfrm>
              <a:off x="3566964" y="1093522"/>
              <a:ext cx="38228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grpSp>
      <p:grpSp>
        <p:nvGrpSpPr>
          <p:cNvPr id="149" name="Group 148"/>
          <p:cNvGrpSpPr/>
          <p:nvPr/>
        </p:nvGrpSpPr>
        <p:grpSpPr>
          <a:xfrm>
            <a:off x="506923" y="2092733"/>
            <a:ext cx="497647" cy="461665"/>
            <a:chOff x="3451753" y="1093522"/>
            <a:chExt cx="497647" cy="461665"/>
          </a:xfrm>
        </p:grpSpPr>
        <p:sp>
          <p:nvSpPr>
            <p:cNvPr id="150" name="Oval 149"/>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1" name="TextBox 150"/>
            <p:cNvSpPr txBox="1"/>
            <p:nvPr/>
          </p:nvSpPr>
          <p:spPr>
            <a:xfrm>
              <a:off x="3566964" y="1093522"/>
              <a:ext cx="382436" cy="461665"/>
            </a:xfrm>
            <a:prstGeom prst="rect">
              <a:avLst/>
            </a:prstGeom>
            <a:noFill/>
          </p:spPr>
          <p:txBody>
            <a:bodyPr wrap="none" rtlCol="0">
              <a:spAutoFit/>
            </a:bodyPr>
            <a:lstStyle/>
            <a:p>
              <a:r>
                <a:rPr lang="en-US" sz="2400" dirty="0">
                  <a:solidFill>
                    <a:schemeClr val="bg1"/>
                  </a:solidFill>
                  <a:latin typeface="Roboto Black"/>
                  <a:cs typeface="Roboto Black"/>
                </a:rPr>
                <a:t>C</a:t>
              </a:r>
            </a:p>
          </p:txBody>
        </p:sp>
      </p:grpSp>
      <p:grpSp>
        <p:nvGrpSpPr>
          <p:cNvPr id="152" name="Group 151"/>
          <p:cNvGrpSpPr/>
          <p:nvPr/>
        </p:nvGrpSpPr>
        <p:grpSpPr>
          <a:xfrm>
            <a:off x="472590" y="3621089"/>
            <a:ext cx="515144" cy="461665"/>
            <a:chOff x="3451753" y="1093522"/>
            <a:chExt cx="515144" cy="461665"/>
          </a:xfrm>
        </p:grpSpPr>
        <p:sp>
          <p:nvSpPr>
            <p:cNvPr id="153" name="Oval 152"/>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4" name="TextBox 153"/>
            <p:cNvSpPr txBox="1"/>
            <p:nvPr/>
          </p:nvSpPr>
          <p:spPr>
            <a:xfrm>
              <a:off x="3581154" y="1093522"/>
              <a:ext cx="385743" cy="461665"/>
            </a:xfrm>
            <a:prstGeom prst="rect">
              <a:avLst/>
            </a:prstGeom>
            <a:noFill/>
          </p:spPr>
          <p:txBody>
            <a:bodyPr wrap="none" rtlCol="0">
              <a:spAutoFit/>
            </a:bodyPr>
            <a:lstStyle/>
            <a:p>
              <a:r>
                <a:rPr lang="en-US" sz="2400" dirty="0">
                  <a:solidFill>
                    <a:schemeClr val="bg1"/>
                  </a:solidFill>
                  <a:latin typeface="Roboto Black"/>
                  <a:cs typeface="Roboto Black"/>
                </a:rPr>
                <a:t>D</a:t>
              </a:r>
            </a:p>
          </p:txBody>
        </p:sp>
      </p:grpSp>
      <p:grpSp>
        <p:nvGrpSpPr>
          <p:cNvPr id="155" name="Group 154"/>
          <p:cNvGrpSpPr/>
          <p:nvPr/>
        </p:nvGrpSpPr>
        <p:grpSpPr>
          <a:xfrm>
            <a:off x="3802516" y="3557612"/>
            <a:ext cx="479413" cy="461665"/>
            <a:chOff x="3451753" y="1093522"/>
            <a:chExt cx="479413" cy="461665"/>
          </a:xfrm>
        </p:grpSpPr>
        <p:sp>
          <p:nvSpPr>
            <p:cNvPr id="156" name="Oval 155"/>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7" name="TextBox 156"/>
            <p:cNvSpPr txBox="1"/>
            <p:nvPr/>
          </p:nvSpPr>
          <p:spPr>
            <a:xfrm>
              <a:off x="3566964" y="1093522"/>
              <a:ext cx="364202" cy="461665"/>
            </a:xfrm>
            <a:prstGeom prst="rect">
              <a:avLst/>
            </a:prstGeom>
            <a:noFill/>
          </p:spPr>
          <p:txBody>
            <a:bodyPr wrap="none" rtlCol="0">
              <a:spAutoFit/>
            </a:bodyPr>
            <a:lstStyle/>
            <a:p>
              <a:r>
                <a:rPr lang="en-US" sz="2400" dirty="0">
                  <a:solidFill>
                    <a:schemeClr val="bg1"/>
                  </a:solidFill>
                  <a:latin typeface="Roboto Black"/>
                  <a:cs typeface="Roboto Black"/>
                </a:rPr>
                <a:t>E</a:t>
              </a:r>
            </a:p>
          </p:txBody>
        </p:sp>
      </p:grpSp>
      <p:cxnSp>
        <p:nvCxnSpPr>
          <p:cNvPr id="158" name="Straight Connector 157"/>
          <p:cNvCxnSpPr/>
          <p:nvPr/>
        </p:nvCxnSpPr>
        <p:spPr>
          <a:xfrm flipH="1">
            <a:off x="2740612" y="2897882"/>
            <a:ext cx="6722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59" name="Oval 158"/>
          <p:cNvSpPr/>
          <p:nvPr/>
        </p:nvSpPr>
        <p:spPr>
          <a:xfrm>
            <a:off x="2739745" y="284781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0" name="Oval 159"/>
          <p:cNvSpPr/>
          <p:nvPr/>
        </p:nvSpPr>
        <p:spPr>
          <a:xfrm>
            <a:off x="3401011" y="285278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61" name="Group 160"/>
          <p:cNvGrpSpPr/>
          <p:nvPr/>
        </p:nvGrpSpPr>
        <p:grpSpPr>
          <a:xfrm>
            <a:off x="3561219" y="2668613"/>
            <a:ext cx="511163" cy="461665"/>
            <a:chOff x="3451753" y="1093522"/>
            <a:chExt cx="511163" cy="461665"/>
          </a:xfrm>
        </p:grpSpPr>
        <p:sp>
          <p:nvSpPr>
            <p:cNvPr id="162" name="Oval 161"/>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3" name="TextBox 162"/>
            <p:cNvSpPr txBox="1"/>
            <p:nvPr/>
          </p:nvSpPr>
          <p:spPr>
            <a:xfrm>
              <a:off x="3598714" y="1093522"/>
              <a:ext cx="364202" cy="461665"/>
            </a:xfrm>
            <a:prstGeom prst="rect">
              <a:avLst/>
            </a:prstGeom>
            <a:noFill/>
          </p:spPr>
          <p:txBody>
            <a:bodyPr wrap="none" rtlCol="0">
              <a:spAutoFit/>
            </a:bodyPr>
            <a:lstStyle/>
            <a:p>
              <a:r>
                <a:rPr lang="en-US" sz="2400" dirty="0">
                  <a:solidFill>
                    <a:schemeClr val="bg1"/>
                  </a:solidFill>
                  <a:latin typeface="Roboto Black"/>
                  <a:cs typeface="Roboto Black"/>
                </a:rPr>
                <a:t>F</a:t>
              </a:r>
            </a:p>
          </p:txBody>
        </p:sp>
      </p:grpSp>
    </p:spTree>
    <p:extLst>
      <p:ext uri="{BB962C8B-B14F-4D97-AF65-F5344CB8AC3E}">
        <p14:creationId xmlns:p14="http://schemas.microsoft.com/office/powerpoint/2010/main" val="250417648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4433332" cy="470429"/>
          </a:xfrm>
        </p:spPr>
        <p:txBody>
          <a:bodyPr/>
          <a:lstStyle/>
          <a:p>
            <a:r>
              <a:rPr lang="en-US" b="0" dirty="0" smtClean="0"/>
              <a:t>Concept </a:t>
            </a:r>
            <a:r>
              <a:rPr lang="en-US" b="0" dirty="0" err="1" smtClean="0"/>
              <a:t>Infographic</a:t>
            </a:r>
            <a:endParaRPr lang="en-US" b="0" dirty="0"/>
          </a:p>
        </p:txBody>
      </p:sp>
      <p:sp>
        <p:nvSpPr>
          <p:cNvPr id="9" name="TextBox 8"/>
          <p:cNvSpPr txBox="1"/>
          <p:nvPr/>
        </p:nvSpPr>
        <p:spPr>
          <a:xfrm>
            <a:off x="363340" y="1147352"/>
            <a:ext cx="4772582" cy="2554545"/>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a:t>
            </a:r>
          </a:p>
        </p:txBody>
      </p:sp>
      <p:grpSp>
        <p:nvGrpSpPr>
          <p:cNvPr id="41" name="Group 2313"/>
          <p:cNvGrpSpPr/>
          <p:nvPr/>
        </p:nvGrpSpPr>
        <p:grpSpPr>
          <a:xfrm>
            <a:off x="6270610" y="718753"/>
            <a:ext cx="2642077" cy="2778403"/>
            <a:chOff x="0" y="0"/>
            <a:chExt cx="7436952" cy="7820684"/>
          </a:xfrm>
          <a:solidFill>
            <a:schemeClr val="accent3"/>
          </a:solidFill>
        </p:grpSpPr>
        <p:sp>
          <p:nvSpPr>
            <p:cNvPr id="42" name="Shape 2308"/>
            <p:cNvSpPr/>
            <p:nvPr/>
          </p:nvSpPr>
          <p:spPr>
            <a:xfrm>
              <a:off x="1819468" y="638681"/>
              <a:ext cx="4293604" cy="7182004"/>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3" name="Shape 2309"/>
            <p:cNvSpPr/>
            <p:nvPr/>
          </p:nvSpPr>
          <p:spPr>
            <a:xfrm>
              <a:off x="3734514" y="0"/>
              <a:ext cx="721623" cy="326564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4" name="Shape 2310"/>
            <p:cNvSpPr/>
            <p:nvPr/>
          </p:nvSpPr>
          <p:spPr>
            <a:xfrm>
              <a:off x="4834664" y="669296"/>
              <a:ext cx="1603442" cy="3069752"/>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5" name="Shape 2311"/>
            <p:cNvSpPr/>
            <p:nvPr/>
          </p:nvSpPr>
          <p:spPr>
            <a:xfrm>
              <a:off x="6152077" y="2502230"/>
              <a:ext cx="1284876" cy="190271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6" name="Shape 2312"/>
            <p:cNvSpPr/>
            <p:nvPr/>
          </p:nvSpPr>
          <p:spPr>
            <a:xfrm>
              <a:off x="0" y="4256616"/>
              <a:ext cx="1379703" cy="1462918"/>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47" name="Group 2319"/>
          <p:cNvGrpSpPr/>
          <p:nvPr/>
        </p:nvGrpSpPr>
        <p:grpSpPr>
          <a:xfrm rot="2881097">
            <a:off x="8799264" y="-299439"/>
            <a:ext cx="1572143" cy="1653263"/>
            <a:chOff x="0" y="0"/>
            <a:chExt cx="4425289" cy="4653625"/>
          </a:xfrm>
          <a:solidFill>
            <a:schemeClr val="accent2"/>
          </a:solidFill>
        </p:grpSpPr>
        <p:sp>
          <p:nvSpPr>
            <p:cNvPr id="48" name="Shape 2314"/>
            <p:cNvSpPr/>
            <p:nvPr/>
          </p:nvSpPr>
          <p:spPr>
            <a:xfrm rot="21600000">
              <a:off x="1082657" y="380041"/>
              <a:ext cx="2554870" cy="4273585"/>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9" name="Shape 2315"/>
            <p:cNvSpPr/>
            <p:nvPr/>
          </p:nvSpPr>
          <p:spPr>
            <a:xfrm rot="21600000">
              <a:off x="2222188" y="-1"/>
              <a:ext cx="429395" cy="194319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0" name="Shape 2316"/>
            <p:cNvSpPr/>
            <p:nvPr/>
          </p:nvSpPr>
          <p:spPr>
            <a:xfrm rot="21600000">
              <a:off x="2876821" y="398258"/>
              <a:ext cx="954114" cy="1826628"/>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1" name="Shape 2317"/>
            <p:cNvSpPr/>
            <p:nvPr/>
          </p:nvSpPr>
          <p:spPr>
            <a:xfrm rot="21600000">
              <a:off x="3660736" y="1488928"/>
              <a:ext cx="764553" cy="113219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2" name="Shape 2318"/>
            <p:cNvSpPr/>
            <p:nvPr/>
          </p:nvSpPr>
          <p:spPr>
            <a:xfrm rot="21600000">
              <a:off x="-1" y="2532859"/>
              <a:ext cx="820980" cy="870497"/>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53" name="Group 2325"/>
          <p:cNvGrpSpPr/>
          <p:nvPr/>
        </p:nvGrpSpPr>
        <p:grpSpPr>
          <a:xfrm rot="8613539">
            <a:off x="5294892" y="142825"/>
            <a:ext cx="1572143" cy="1653263"/>
            <a:chOff x="0" y="0"/>
            <a:chExt cx="4425289" cy="4653625"/>
          </a:xfrm>
          <a:solidFill>
            <a:schemeClr val="accent1"/>
          </a:solidFill>
        </p:grpSpPr>
        <p:sp>
          <p:nvSpPr>
            <p:cNvPr id="54" name="Shape 2320"/>
            <p:cNvSpPr/>
            <p:nvPr/>
          </p:nvSpPr>
          <p:spPr>
            <a:xfrm rot="21600000">
              <a:off x="1082657" y="380041"/>
              <a:ext cx="2554870" cy="4273585"/>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5" name="Shape 2321"/>
            <p:cNvSpPr/>
            <p:nvPr/>
          </p:nvSpPr>
          <p:spPr>
            <a:xfrm rot="21600000">
              <a:off x="2222188" y="-1"/>
              <a:ext cx="429395" cy="194319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6" name="Shape 2322"/>
            <p:cNvSpPr/>
            <p:nvPr/>
          </p:nvSpPr>
          <p:spPr>
            <a:xfrm rot="21600000">
              <a:off x="2876821" y="398258"/>
              <a:ext cx="954114" cy="1826628"/>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7" name="Shape 2323"/>
            <p:cNvSpPr/>
            <p:nvPr/>
          </p:nvSpPr>
          <p:spPr>
            <a:xfrm rot="21600000">
              <a:off x="3660736" y="1488928"/>
              <a:ext cx="764553" cy="113219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8" name="Shape 2324"/>
            <p:cNvSpPr/>
            <p:nvPr/>
          </p:nvSpPr>
          <p:spPr>
            <a:xfrm rot="21600000">
              <a:off x="-1" y="2532859"/>
              <a:ext cx="820980" cy="870497"/>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59" name="Group 2331"/>
          <p:cNvGrpSpPr/>
          <p:nvPr/>
        </p:nvGrpSpPr>
        <p:grpSpPr>
          <a:xfrm rot="3003138">
            <a:off x="5294892" y="2752844"/>
            <a:ext cx="1572143" cy="1653263"/>
            <a:chOff x="0" y="0"/>
            <a:chExt cx="4425289" cy="4653625"/>
          </a:xfrm>
          <a:solidFill>
            <a:schemeClr val="accent2"/>
          </a:solidFill>
        </p:grpSpPr>
        <p:sp>
          <p:nvSpPr>
            <p:cNvPr id="60" name="Shape 2326"/>
            <p:cNvSpPr/>
            <p:nvPr/>
          </p:nvSpPr>
          <p:spPr>
            <a:xfrm rot="21600000">
              <a:off x="1082657" y="380041"/>
              <a:ext cx="2554870" cy="4273585"/>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1" name="Shape 2327"/>
            <p:cNvSpPr/>
            <p:nvPr/>
          </p:nvSpPr>
          <p:spPr>
            <a:xfrm rot="21600000">
              <a:off x="2222188" y="-1"/>
              <a:ext cx="429395" cy="194319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2" name="Shape 2328"/>
            <p:cNvSpPr/>
            <p:nvPr/>
          </p:nvSpPr>
          <p:spPr>
            <a:xfrm rot="21600000">
              <a:off x="2876821" y="398258"/>
              <a:ext cx="954114" cy="1826628"/>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3" name="Shape 2329"/>
            <p:cNvSpPr/>
            <p:nvPr/>
          </p:nvSpPr>
          <p:spPr>
            <a:xfrm rot="21600000">
              <a:off x="3660736" y="1488928"/>
              <a:ext cx="764553" cy="113219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4" name="Shape 2330"/>
            <p:cNvSpPr/>
            <p:nvPr/>
          </p:nvSpPr>
          <p:spPr>
            <a:xfrm rot="21600000">
              <a:off x="-1" y="2532859"/>
              <a:ext cx="820980" cy="870497"/>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65" name="Group 2337"/>
          <p:cNvGrpSpPr/>
          <p:nvPr/>
        </p:nvGrpSpPr>
        <p:grpSpPr>
          <a:xfrm rot="8657693">
            <a:off x="8575092" y="2752844"/>
            <a:ext cx="1572144" cy="1653263"/>
            <a:chOff x="0" y="0"/>
            <a:chExt cx="4425289" cy="4653625"/>
          </a:xfrm>
          <a:solidFill>
            <a:schemeClr val="accent4"/>
          </a:solidFill>
        </p:grpSpPr>
        <p:sp>
          <p:nvSpPr>
            <p:cNvPr id="66" name="Shape 2332"/>
            <p:cNvSpPr/>
            <p:nvPr/>
          </p:nvSpPr>
          <p:spPr>
            <a:xfrm rot="21600000">
              <a:off x="1082657" y="380041"/>
              <a:ext cx="2554870" cy="4273585"/>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7" name="Shape 2333"/>
            <p:cNvSpPr/>
            <p:nvPr/>
          </p:nvSpPr>
          <p:spPr>
            <a:xfrm rot="21600000">
              <a:off x="2222188" y="-1"/>
              <a:ext cx="429395" cy="194319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8" name="Shape 2334"/>
            <p:cNvSpPr/>
            <p:nvPr/>
          </p:nvSpPr>
          <p:spPr>
            <a:xfrm rot="21600000">
              <a:off x="2876821" y="398258"/>
              <a:ext cx="954114" cy="1826628"/>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9" name="Shape 2335"/>
            <p:cNvSpPr/>
            <p:nvPr/>
          </p:nvSpPr>
          <p:spPr>
            <a:xfrm rot="21600000">
              <a:off x="3660736" y="1488928"/>
              <a:ext cx="764553" cy="113219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0" name="Shape 2336"/>
            <p:cNvSpPr/>
            <p:nvPr/>
          </p:nvSpPr>
          <p:spPr>
            <a:xfrm rot="21600000">
              <a:off x="-1" y="2532859"/>
              <a:ext cx="820980" cy="870497"/>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71" name="Group 2343"/>
          <p:cNvGrpSpPr/>
          <p:nvPr/>
        </p:nvGrpSpPr>
        <p:grpSpPr>
          <a:xfrm rot="19380659">
            <a:off x="7640119" y="-371345"/>
            <a:ext cx="980155" cy="1030730"/>
            <a:chOff x="0" y="0"/>
            <a:chExt cx="2758953" cy="2901309"/>
          </a:xfrm>
          <a:solidFill>
            <a:schemeClr val="accent4"/>
          </a:solidFill>
        </p:grpSpPr>
        <p:sp>
          <p:nvSpPr>
            <p:cNvPr id="72" name="Shape 2338"/>
            <p:cNvSpPr/>
            <p:nvPr/>
          </p:nvSpPr>
          <p:spPr>
            <a:xfrm rot="21600000">
              <a:off x="674984" y="236937"/>
              <a:ext cx="1592838" cy="2664373"/>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3" name="Shape 2339"/>
            <p:cNvSpPr/>
            <p:nvPr/>
          </p:nvSpPr>
          <p:spPr>
            <a:xfrm rot="21600000">
              <a:off x="1385426" y="-1"/>
              <a:ext cx="267708" cy="1211485"/>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4" name="Shape 2340"/>
            <p:cNvSpPr/>
            <p:nvPr/>
          </p:nvSpPr>
          <p:spPr>
            <a:xfrm rot="21600000">
              <a:off x="1793559" y="248294"/>
              <a:ext cx="594844" cy="1138815"/>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5" name="Shape 2341"/>
            <p:cNvSpPr/>
            <p:nvPr/>
          </p:nvSpPr>
          <p:spPr>
            <a:xfrm rot="21600000">
              <a:off x="2282291" y="928275"/>
              <a:ext cx="476663" cy="705867"/>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6" name="Shape 2342"/>
            <p:cNvSpPr/>
            <p:nvPr/>
          </p:nvSpPr>
          <p:spPr>
            <a:xfrm rot="21600000">
              <a:off x="-1" y="1579115"/>
              <a:ext cx="511842" cy="542713"/>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77" name="Group 2349"/>
          <p:cNvGrpSpPr/>
          <p:nvPr/>
        </p:nvGrpSpPr>
        <p:grpSpPr>
          <a:xfrm rot="20456931">
            <a:off x="5115877" y="1862104"/>
            <a:ext cx="980156" cy="1030730"/>
            <a:chOff x="0" y="0"/>
            <a:chExt cx="2758953" cy="2901309"/>
          </a:xfrm>
          <a:solidFill>
            <a:schemeClr val="accent5"/>
          </a:solidFill>
        </p:grpSpPr>
        <p:sp>
          <p:nvSpPr>
            <p:cNvPr id="78" name="Shape 2344"/>
            <p:cNvSpPr/>
            <p:nvPr/>
          </p:nvSpPr>
          <p:spPr>
            <a:xfrm rot="21600000">
              <a:off x="674984" y="236937"/>
              <a:ext cx="1592838" cy="2664373"/>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9" name="Shape 2345"/>
            <p:cNvSpPr/>
            <p:nvPr/>
          </p:nvSpPr>
          <p:spPr>
            <a:xfrm rot="21600000">
              <a:off x="1385426" y="-1"/>
              <a:ext cx="267708" cy="1211485"/>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0" name="Shape 2346"/>
            <p:cNvSpPr/>
            <p:nvPr/>
          </p:nvSpPr>
          <p:spPr>
            <a:xfrm rot="21600000">
              <a:off x="1793559" y="248294"/>
              <a:ext cx="594844" cy="1138815"/>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1" name="Shape 2347"/>
            <p:cNvSpPr/>
            <p:nvPr/>
          </p:nvSpPr>
          <p:spPr>
            <a:xfrm rot="21600000">
              <a:off x="2282291" y="928275"/>
              <a:ext cx="476663" cy="705867"/>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2" name="Shape 2348"/>
            <p:cNvSpPr/>
            <p:nvPr/>
          </p:nvSpPr>
          <p:spPr>
            <a:xfrm rot="21600000">
              <a:off x="-1" y="1579115"/>
              <a:ext cx="511842" cy="542713"/>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83" name="Group 2355"/>
          <p:cNvGrpSpPr/>
          <p:nvPr/>
        </p:nvGrpSpPr>
        <p:grpSpPr>
          <a:xfrm rot="13254408">
            <a:off x="6638467" y="3572623"/>
            <a:ext cx="2071843" cy="2178746"/>
            <a:chOff x="0" y="0"/>
            <a:chExt cx="5831848" cy="6132760"/>
          </a:xfrm>
          <a:solidFill>
            <a:schemeClr val="accent6"/>
          </a:solidFill>
        </p:grpSpPr>
        <p:sp>
          <p:nvSpPr>
            <p:cNvPr id="84" name="Shape 2350"/>
            <p:cNvSpPr/>
            <p:nvPr/>
          </p:nvSpPr>
          <p:spPr>
            <a:xfrm rot="21600000">
              <a:off x="1426775" y="500836"/>
              <a:ext cx="3366924" cy="5631924"/>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5" name="Shape 2351"/>
            <p:cNvSpPr/>
            <p:nvPr/>
          </p:nvSpPr>
          <p:spPr>
            <a:xfrm rot="21600000">
              <a:off x="2928501" y="-1"/>
              <a:ext cx="565877" cy="2560824"/>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1"/>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6" name="Shape 2352"/>
            <p:cNvSpPr/>
            <p:nvPr/>
          </p:nvSpPr>
          <p:spPr>
            <a:xfrm rot="21600000">
              <a:off x="3791207" y="524843"/>
              <a:ext cx="1257374" cy="2407213"/>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7" name="Shape 2353"/>
            <p:cNvSpPr/>
            <p:nvPr/>
          </p:nvSpPr>
          <p:spPr>
            <a:xfrm rot="21600000">
              <a:off x="4824285" y="1962178"/>
              <a:ext cx="1007564" cy="1492054"/>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8" name="Shape 2354"/>
            <p:cNvSpPr/>
            <p:nvPr/>
          </p:nvSpPr>
          <p:spPr>
            <a:xfrm rot="21600000">
              <a:off x="-1" y="3337918"/>
              <a:ext cx="1081925" cy="1147180"/>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spTree>
    <p:extLst>
      <p:ext uri="{BB962C8B-B14F-4D97-AF65-F5344CB8AC3E}">
        <p14:creationId xmlns:p14="http://schemas.microsoft.com/office/powerpoint/2010/main" val="85173113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Gear </a:t>
            </a:r>
            <a:r>
              <a:rPr lang="en-US" b="0" dirty="0" err="1" smtClean="0"/>
              <a:t>Infographic</a:t>
            </a:r>
            <a:endParaRPr lang="en-US" b="0" dirty="0"/>
          </a:p>
        </p:txBody>
      </p:sp>
      <p:grpSp>
        <p:nvGrpSpPr>
          <p:cNvPr id="98" name="Group 959"/>
          <p:cNvGrpSpPr/>
          <p:nvPr/>
        </p:nvGrpSpPr>
        <p:grpSpPr>
          <a:xfrm>
            <a:off x="1969363" y="1121096"/>
            <a:ext cx="1587729" cy="1587729"/>
            <a:chOff x="0" y="0"/>
            <a:chExt cx="2206548" cy="2206548"/>
          </a:xfrm>
          <a:solidFill>
            <a:schemeClr val="tx2"/>
          </a:solidFill>
        </p:grpSpPr>
        <p:grpSp>
          <p:nvGrpSpPr>
            <p:cNvPr id="339" name="Group 940"/>
            <p:cNvGrpSpPr/>
            <p:nvPr/>
          </p:nvGrpSpPr>
          <p:grpSpPr>
            <a:xfrm>
              <a:off x="246678" y="247500"/>
              <a:ext cx="1713192" cy="1713192"/>
              <a:chOff x="0" y="0"/>
              <a:chExt cx="1713191" cy="1713191"/>
            </a:xfrm>
            <a:grpFill/>
          </p:grpSpPr>
          <p:sp>
            <p:nvSpPr>
              <p:cNvPr id="358" name="Shape 938"/>
              <p:cNvSpPr/>
              <p:nvPr/>
            </p:nvSpPr>
            <p:spPr>
              <a:xfrm>
                <a:off x="0" y="0"/>
                <a:ext cx="1713192" cy="17131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9" name="Shape 939"/>
              <p:cNvSpPr/>
              <p:nvPr/>
            </p:nvSpPr>
            <p:spPr>
              <a:xfrm>
                <a:off x="228668" y="228668"/>
                <a:ext cx="1255856" cy="12558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40" name="Group 943"/>
            <p:cNvGrpSpPr/>
            <p:nvPr/>
          </p:nvGrpSpPr>
          <p:grpSpPr>
            <a:xfrm>
              <a:off x="1001555" y="0"/>
              <a:ext cx="203438" cy="2206549"/>
              <a:chOff x="0" y="0"/>
              <a:chExt cx="203436" cy="2206548"/>
            </a:xfrm>
            <a:grpFill/>
          </p:grpSpPr>
          <p:sp>
            <p:nvSpPr>
              <p:cNvPr id="356" name="Shape 941"/>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57" name="Shape 942"/>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1" name="Group 946"/>
            <p:cNvGrpSpPr/>
            <p:nvPr/>
          </p:nvGrpSpPr>
          <p:grpSpPr>
            <a:xfrm rot="16200000">
              <a:off x="1001555" y="821"/>
              <a:ext cx="203438" cy="2206550"/>
              <a:chOff x="0" y="0"/>
              <a:chExt cx="203436" cy="2206548"/>
            </a:xfrm>
            <a:grpFill/>
          </p:grpSpPr>
          <p:sp>
            <p:nvSpPr>
              <p:cNvPr id="354" name="Shape 944"/>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55" name="Shape 945"/>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2" name="Group 949"/>
            <p:cNvGrpSpPr/>
            <p:nvPr/>
          </p:nvGrpSpPr>
          <p:grpSpPr>
            <a:xfrm rot="1832071">
              <a:off x="1001555" y="821"/>
              <a:ext cx="203438" cy="2206550"/>
              <a:chOff x="0" y="0"/>
              <a:chExt cx="203436" cy="2206548"/>
            </a:xfrm>
            <a:grpFill/>
          </p:grpSpPr>
          <p:sp>
            <p:nvSpPr>
              <p:cNvPr id="352" name="Shape 947"/>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53" name="Shape 948"/>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3" name="Group 952"/>
            <p:cNvGrpSpPr/>
            <p:nvPr/>
          </p:nvGrpSpPr>
          <p:grpSpPr>
            <a:xfrm rot="19769280">
              <a:off x="1001555" y="821"/>
              <a:ext cx="203438" cy="2206550"/>
              <a:chOff x="0" y="0"/>
              <a:chExt cx="203436" cy="2206548"/>
            </a:xfrm>
            <a:grpFill/>
          </p:grpSpPr>
          <p:sp>
            <p:nvSpPr>
              <p:cNvPr id="350" name="Shape 950"/>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51" name="Shape 951"/>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4" name="Group 955"/>
            <p:cNvGrpSpPr/>
            <p:nvPr/>
          </p:nvGrpSpPr>
          <p:grpSpPr>
            <a:xfrm rot="17961925">
              <a:off x="1001555" y="821"/>
              <a:ext cx="203438" cy="2206550"/>
              <a:chOff x="0" y="0"/>
              <a:chExt cx="203436" cy="2206548"/>
            </a:xfrm>
            <a:grpFill/>
          </p:grpSpPr>
          <p:sp>
            <p:nvSpPr>
              <p:cNvPr id="348" name="Shape 953"/>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49" name="Shape 954"/>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5" name="Group 958"/>
            <p:cNvGrpSpPr/>
            <p:nvPr/>
          </p:nvGrpSpPr>
          <p:grpSpPr>
            <a:xfrm rot="3654790">
              <a:off x="1001555" y="821"/>
              <a:ext cx="203438" cy="2206550"/>
              <a:chOff x="0" y="0"/>
              <a:chExt cx="203436" cy="2206548"/>
            </a:xfrm>
            <a:grpFill/>
          </p:grpSpPr>
          <p:sp>
            <p:nvSpPr>
              <p:cNvPr id="346" name="Shape 956"/>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47" name="Shape 957"/>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99" name="Group 981"/>
          <p:cNvGrpSpPr/>
          <p:nvPr/>
        </p:nvGrpSpPr>
        <p:grpSpPr>
          <a:xfrm rot="21152961">
            <a:off x="3199670" y="1951241"/>
            <a:ext cx="1587729" cy="1587729"/>
            <a:chOff x="0" y="0"/>
            <a:chExt cx="2206548" cy="2206548"/>
          </a:xfrm>
          <a:solidFill>
            <a:schemeClr val="tx2"/>
          </a:solidFill>
        </p:grpSpPr>
        <p:grpSp>
          <p:nvGrpSpPr>
            <p:cNvPr id="318" name="Group 962"/>
            <p:cNvGrpSpPr/>
            <p:nvPr/>
          </p:nvGrpSpPr>
          <p:grpSpPr>
            <a:xfrm>
              <a:off x="246678" y="247500"/>
              <a:ext cx="1713192" cy="1713192"/>
              <a:chOff x="0" y="0"/>
              <a:chExt cx="1713191" cy="1713191"/>
            </a:xfrm>
            <a:grpFill/>
          </p:grpSpPr>
          <p:sp>
            <p:nvSpPr>
              <p:cNvPr id="337" name="Shape 960"/>
              <p:cNvSpPr/>
              <p:nvPr/>
            </p:nvSpPr>
            <p:spPr>
              <a:xfrm>
                <a:off x="0" y="0"/>
                <a:ext cx="1713192" cy="17131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8" name="Shape 961"/>
              <p:cNvSpPr/>
              <p:nvPr/>
            </p:nvSpPr>
            <p:spPr>
              <a:xfrm>
                <a:off x="228668" y="228668"/>
                <a:ext cx="1255856" cy="12558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19" name="Group 965"/>
            <p:cNvGrpSpPr/>
            <p:nvPr/>
          </p:nvGrpSpPr>
          <p:grpSpPr>
            <a:xfrm>
              <a:off x="1001555" y="0"/>
              <a:ext cx="203438" cy="2206549"/>
              <a:chOff x="0" y="0"/>
              <a:chExt cx="203436" cy="2206548"/>
            </a:xfrm>
            <a:grpFill/>
          </p:grpSpPr>
          <p:sp>
            <p:nvSpPr>
              <p:cNvPr id="335" name="Shape 963"/>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36" name="Shape 964"/>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0" name="Group 968"/>
            <p:cNvGrpSpPr/>
            <p:nvPr/>
          </p:nvGrpSpPr>
          <p:grpSpPr>
            <a:xfrm rot="16200000">
              <a:off x="1001555" y="821"/>
              <a:ext cx="203438" cy="2206550"/>
              <a:chOff x="0" y="0"/>
              <a:chExt cx="203436" cy="2206548"/>
            </a:xfrm>
            <a:grpFill/>
          </p:grpSpPr>
          <p:sp>
            <p:nvSpPr>
              <p:cNvPr id="333" name="Shape 966"/>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34" name="Shape 967"/>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1" name="Group 971"/>
            <p:cNvGrpSpPr/>
            <p:nvPr/>
          </p:nvGrpSpPr>
          <p:grpSpPr>
            <a:xfrm rot="1832071">
              <a:off x="1001555" y="821"/>
              <a:ext cx="203438" cy="2206550"/>
              <a:chOff x="0" y="0"/>
              <a:chExt cx="203436" cy="2206548"/>
            </a:xfrm>
            <a:grpFill/>
          </p:grpSpPr>
          <p:sp>
            <p:nvSpPr>
              <p:cNvPr id="331" name="Shape 969"/>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32" name="Shape 970"/>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2" name="Group 974"/>
            <p:cNvGrpSpPr/>
            <p:nvPr/>
          </p:nvGrpSpPr>
          <p:grpSpPr>
            <a:xfrm rot="19769280">
              <a:off x="1001555" y="821"/>
              <a:ext cx="203438" cy="2206550"/>
              <a:chOff x="0" y="0"/>
              <a:chExt cx="203436" cy="2206548"/>
            </a:xfrm>
            <a:grpFill/>
          </p:grpSpPr>
          <p:sp>
            <p:nvSpPr>
              <p:cNvPr id="329" name="Shape 972"/>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30" name="Shape 973"/>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3" name="Group 977"/>
            <p:cNvGrpSpPr/>
            <p:nvPr/>
          </p:nvGrpSpPr>
          <p:grpSpPr>
            <a:xfrm rot="17961925">
              <a:off x="1001555" y="821"/>
              <a:ext cx="203438" cy="2206550"/>
              <a:chOff x="0" y="0"/>
              <a:chExt cx="203436" cy="2206548"/>
            </a:xfrm>
            <a:grpFill/>
          </p:grpSpPr>
          <p:sp>
            <p:nvSpPr>
              <p:cNvPr id="327" name="Shape 975"/>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28" name="Shape 976"/>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4" name="Group 980"/>
            <p:cNvGrpSpPr/>
            <p:nvPr/>
          </p:nvGrpSpPr>
          <p:grpSpPr>
            <a:xfrm rot="3654789">
              <a:off x="1001555" y="821"/>
              <a:ext cx="203438" cy="2206550"/>
              <a:chOff x="0" y="0"/>
              <a:chExt cx="203436" cy="2206548"/>
            </a:xfrm>
            <a:grpFill/>
          </p:grpSpPr>
          <p:sp>
            <p:nvSpPr>
              <p:cNvPr id="325" name="Shape 978"/>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26" name="Shape 979"/>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1" name="Group 1025"/>
          <p:cNvGrpSpPr/>
          <p:nvPr/>
        </p:nvGrpSpPr>
        <p:grpSpPr>
          <a:xfrm rot="20985458">
            <a:off x="2193258" y="2632400"/>
            <a:ext cx="1045471" cy="1045471"/>
            <a:chOff x="0" y="0"/>
            <a:chExt cx="1452944" cy="1452944"/>
          </a:xfrm>
          <a:solidFill>
            <a:schemeClr val="tx2"/>
          </a:solidFill>
        </p:grpSpPr>
        <p:grpSp>
          <p:nvGrpSpPr>
            <p:cNvPr id="234" name="Group 1006"/>
            <p:cNvGrpSpPr/>
            <p:nvPr/>
          </p:nvGrpSpPr>
          <p:grpSpPr>
            <a:xfrm>
              <a:off x="162430" y="162971"/>
              <a:ext cx="1128085" cy="1128085"/>
              <a:chOff x="0" y="0"/>
              <a:chExt cx="1128084" cy="1128084"/>
            </a:xfrm>
            <a:grpFill/>
          </p:grpSpPr>
          <p:sp>
            <p:nvSpPr>
              <p:cNvPr id="263" name="Shape 1004"/>
              <p:cNvSpPr/>
              <p:nvPr/>
            </p:nvSpPr>
            <p:spPr>
              <a:xfrm>
                <a:off x="0" y="0"/>
                <a:ext cx="1128085" cy="11280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4" name="Shape 1005"/>
              <p:cNvSpPr/>
              <p:nvPr/>
            </p:nvSpPr>
            <p:spPr>
              <a:xfrm>
                <a:off x="150571" y="150571"/>
                <a:ext cx="826943" cy="8269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36" name="Group 1009"/>
            <p:cNvGrpSpPr/>
            <p:nvPr/>
          </p:nvGrpSpPr>
          <p:grpSpPr>
            <a:xfrm>
              <a:off x="659493" y="0"/>
              <a:ext cx="133958" cy="1452945"/>
              <a:chOff x="0" y="0"/>
              <a:chExt cx="133956" cy="1452944"/>
            </a:xfrm>
            <a:grpFill/>
          </p:grpSpPr>
          <p:sp>
            <p:nvSpPr>
              <p:cNvPr id="261" name="Shape 1007"/>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62" name="Shape 1008"/>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37" name="Group 1012"/>
            <p:cNvGrpSpPr/>
            <p:nvPr/>
          </p:nvGrpSpPr>
          <p:grpSpPr>
            <a:xfrm rot="16200000">
              <a:off x="659493" y="541"/>
              <a:ext cx="133958" cy="1452945"/>
              <a:chOff x="0" y="0"/>
              <a:chExt cx="133956" cy="1452944"/>
            </a:xfrm>
            <a:grpFill/>
          </p:grpSpPr>
          <p:sp>
            <p:nvSpPr>
              <p:cNvPr id="254" name="Shape 1010"/>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60" name="Shape 1011"/>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38" name="Group 1015"/>
            <p:cNvGrpSpPr/>
            <p:nvPr/>
          </p:nvGrpSpPr>
          <p:grpSpPr>
            <a:xfrm rot="1832071">
              <a:off x="659493" y="541"/>
              <a:ext cx="133958" cy="1452945"/>
              <a:chOff x="0" y="0"/>
              <a:chExt cx="133956" cy="1452944"/>
            </a:xfrm>
            <a:grpFill/>
          </p:grpSpPr>
          <p:sp>
            <p:nvSpPr>
              <p:cNvPr id="252" name="Shape 1013"/>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53" name="Shape 1014"/>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39" name="Group 1018"/>
            <p:cNvGrpSpPr/>
            <p:nvPr/>
          </p:nvGrpSpPr>
          <p:grpSpPr>
            <a:xfrm rot="19769280">
              <a:off x="659493" y="541"/>
              <a:ext cx="133958" cy="1452945"/>
              <a:chOff x="0" y="0"/>
              <a:chExt cx="133956" cy="1452944"/>
            </a:xfrm>
            <a:grpFill/>
          </p:grpSpPr>
          <p:sp>
            <p:nvSpPr>
              <p:cNvPr id="250" name="Shape 1016"/>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51" name="Shape 1017"/>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40" name="Group 1021"/>
            <p:cNvGrpSpPr/>
            <p:nvPr/>
          </p:nvGrpSpPr>
          <p:grpSpPr>
            <a:xfrm rot="17961925">
              <a:off x="659493" y="541"/>
              <a:ext cx="133958" cy="1452945"/>
              <a:chOff x="0" y="0"/>
              <a:chExt cx="133956" cy="1452944"/>
            </a:xfrm>
            <a:grpFill/>
          </p:grpSpPr>
          <p:sp>
            <p:nvSpPr>
              <p:cNvPr id="247" name="Shape 1019"/>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49" name="Shape 1020"/>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41" name="Group 1024"/>
            <p:cNvGrpSpPr/>
            <p:nvPr/>
          </p:nvGrpSpPr>
          <p:grpSpPr>
            <a:xfrm rot="3654789">
              <a:off x="659493" y="541"/>
              <a:ext cx="133958" cy="1452945"/>
              <a:chOff x="0" y="0"/>
              <a:chExt cx="133956" cy="1452944"/>
            </a:xfrm>
            <a:grpFill/>
          </p:grpSpPr>
          <p:sp>
            <p:nvSpPr>
              <p:cNvPr id="245" name="Shape 1022"/>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46" name="Shape 1023"/>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2" name="Group 1047"/>
          <p:cNvGrpSpPr/>
          <p:nvPr/>
        </p:nvGrpSpPr>
        <p:grpSpPr>
          <a:xfrm rot="20749120">
            <a:off x="1642381" y="3268957"/>
            <a:ext cx="741904" cy="741903"/>
            <a:chOff x="0" y="0"/>
            <a:chExt cx="1031060" cy="1031060"/>
          </a:xfrm>
          <a:solidFill>
            <a:schemeClr val="tx2"/>
          </a:solidFill>
        </p:grpSpPr>
        <p:grpSp>
          <p:nvGrpSpPr>
            <p:cNvPr id="213" name="Group 1028"/>
            <p:cNvGrpSpPr/>
            <p:nvPr/>
          </p:nvGrpSpPr>
          <p:grpSpPr>
            <a:xfrm rot="21600000">
              <a:off x="115266" y="115650"/>
              <a:ext cx="800529" cy="800529"/>
              <a:chOff x="0" y="0"/>
              <a:chExt cx="800528" cy="800528"/>
            </a:xfrm>
            <a:grpFill/>
          </p:grpSpPr>
          <p:sp>
            <p:nvSpPr>
              <p:cNvPr id="232" name="Shape 1026"/>
              <p:cNvSpPr/>
              <p:nvPr/>
            </p:nvSpPr>
            <p:spPr>
              <a:xfrm rot="21600000">
                <a:off x="0" y="0"/>
                <a:ext cx="800528" cy="8005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3" name="Shape 1027"/>
              <p:cNvSpPr/>
              <p:nvPr/>
            </p:nvSpPr>
            <p:spPr>
              <a:xfrm rot="21600000">
                <a:off x="106850" y="106850"/>
                <a:ext cx="586828" cy="5868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14" name="Group 1031"/>
            <p:cNvGrpSpPr/>
            <p:nvPr/>
          </p:nvGrpSpPr>
          <p:grpSpPr>
            <a:xfrm rot="21600000">
              <a:off x="467999" y="-1"/>
              <a:ext cx="95062" cy="1031062"/>
              <a:chOff x="0" y="0"/>
              <a:chExt cx="95060" cy="1031060"/>
            </a:xfrm>
            <a:grpFill/>
          </p:grpSpPr>
          <p:sp>
            <p:nvSpPr>
              <p:cNvPr id="230" name="Shape 1029"/>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31" name="Shape 1030"/>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5" name="Group 1034"/>
            <p:cNvGrpSpPr/>
            <p:nvPr/>
          </p:nvGrpSpPr>
          <p:grpSpPr>
            <a:xfrm rot="16200000">
              <a:off x="467999" y="384"/>
              <a:ext cx="95062" cy="1031061"/>
              <a:chOff x="0" y="0"/>
              <a:chExt cx="95060" cy="1031060"/>
            </a:xfrm>
            <a:grpFill/>
          </p:grpSpPr>
          <p:sp>
            <p:nvSpPr>
              <p:cNvPr id="228" name="Shape 1032"/>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9" name="Shape 1033"/>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6" name="Group 1037"/>
            <p:cNvGrpSpPr/>
            <p:nvPr/>
          </p:nvGrpSpPr>
          <p:grpSpPr>
            <a:xfrm rot="1832071">
              <a:off x="467999" y="384"/>
              <a:ext cx="95062" cy="1031061"/>
              <a:chOff x="0" y="0"/>
              <a:chExt cx="95060" cy="1031060"/>
            </a:xfrm>
            <a:grpFill/>
          </p:grpSpPr>
          <p:sp>
            <p:nvSpPr>
              <p:cNvPr id="226" name="Shape 1035"/>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7" name="Shape 1036"/>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7" name="Group 1040"/>
            <p:cNvGrpSpPr/>
            <p:nvPr/>
          </p:nvGrpSpPr>
          <p:grpSpPr>
            <a:xfrm rot="19769280">
              <a:off x="467999" y="384"/>
              <a:ext cx="95062" cy="1031061"/>
              <a:chOff x="0" y="0"/>
              <a:chExt cx="95060" cy="1031060"/>
            </a:xfrm>
            <a:grpFill/>
          </p:grpSpPr>
          <p:sp>
            <p:nvSpPr>
              <p:cNvPr id="224" name="Shape 1038"/>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5" name="Shape 1039"/>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8" name="Group 1043"/>
            <p:cNvGrpSpPr/>
            <p:nvPr/>
          </p:nvGrpSpPr>
          <p:grpSpPr>
            <a:xfrm rot="17961925">
              <a:off x="467999" y="384"/>
              <a:ext cx="95062" cy="1031061"/>
              <a:chOff x="0" y="0"/>
              <a:chExt cx="95060" cy="1031060"/>
            </a:xfrm>
            <a:grpFill/>
          </p:grpSpPr>
          <p:sp>
            <p:nvSpPr>
              <p:cNvPr id="222" name="Shape 1041"/>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3" name="Shape 1042"/>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9" name="Group 1046"/>
            <p:cNvGrpSpPr/>
            <p:nvPr/>
          </p:nvGrpSpPr>
          <p:grpSpPr>
            <a:xfrm rot="3654789">
              <a:off x="467999" y="384"/>
              <a:ext cx="95062" cy="1031061"/>
              <a:chOff x="0" y="0"/>
              <a:chExt cx="95060" cy="1031060"/>
            </a:xfrm>
            <a:grpFill/>
          </p:grpSpPr>
          <p:sp>
            <p:nvSpPr>
              <p:cNvPr id="220" name="Shape 1044"/>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1" name="Shape 1045"/>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3" name="Group 1069"/>
          <p:cNvGrpSpPr/>
          <p:nvPr/>
        </p:nvGrpSpPr>
        <p:grpSpPr>
          <a:xfrm rot="21376302">
            <a:off x="4664425" y="2029028"/>
            <a:ext cx="647383" cy="647383"/>
            <a:chOff x="0" y="0"/>
            <a:chExt cx="899699" cy="899699"/>
          </a:xfrm>
          <a:solidFill>
            <a:schemeClr val="tx2"/>
          </a:solidFill>
        </p:grpSpPr>
        <p:grpSp>
          <p:nvGrpSpPr>
            <p:cNvPr id="192" name="Group 1050"/>
            <p:cNvGrpSpPr/>
            <p:nvPr/>
          </p:nvGrpSpPr>
          <p:grpSpPr>
            <a:xfrm>
              <a:off x="100580" y="100915"/>
              <a:ext cx="698540" cy="698540"/>
              <a:chOff x="0" y="0"/>
              <a:chExt cx="698538" cy="698538"/>
            </a:xfrm>
            <a:grpFill/>
          </p:grpSpPr>
          <p:sp>
            <p:nvSpPr>
              <p:cNvPr id="211" name="Shape 1048"/>
              <p:cNvSpPr/>
              <p:nvPr/>
            </p:nvSpPr>
            <p:spPr>
              <a:xfrm>
                <a:off x="0" y="0"/>
                <a:ext cx="698539" cy="69853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2" name="Shape 1049"/>
              <p:cNvSpPr/>
              <p:nvPr/>
            </p:nvSpPr>
            <p:spPr>
              <a:xfrm>
                <a:off x="93237" y="93237"/>
                <a:ext cx="512064" cy="5120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93" name="Group 1053"/>
            <p:cNvGrpSpPr/>
            <p:nvPr/>
          </p:nvGrpSpPr>
          <p:grpSpPr>
            <a:xfrm>
              <a:off x="408375" y="0"/>
              <a:ext cx="82950" cy="899700"/>
              <a:chOff x="0" y="0"/>
              <a:chExt cx="82949" cy="899699"/>
            </a:xfrm>
            <a:grpFill/>
          </p:grpSpPr>
          <p:sp>
            <p:nvSpPr>
              <p:cNvPr id="209" name="Shape 1051"/>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10" name="Shape 1052"/>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4" name="Group 1056"/>
            <p:cNvGrpSpPr/>
            <p:nvPr/>
          </p:nvGrpSpPr>
          <p:grpSpPr>
            <a:xfrm rot="16200000">
              <a:off x="408375" y="335"/>
              <a:ext cx="82950" cy="899700"/>
              <a:chOff x="0" y="0"/>
              <a:chExt cx="82949" cy="899699"/>
            </a:xfrm>
            <a:grpFill/>
          </p:grpSpPr>
          <p:sp>
            <p:nvSpPr>
              <p:cNvPr id="207" name="Shape 1054"/>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8" name="Shape 1055"/>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5" name="Group 1059"/>
            <p:cNvGrpSpPr/>
            <p:nvPr/>
          </p:nvGrpSpPr>
          <p:grpSpPr>
            <a:xfrm rot="1832071">
              <a:off x="408375" y="335"/>
              <a:ext cx="82950" cy="899700"/>
              <a:chOff x="0" y="0"/>
              <a:chExt cx="82949" cy="899699"/>
            </a:xfrm>
            <a:grpFill/>
          </p:grpSpPr>
          <p:sp>
            <p:nvSpPr>
              <p:cNvPr id="205" name="Shape 1057"/>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6" name="Shape 1058"/>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6" name="Group 1062"/>
            <p:cNvGrpSpPr/>
            <p:nvPr/>
          </p:nvGrpSpPr>
          <p:grpSpPr>
            <a:xfrm rot="19769280">
              <a:off x="408375" y="335"/>
              <a:ext cx="82950" cy="899700"/>
              <a:chOff x="0" y="0"/>
              <a:chExt cx="82949" cy="899699"/>
            </a:xfrm>
            <a:grpFill/>
          </p:grpSpPr>
          <p:sp>
            <p:nvSpPr>
              <p:cNvPr id="203" name="Shape 1060"/>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4" name="Shape 1061"/>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7" name="Group 1065"/>
            <p:cNvGrpSpPr/>
            <p:nvPr/>
          </p:nvGrpSpPr>
          <p:grpSpPr>
            <a:xfrm rot="17961925">
              <a:off x="408375" y="335"/>
              <a:ext cx="82950" cy="899700"/>
              <a:chOff x="0" y="0"/>
              <a:chExt cx="82949" cy="899699"/>
            </a:xfrm>
            <a:grpFill/>
          </p:grpSpPr>
          <p:sp>
            <p:nvSpPr>
              <p:cNvPr id="201" name="Shape 1063"/>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2" name="Shape 1064"/>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8" name="Group 1068"/>
            <p:cNvGrpSpPr/>
            <p:nvPr/>
          </p:nvGrpSpPr>
          <p:grpSpPr>
            <a:xfrm rot="3654789">
              <a:off x="408375" y="335"/>
              <a:ext cx="82950" cy="899700"/>
              <a:chOff x="0" y="0"/>
              <a:chExt cx="82949" cy="899699"/>
            </a:xfrm>
            <a:grpFill/>
          </p:grpSpPr>
          <p:sp>
            <p:nvSpPr>
              <p:cNvPr id="199" name="Shape 1066"/>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0" name="Shape 1067"/>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4" name="Group 1091"/>
          <p:cNvGrpSpPr/>
          <p:nvPr/>
        </p:nvGrpSpPr>
        <p:grpSpPr>
          <a:xfrm rot="21180182">
            <a:off x="4441082" y="899020"/>
            <a:ext cx="983217" cy="983217"/>
            <a:chOff x="0" y="0"/>
            <a:chExt cx="1366426" cy="1366426"/>
          </a:xfrm>
          <a:solidFill>
            <a:schemeClr val="tx2"/>
          </a:solidFill>
        </p:grpSpPr>
        <p:grpSp>
          <p:nvGrpSpPr>
            <p:cNvPr id="171" name="Group 1072"/>
            <p:cNvGrpSpPr/>
            <p:nvPr/>
          </p:nvGrpSpPr>
          <p:grpSpPr>
            <a:xfrm>
              <a:off x="152758" y="153267"/>
              <a:ext cx="1060911" cy="1060911"/>
              <a:chOff x="0" y="0"/>
              <a:chExt cx="1060910" cy="1060910"/>
            </a:xfrm>
            <a:grpFill/>
          </p:grpSpPr>
          <p:sp>
            <p:nvSpPr>
              <p:cNvPr id="190" name="Shape 1070"/>
              <p:cNvSpPr/>
              <p:nvPr/>
            </p:nvSpPr>
            <p:spPr>
              <a:xfrm>
                <a:off x="0" y="0"/>
                <a:ext cx="1060911" cy="10609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91" name="Shape 1071"/>
              <p:cNvSpPr/>
              <p:nvPr/>
            </p:nvSpPr>
            <p:spPr>
              <a:xfrm>
                <a:off x="141605" y="141605"/>
                <a:ext cx="777701" cy="7777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72" name="Group 1075"/>
            <p:cNvGrpSpPr/>
            <p:nvPr/>
          </p:nvGrpSpPr>
          <p:grpSpPr>
            <a:xfrm>
              <a:off x="620223" y="0"/>
              <a:ext cx="125981" cy="1366427"/>
              <a:chOff x="0" y="0"/>
              <a:chExt cx="125979" cy="1366426"/>
            </a:xfrm>
            <a:grpFill/>
          </p:grpSpPr>
          <p:sp>
            <p:nvSpPr>
              <p:cNvPr id="188" name="Shape 1073"/>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9" name="Shape 1074"/>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3" name="Group 1078"/>
            <p:cNvGrpSpPr/>
            <p:nvPr/>
          </p:nvGrpSpPr>
          <p:grpSpPr>
            <a:xfrm rot="16200000">
              <a:off x="620223" y="508"/>
              <a:ext cx="125981" cy="1366428"/>
              <a:chOff x="0" y="0"/>
              <a:chExt cx="125979" cy="1366426"/>
            </a:xfrm>
            <a:grpFill/>
          </p:grpSpPr>
          <p:sp>
            <p:nvSpPr>
              <p:cNvPr id="186" name="Shape 1076"/>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7" name="Shape 1077"/>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4" name="Group 1081"/>
            <p:cNvGrpSpPr/>
            <p:nvPr/>
          </p:nvGrpSpPr>
          <p:grpSpPr>
            <a:xfrm rot="1832071">
              <a:off x="620223" y="509"/>
              <a:ext cx="125981" cy="1366427"/>
              <a:chOff x="0" y="0"/>
              <a:chExt cx="125979" cy="1366426"/>
            </a:xfrm>
            <a:grpFill/>
          </p:grpSpPr>
          <p:sp>
            <p:nvSpPr>
              <p:cNvPr id="184" name="Shape 1079"/>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5" name="Shape 1080"/>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5" name="Group 1084"/>
            <p:cNvGrpSpPr/>
            <p:nvPr/>
          </p:nvGrpSpPr>
          <p:grpSpPr>
            <a:xfrm rot="19769280">
              <a:off x="620223" y="509"/>
              <a:ext cx="125981" cy="1366427"/>
              <a:chOff x="0" y="0"/>
              <a:chExt cx="125979" cy="1366426"/>
            </a:xfrm>
            <a:grpFill/>
          </p:grpSpPr>
          <p:sp>
            <p:nvSpPr>
              <p:cNvPr id="182" name="Shape 1082"/>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3" name="Shape 1083"/>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6" name="Group 1087"/>
            <p:cNvGrpSpPr/>
            <p:nvPr/>
          </p:nvGrpSpPr>
          <p:grpSpPr>
            <a:xfrm rot="17961925">
              <a:off x="620223" y="508"/>
              <a:ext cx="125981" cy="1366428"/>
              <a:chOff x="0" y="0"/>
              <a:chExt cx="125979" cy="1366426"/>
            </a:xfrm>
            <a:grpFill/>
          </p:grpSpPr>
          <p:sp>
            <p:nvSpPr>
              <p:cNvPr id="180" name="Shape 1085"/>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1" name="Shape 1086"/>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7" name="Group 1090"/>
            <p:cNvGrpSpPr/>
            <p:nvPr/>
          </p:nvGrpSpPr>
          <p:grpSpPr>
            <a:xfrm rot="3654789">
              <a:off x="620223" y="508"/>
              <a:ext cx="125981" cy="1366428"/>
              <a:chOff x="0" y="0"/>
              <a:chExt cx="125979" cy="1366426"/>
            </a:xfrm>
            <a:grpFill/>
          </p:grpSpPr>
          <p:sp>
            <p:nvSpPr>
              <p:cNvPr id="178" name="Shape 1088"/>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79" name="Shape 1089"/>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0" name="Group 1003"/>
          <p:cNvGrpSpPr/>
          <p:nvPr/>
        </p:nvGrpSpPr>
        <p:grpSpPr>
          <a:xfrm rot="19087280">
            <a:off x="5308367" y="990198"/>
            <a:ext cx="2076760" cy="2076760"/>
            <a:chOff x="0" y="0"/>
            <a:chExt cx="2886179" cy="2886179"/>
          </a:xfrm>
          <a:solidFill>
            <a:schemeClr val="tx2"/>
          </a:solidFill>
        </p:grpSpPr>
        <p:grpSp>
          <p:nvGrpSpPr>
            <p:cNvPr id="265" name="Group 984"/>
            <p:cNvGrpSpPr/>
            <p:nvPr/>
          </p:nvGrpSpPr>
          <p:grpSpPr>
            <a:xfrm>
              <a:off x="322656" y="323731"/>
              <a:ext cx="2240867" cy="2240867"/>
              <a:chOff x="0" y="0"/>
              <a:chExt cx="2240865" cy="2240865"/>
            </a:xfrm>
            <a:grpFill/>
          </p:grpSpPr>
          <p:sp>
            <p:nvSpPr>
              <p:cNvPr id="316" name="Shape 982"/>
              <p:cNvSpPr/>
              <p:nvPr/>
            </p:nvSpPr>
            <p:spPr>
              <a:xfrm>
                <a:off x="0" y="0"/>
                <a:ext cx="2240866" cy="22408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7" name="Shape 983"/>
              <p:cNvSpPr/>
              <p:nvPr/>
            </p:nvSpPr>
            <p:spPr>
              <a:xfrm>
                <a:off x="299099" y="299099"/>
                <a:ext cx="1642667" cy="16426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66" name="Group 987"/>
            <p:cNvGrpSpPr/>
            <p:nvPr/>
          </p:nvGrpSpPr>
          <p:grpSpPr>
            <a:xfrm>
              <a:off x="1310041" y="0"/>
              <a:ext cx="266097" cy="2886180"/>
              <a:chOff x="0" y="0"/>
              <a:chExt cx="266096" cy="2886179"/>
            </a:xfrm>
            <a:grpFill/>
          </p:grpSpPr>
          <p:sp>
            <p:nvSpPr>
              <p:cNvPr id="314" name="Shape 985"/>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15" name="Shape 986"/>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67" name="Group 990"/>
            <p:cNvGrpSpPr/>
            <p:nvPr/>
          </p:nvGrpSpPr>
          <p:grpSpPr>
            <a:xfrm rot="16200000">
              <a:off x="1310041" y="1075"/>
              <a:ext cx="266097" cy="2886180"/>
              <a:chOff x="0" y="0"/>
              <a:chExt cx="266096" cy="2886179"/>
            </a:xfrm>
            <a:grpFill/>
          </p:grpSpPr>
          <p:sp>
            <p:nvSpPr>
              <p:cNvPr id="312" name="Shape 988"/>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13" name="Shape 989"/>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68" name="Group 993"/>
            <p:cNvGrpSpPr/>
            <p:nvPr/>
          </p:nvGrpSpPr>
          <p:grpSpPr>
            <a:xfrm rot="1832071">
              <a:off x="1310041" y="1075"/>
              <a:ext cx="266097" cy="2886180"/>
              <a:chOff x="0" y="0"/>
              <a:chExt cx="266096" cy="2886179"/>
            </a:xfrm>
            <a:grpFill/>
          </p:grpSpPr>
          <p:sp>
            <p:nvSpPr>
              <p:cNvPr id="310" name="Shape 991"/>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11" name="Shape 992"/>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69" name="Group 996"/>
            <p:cNvGrpSpPr/>
            <p:nvPr/>
          </p:nvGrpSpPr>
          <p:grpSpPr>
            <a:xfrm rot="19769280">
              <a:off x="1310041" y="1075"/>
              <a:ext cx="266097" cy="2886180"/>
              <a:chOff x="0" y="0"/>
              <a:chExt cx="266096" cy="2886179"/>
            </a:xfrm>
            <a:grpFill/>
          </p:grpSpPr>
          <p:sp>
            <p:nvSpPr>
              <p:cNvPr id="296" name="Shape 994"/>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09" name="Shape 995"/>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70" name="Group 999"/>
            <p:cNvGrpSpPr/>
            <p:nvPr/>
          </p:nvGrpSpPr>
          <p:grpSpPr>
            <a:xfrm rot="17961925">
              <a:off x="1310041" y="1075"/>
              <a:ext cx="266097" cy="2886180"/>
              <a:chOff x="0" y="0"/>
              <a:chExt cx="266096" cy="2886179"/>
            </a:xfrm>
            <a:grpFill/>
          </p:grpSpPr>
          <p:sp>
            <p:nvSpPr>
              <p:cNvPr id="294" name="Shape 997"/>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95" name="Shape 998"/>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71" name="Group 1002"/>
            <p:cNvGrpSpPr/>
            <p:nvPr/>
          </p:nvGrpSpPr>
          <p:grpSpPr>
            <a:xfrm rot="3654789">
              <a:off x="1310041" y="1075"/>
              <a:ext cx="266097" cy="2886180"/>
              <a:chOff x="0" y="0"/>
              <a:chExt cx="266096" cy="2886179"/>
            </a:xfrm>
            <a:grpFill/>
          </p:grpSpPr>
          <p:sp>
            <p:nvSpPr>
              <p:cNvPr id="272" name="Shape 1000"/>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84" name="Shape 1001"/>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5" name="Group 1113"/>
          <p:cNvGrpSpPr/>
          <p:nvPr/>
        </p:nvGrpSpPr>
        <p:grpSpPr>
          <a:xfrm rot="17260337">
            <a:off x="7391648" y="3111180"/>
            <a:ext cx="881491" cy="881491"/>
            <a:chOff x="0" y="0"/>
            <a:chExt cx="1225052" cy="1225052"/>
          </a:xfrm>
          <a:solidFill>
            <a:schemeClr val="tx2"/>
          </a:solidFill>
        </p:grpSpPr>
        <p:grpSp>
          <p:nvGrpSpPr>
            <p:cNvPr id="107" name="Group 1094"/>
            <p:cNvGrpSpPr/>
            <p:nvPr/>
          </p:nvGrpSpPr>
          <p:grpSpPr>
            <a:xfrm>
              <a:off x="136953" y="137409"/>
              <a:ext cx="951147" cy="951147"/>
              <a:chOff x="0" y="0"/>
              <a:chExt cx="951146" cy="951146"/>
            </a:xfrm>
            <a:grpFill/>
          </p:grpSpPr>
          <p:sp>
            <p:nvSpPr>
              <p:cNvPr id="169" name="Shape 1092"/>
              <p:cNvSpPr/>
              <p:nvPr/>
            </p:nvSpPr>
            <p:spPr>
              <a:xfrm>
                <a:off x="0" y="0"/>
                <a:ext cx="951147" cy="9511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70" name="Shape 1093"/>
              <p:cNvSpPr/>
              <p:nvPr/>
            </p:nvSpPr>
            <p:spPr>
              <a:xfrm>
                <a:off x="126954" y="126954"/>
                <a:ext cx="697239" cy="69723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08" name="Group 1097"/>
            <p:cNvGrpSpPr/>
            <p:nvPr/>
          </p:nvGrpSpPr>
          <p:grpSpPr>
            <a:xfrm>
              <a:off x="556053" y="0"/>
              <a:ext cx="112947" cy="1225053"/>
              <a:chOff x="0" y="0"/>
              <a:chExt cx="112945" cy="1225052"/>
            </a:xfrm>
            <a:grpFill/>
          </p:grpSpPr>
          <p:sp>
            <p:nvSpPr>
              <p:cNvPr id="124" name="Shape 1095"/>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68" name="Shape 1096"/>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09" name="Group 1100"/>
            <p:cNvGrpSpPr/>
            <p:nvPr/>
          </p:nvGrpSpPr>
          <p:grpSpPr>
            <a:xfrm rot="16200000">
              <a:off x="556053" y="456"/>
              <a:ext cx="112947" cy="1225054"/>
              <a:chOff x="0" y="0"/>
              <a:chExt cx="112945" cy="1225052"/>
            </a:xfrm>
            <a:grpFill/>
          </p:grpSpPr>
          <p:sp>
            <p:nvSpPr>
              <p:cNvPr id="122" name="Shape 1098"/>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23" name="Shape 1099"/>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0" name="Group 1103"/>
            <p:cNvGrpSpPr/>
            <p:nvPr/>
          </p:nvGrpSpPr>
          <p:grpSpPr>
            <a:xfrm rot="1832071">
              <a:off x="556053" y="456"/>
              <a:ext cx="112947" cy="1225054"/>
              <a:chOff x="0" y="0"/>
              <a:chExt cx="112945" cy="1225052"/>
            </a:xfrm>
            <a:grpFill/>
          </p:grpSpPr>
          <p:sp>
            <p:nvSpPr>
              <p:cNvPr id="120" name="Shape 1101"/>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21" name="Shape 1102"/>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1" name="Group 1106"/>
            <p:cNvGrpSpPr/>
            <p:nvPr/>
          </p:nvGrpSpPr>
          <p:grpSpPr>
            <a:xfrm rot="19769280">
              <a:off x="556053" y="456"/>
              <a:ext cx="112947" cy="1225054"/>
              <a:chOff x="0" y="0"/>
              <a:chExt cx="112945" cy="1225052"/>
            </a:xfrm>
            <a:grpFill/>
          </p:grpSpPr>
          <p:sp>
            <p:nvSpPr>
              <p:cNvPr id="118" name="Shape 1104"/>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19" name="Shape 1105"/>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2" name="Group 1109"/>
            <p:cNvGrpSpPr/>
            <p:nvPr/>
          </p:nvGrpSpPr>
          <p:grpSpPr>
            <a:xfrm rot="17961925">
              <a:off x="556053" y="456"/>
              <a:ext cx="112947" cy="1225054"/>
              <a:chOff x="0" y="0"/>
              <a:chExt cx="112945" cy="1225052"/>
            </a:xfrm>
            <a:grpFill/>
          </p:grpSpPr>
          <p:sp>
            <p:nvSpPr>
              <p:cNvPr id="116" name="Shape 1107"/>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17" name="Shape 1108"/>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3" name="Group 1112"/>
            <p:cNvGrpSpPr/>
            <p:nvPr/>
          </p:nvGrpSpPr>
          <p:grpSpPr>
            <a:xfrm rot="3654789">
              <a:off x="556053" y="456"/>
              <a:ext cx="112947" cy="1225054"/>
              <a:chOff x="0" y="0"/>
              <a:chExt cx="112945" cy="1225052"/>
            </a:xfrm>
            <a:grpFill/>
          </p:grpSpPr>
          <p:sp>
            <p:nvSpPr>
              <p:cNvPr id="114" name="Shape 1110"/>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15" name="Shape 1111"/>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sp>
        <p:nvSpPr>
          <p:cNvPr id="106" name="Shape 1116"/>
          <p:cNvSpPr/>
          <p:nvPr/>
        </p:nvSpPr>
        <p:spPr>
          <a:xfrm rot="18943071">
            <a:off x="5968252" y="832114"/>
            <a:ext cx="1885695" cy="3513011"/>
          </a:xfrm>
          <a:custGeom>
            <a:avLst/>
            <a:gdLst/>
            <a:ahLst/>
            <a:cxnLst>
              <a:cxn ang="0">
                <a:pos x="wd2" y="hd2"/>
              </a:cxn>
              <a:cxn ang="5400000">
                <a:pos x="wd2" y="hd2"/>
              </a:cxn>
              <a:cxn ang="10800000">
                <a:pos x="wd2" y="hd2"/>
              </a:cxn>
              <a:cxn ang="16200000">
                <a:pos x="wd2" y="hd2"/>
              </a:cxn>
            </a:cxnLst>
            <a:rect l="0" t="0" r="r" b="b"/>
            <a:pathLst>
              <a:path w="21357" h="21512" extrusionOk="0">
                <a:moveTo>
                  <a:pt x="274" y="7497"/>
                </a:moveTo>
                <a:lnTo>
                  <a:pt x="5909" y="19495"/>
                </a:lnTo>
                <a:cubicBezTo>
                  <a:pt x="6374" y="20705"/>
                  <a:pt x="8387" y="21557"/>
                  <a:pt x="10672" y="21510"/>
                </a:cubicBezTo>
                <a:cubicBezTo>
                  <a:pt x="12804" y="21465"/>
                  <a:pt x="14606" y="20640"/>
                  <a:pt x="15038" y="19511"/>
                </a:cubicBezTo>
                <a:lnTo>
                  <a:pt x="21112" y="7443"/>
                </a:lnTo>
                <a:cubicBezTo>
                  <a:pt x="21479" y="6478"/>
                  <a:pt x="21429" y="5496"/>
                  <a:pt x="20996" y="4566"/>
                </a:cubicBezTo>
                <a:cubicBezTo>
                  <a:pt x="20575" y="3663"/>
                  <a:pt x="19793" y="2807"/>
                  <a:pt x="18649" y="2077"/>
                </a:cubicBezTo>
                <a:cubicBezTo>
                  <a:pt x="16618" y="783"/>
                  <a:pt x="13651" y="26"/>
                  <a:pt x="10512" y="2"/>
                </a:cubicBezTo>
                <a:cubicBezTo>
                  <a:pt x="7632" y="-43"/>
                  <a:pt x="4858" y="595"/>
                  <a:pt x="2922" y="1749"/>
                </a:cubicBezTo>
                <a:cubicBezTo>
                  <a:pt x="1613" y="2528"/>
                  <a:pt x="779" y="3475"/>
                  <a:pt x="347" y="4461"/>
                </a:cubicBezTo>
                <a:cubicBezTo>
                  <a:pt x="-82" y="5442"/>
                  <a:pt x="-121" y="6476"/>
                  <a:pt x="274" y="7497"/>
                </a:cubicBezTo>
                <a:close/>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360" name="Shape 983"/>
          <p:cNvSpPr/>
          <p:nvPr/>
        </p:nvSpPr>
        <p:spPr>
          <a:xfrm rot="19087280">
            <a:off x="5849067" y="1523812"/>
            <a:ext cx="1001538" cy="10015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tx2"/>
            </a:solid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1" name="Shape 1005"/>
          <p:cNvSpPr/>
          <p:nvPr/>
        </p:nvSpPr>
        <p:spPr>
          <a:xfrm rot="20985458">
            <a:off x="2493667" y="2933116"/>
            <a:ext cx="449936" cy="4499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tx2"/>
            </a:solid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10" name="Group 9"/>
          <p:cNvGrpSpPr/>
          <p:nvPr/>
        </p:nvGrpSpPr>
        <p:grpSpPr>
          <a:xfrm>
            <a:off x="594058" y="2083502"/>
            <a:ext cx="1285198" cy="985771"/>
            <a:chOff x="594057" y="2083501"/>
            <a:chExt cx="1285198" cy="985771"/>
          </a:xfrm>
        </p:grpSpPr>
        <p:grpSp>
          <p:nvGrpSpPr>
            <p:cNvPr id="362" name="Group 361"/>
            <p:cNvGrpSpPr/>
            <p:nvPr/>
          </p:nvGrpSpPr>
          <p:grpSpPr>
            <a:xfrm rot="16200000">
              <a:off x="814652" y="2179502"/>
              <a:ext cx="956153" cy="823387"/>
              <a:chOff x="7397584" y="1092970"/>
              <a:chExt cx="1269204" cy="1092970"/>
            </a:xfrm>
          </p:grpSpPr>
          <p:sp>
            <p:nvSpPr>
              <p:cNvPr id="363" name="Oval 362"/>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4" name="Isosceles Triangle 363"/>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65" name="TextBox 364"/>
            <p:cNvSpPr txBox="1"/>
            <p:nvPr/>
          </p:nvSpPr>
          <p:spPr>
            <a:xfrm>
              <a:off x="913275" y="2313791"/>
              <a:ext cx="965980" cy="646331"/>
            </a:xfrm>
            <a:prstGeom prst="rect">
              <a:avLst/>
            </a:prstGeom>
            <a:noFill/>
          </p:spPr>
          <p:txBody>
            <a:bodyPr wrap="none" rtlCol="0">
              <a:spAutoFit/>
            </a:bodyPr>
            <a:lstStyle/>
            <a:p>
              <a:r>
                <a:rPr lang="en-US" sz="3600" smtClean="0">
                  <a:solidFill>
                    <a:schemeClr val="bg1"/>
                  </a:solidFill>
                  <a:latin typeface="Roboto Black"/>
                  <a:cs typeface="Roboto Black"/>
                </a:rPr>
                <a:t>+57</a:t>
              </a:r>
              <a:endParaRPr lang="en-US" sz="3600" dirty="0">
                <a:solidFill>
                  <a:schemeClr val="bg1"/>
                </a:solidFill>
                <a:latin typeface="Roboto Black"/>
                <a:cs typeface="Roboto Black"/>
              </a:endParaRPr>
            </a:p>
          </p:txBody>
        </p:sp>
        <p:sp>
          <p:nvSpPr>
            <p:cNvPr id="366" name="TextBox 365"/>
            <p:cNvSpPr txBox="1"/>
            <p:nvPr/>
          </p:nvSpPr>
          <p:spPr>
            <a:xfrm>
              <a:off x="594057" y="2083501"/>
              <a:ext cx="1158608" cy="584776"/>
            </a:xfrm>
            <a:prstGeom prst="rect">
              <a:avLst/>
            </a:prstGeom>
            <a:noFill/>
          </p:spPr>
          <p:txBody>
            <a:bodyPr wrap="square" rtlCol="0">
              <a:spAutoFit/>
            </a:bodyPr>
            <a:lstStyle/>
            <a:p>
              <a:pPr algn="r"/>
              <a:r>
                <a:rPr lang="en-US" sz="3200" dirty="0">
                  <a:solidFill>
                    <a:schemeClr val="bg1"/>
                  </a:solidFill>
                  <a:latin typeface="Roboto Black"/>
                  <a:cs typeface="Roboto Black"/>
                </a:rPr>
                <a:t>%</a:t>
              </a:r>
            </a:p>
          </p:txBody>
        </p:sp>
      </p:grpSp>
      <p:sp>
        <p:nvSpPr>
          <p:cNvPr id="367" name="Title 1"/>
          <p:cNvSpPr txBox="1">
            <a:spLocks/>
          </p:cNvSpPr>
          <p:nvPr/>
        </p:nvSpPr>
        <p:spPr>
          <a:xfrm>
            <a:off x="4709429" y="3118268"/>
            <a:ext cx="1562570"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GEAR</a:t>
            </a:r>
          </a:p>
        </p:txBody>
      </p:sp>
      <p:cxnSp>
        <p:nvCxnSpPr>
          <p:cNvPr id="368" name="Straight Connector 367"/>
          <p:cNvCxnSpPr/>
          <p:nvPr/>
        </p:nvCxnSpPr>
        <p:spPr>
          <a:xfrm>
            <a:off x="4800752" y="3456934"/>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69" name="TextBox 368"/>
          <p:cNvSpPr txBox="1"/>
          <p:nvPr/>
        </p:nvSpPr>
        <p:spPr>
          <a:xfrm>
            <a:off x="4710615" y="3481156"/>
            <a:ext cx="2190780" cy="553988"/>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a:t>
            </a:r>
          </a:p>
        </p:txBody>
      </p:sp>
      <p:sp>
        <p:nvSpPr>
          <p:cNvPr id="370" name="Shape 8841"/>
          <p:cNvSpPr/>
          <p:nvPr/>
        </p:nvSpPr>
        <p:spPr>
          <a:xfrm>
            <a:off x="7588010" y="3276456"/>
            <a:ext cx="499672" cy="461655"/>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accent4"/>
                </a:solidFill>
              </a:rPr>
              <a:t></a:t>
            </a:r>
            <a:endParaRPr lang="en-US" sz="1900" dirty="0">
              <a:solidFill>
                <a:schemeClr val="accent4"/>
              </a:solidFill>
            </a:endParaRPr>
          </a:p>
        </p:txBody>
      </p:sp>
      <p:sp>
        <p:nvSpPr>
          <p:cNvPr id="371" name="Shape 8841"/>
          <p:cNvSpPr/>
          <p:nvPr/>
        </p:nvSpPr>
        <p:spPr>
          <a:xfrm>
            <a:off x="5898177" y="1618553"/>
            <a:ext cx="912502" cy="677098"/>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accent3"/>
                </a:solidFill>
              </a:rPr>
              <a:t></a:t>
            </a:r>
          </a:p>
        </p:txBody>
      </p:sp>
      <p:sp>
        <p:nvSpPr>
          <p:cNvPr id="372" name="Shape 8841"/>
          <p:cNvSpPr/>
          <p:nvPr/>
        </p:nvSpPr>
        <p:spPr>
          <a:xfrm>
            <a:off x="3581429" y="2365176"/>
            <a:ext cx="835743" cy="677098"/>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accent6"/>
                </a:solidFill>
              </a:rPr>
              <a:t></a:t>
            </a:r>
          </a:p>
        </p:txBody>
      </p:sp>
      <p:sp>
        <p:nvSpPr>
          <p:cNvPr id="373" name="Shape 8841"/>
          <p:cNvSpPr/>
          <p:nvPr/>
        </p:nvSpPr>
        <p:spPr>
          <a:xfrm>
            <a:off x="2324241" y="1576592"/>
            <a:ext cx="835743" cy="605284"/>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accent2"/>
                </a:solidFill>
              </a:rPr>
              <a:t></a:t>
            </a:r>
          </a:p>
        </p:txBody>
      </p:sp>
      <p:sp>
        <p:nvSpPr>
          <p:cNvPr id="374" name="Shape 8841"/>
          <p:cNvSpPr/>
          <p:nvPr/>
        </p:nvSpPr>
        <p:spPr>
          <a:xfrm>
            <a:off x="4642112" y="2956402"/>
            <a:ext cx="499672" cy="318026"/>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375" name="Shape 147"/>
          <p:cNvSpPr/>
          <p:nvPr/>
        </p:nvSpPr>
        <p:spPr>
          <a:xfrm rot="5400000" flipV="1">
            <a:off x="4313429" y="3360242"/>
            <a:ext cx="366447" cy="4711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349 w 9370"/>
              <a:gd name="connsiteY0" fmla="*/ 45808 h 45808"/>
              <a:gd name="connsiteX1" fmla="*/ 9349 w 9370"/>
              <a:gd name="connsiteY1" fmla="*/ 9127 h 45808"/>
              <a:gd name="connsiteX2" fmla="*/ 8482 w 9370"/>
              <a:gd name="connsiteY2" fmla="*/ 3098 h 45808"/>
              <a:gd name="connsiteX3" fmla="*/ 5096 w 9370"/>
              <a:gd name="connsiteY3" fmla="*/ 169 h 45808"/>
              <a:gd name="connsiteX4" fmla="*/ 0 w 9370"/>
              <a:gd name="connsiteY4" fmla="*/ 0 h 45808"/>
              <a:gd name="connsiteX0" fmla="*/ 9978 w 10000"/>
              <a:gd name="connsiteY0" fmla="*/ 9972 h 9972"/>
              <a:gd name="connsiteX1" fmla="*/ 9978 w 10000"/>
              <a:gd name="connsiteY1" fmla="*/ 1964 h 9972"/>
              <a:gd name="connsiteX2" fmla="*/ 9052 w 10000"/>
              <a:gd name="connsiteY2" fmla="*/ 648 h 9972"/>
              <a:gd name="connsiteX3" fmla="*/ 5439 w 10000"/>
              <a:gd name="connsiteY3" fmla="*/ 9 h 9972"/>
              <a:gd name="connsiteX4" fmla="*/ 0 w 10000"/>
              <a:gd name="connsiteY4" fmla="*/ 9 h 9972"/>
              <a:gd name="connsiteX0" fmla="*/ 10065 w 10065"/>
              <a:gd name="connsiteY0" fmla="*/ 5529 h 5529"/>
              <a:gd name="connsiteX1" fmla="*/ 9978 w 10065"/>
              <a:gd name="connsiteY1" fmla="*/ 1970 h 5529"/>
              <a:gd name="connsiteX2" fmla="*/ 9052 w 10065"/>
              <a:gd name="connsiteY2" fmla="*/ 650 h 5529"/>
              <a:gd name="connsiteX3" fmla="*/ 5439 w 10065"/>
              <a:gd name="connsiteY3" fmla="*/ 9 h 5529"/>
              <a:gd name="connsiteX4" fmla="*/ 0 w 10065"/>
              <a:gd name="connsiteY4" fmla="*/ 9 h 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5" h="5529" extrusionOk="0">
                <a:moveTo>
                  <a:pt x="10065" y="5529"/>
                </a:moveTo>
                <a:cubicBezTo>
                  <a:pt x="10036" y="4343"/>
                  <a:pt x="10007" y="3156"/>
                  <a:pt x="9978" y="1970"/>
                </a:cubicBezTo>
                <a:cubicBezTo>
                  <a:pt x="10094" y="1494"/>
                  <a:pt x="9760" y="1018"/>
                  <a:pt x="9052" y="650"/>
                </a:cubicBezTo>
                <a:cubicBezTo>
                  <a:pt x="8170" y="191"/>
                  <a:pt x="6815" y="-50"/>
                  <a:pt x="5439" y="9"/>
                </a:cubicBezTo>
                <a:lnTo>
                  <a:pt x="0" y="9"/>
                </a:ln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376" name="Oval 375"/>
          <p:cNvSpPr/>
          <p:nvPr/>
        </p:nvSpPr>
        <p:spPr>
          <a:xfrm flipV="1">
            <a:off x="4214887" y="337132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77" name="Oval 376"/>
          <p:cNvSpPr/>
          <p:nvPr/>
        </p:nvSpPr>
        <p:spPr>
          <a:xfrm flipV="1">
            <a:off x="4649862" y="372692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78" name="Shape 147"/>
          <p:cNvSpPr/>
          <p:nvPr/>
        </p:nvSpPr>
        <p:spPr>
          <a:xfrm rot="5400000" flipV="1">
            <a:off x="1335475" y="3063226"/>
            <a:ext cx="366447" cy="44889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349 w 9370"/>
              <a:gd name="connsiteY0" fmla="*/ 45808 h 45808"/>
              <a:gd name="connsiteX1" fmla="*/ 9349 w 9370"/>
              <a:gd name="connsiteY1" fmla="*/ 9127 h 45808"/>
              <a:gd name="connsiteX2" fmla="*/ 8482 w 9370"/>
              <a:gd name="connsiteY2" fmla="*/ 3098 h 45808"/>
              <a:gd name="connsiteX3" fmla="*/ 5096 w 9370"/>
              <a:gd name="connsiteY3" fmla="*/ 169 h 45808"/>
              <a:gd name="connsiteX4" fmla="*/ 0 w 9370"/>
              <a:gd name="connsiteY4" fmla="*/ 0 h 45808"/>
              <a:gd name="connsiteX0" fmla="*/ 9978 w 10000"/>
              <a:gd name="connsiteY0" fmla="*/ 9972 h 9972"/>
              <a:gd name="connsiteX1" fmla="*/ 9978 w 10000"/>
              <a:gd name="connsiteY1" fmla="*/ 1964 h 9972"/>
              <a:gd name="connsiteX2" fmla="*/ 9052 w 10000"/>
              <a:gd name="connsiteY2" fmla="*/ 648 h 9972"/>
              <a:gd name="connsiteX3" fmla="*/ 5439 w 10000"/>
              <a:gd name="connsiteY3" fmla="*/ 9 h 9972"/>
              <a:gd name="connsiteX4" fmla="*/ 0 w 10000"/>
              <a:gd name="connsiteY4" fmla="*/ 9 h 9972"/>
              <a:gd name="connsiteX0" fmla="*/ 10065 w 10065"/>
              <a:gd name="connsiteY0" fmla="*/ 5529 h 5529"/>
              <a:gd name="connsiteX1" fmla="*/ 9978 w 10065"/>
              <a:gd name="connsiteY1" fmla="*/ 1970 h 5529"/>
              <a:gd name="connsiteX2" fmla="*/ 9052 w 10065"/>
              <a:gd name="connsiteY2" fmla="*/ 650 h 5529"/>
              <a:gd name="connsiteX3" fmla="*/ 5439 w 10065"/>
              <a:gd name="connsiteY3" fmla="*/ 9 h 5529"/>
              <a:gd name="connsiteX4" fmla="*/ 0 w 10065"/>
              <a:gd name="connsiteY4" fmla="*/ 9 h 5529"/>
              <a:gd name="connsiteX0" fmla="*/ 10000 w 10000"/>
              <a:gd name="connsiteY0" fmla="*/ 9528 h 9528"/>
              <a:gd name="connsiteX1" fmla="*/ 9914 w 10000"/>
              <a:gd name="connsiteY1" fmla="*/ 3563 h 9528"/>
              <a:gd name="connsiteX2" fmla="*/ 8994 w 10000"/>
              <a:gd name="connsiteY2" fmla="*/ 1176 h 9528"/>
              <a:gd name="connsiteX3" fmla="*/ 5404 w 10000"/>
              <a:gd name="connsiteY3" fmla="*/ 16 h 9528"/>
              <a:gd name="connsiteX4" fmla="*/ 0 w 10000"/>
              <a:gd name="connsiteY4" fmla="*/ 16 h 9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528" extrusionOk="0">
                <a:moveTo>
                  <a:pt x="10000" y="9528"/>
                </a:moveTo>
                <a:cubicBezTo>
                  <a:pt x="9971" y="7383"/>
                  <a:pt x="9942" y="5708"/>
                  <a:pt x="9914" y="3563"/>
                </a:cubicBezTo>
                <a:cubicBezTo>
                  <a:pt x="10029" y="2702"/>
                  <a:pt x="9697" y="1841"/>
                  <a:pt x="8994" y="1176"/>
                </a:cubicBezTo>
                <a:cubicBezTo>
                  <a:pt x="8117" y="345"/>
                  <a:pt x="6771" y="-90"/>
                  <a:pt x="5404" y="16"/>
                </a:cubicBezTo>
                <a:lnTo>
                  <a:pt x="0" y="16"/>
                </a:ln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379" name="Oval 378"/>
          <p:cNvSpPr/>
          <p:nvPr/>
        </p:nvSpPr>
        <p:spPr>
          <a:xfrm flipV="1">
            <a:off x="1246262" y="309403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80" name="Oval 379"/>
          <p:cNvSpPr/>
          <p:nvPr/>
        </p:nvSpPr>
        <p:spPr>
          <a:xfrm flipV="1">
            <a:off x="1662187" y="342106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2" name="Straight Connector 11"/>
          <p:cNvCxnSpPr/>
          <p:nvPr/>
        </p:nvCxnSpPr>
        <p:spPr>
          <a:xfrm>
            <a:off x="1736271" y="1723513"/>
            <a:ext cx="279126"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1" name="Oval 380"/>
          <p:cNvSpPr/>
          <p:nvPr/>
        </p:nvSpPr>
        <p:spPr>
          <a:xfrm flipV="1">
            <a:off x="2012740" y="167643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382" name="Straight Connector 381"/>
          <p:cNvCxnSpPr/>
          <p:nvPr/>
        </p:nvCxnSpPr>
        <p:spPr>
          <a:xfrm flipV="1">
            <a:off x="1736271" y="1365251"/>
            <a:ext cx="0" cy="659889"/>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3" name="TextBox 382"/>
          <p:cNvSpPr txBox="1"/>
          <p:nvPr/>
        </p:nvSpPr>
        <p:spPr>
          <a:xfrm>
            <a:off x="574675" y="1321675"/>
            <a:ext cx="1123016"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a:t>
            </a:r>
          </a:p>
        </p:txBody>
      </p:sp>
      <p:sp>
        <p:nvSpPr>
          <p:cNvPr id="384" name="Shape 147"/>
          <p:cNvSpPr/>
          <p:nvPr/>
        </p:nvSpPr>
        <p:spPr>
          <a:xfrm rot="16200000" flipH="1" flipV="1">
            <a:off x="7543644" y="1829092"/>
            <a:ext cx="364102" cy="66797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349 w 9370"/>
              <a:gd name="connsiteY0" fmla="*/ 45808 h 45808"/>
              <a:gd name="connsiteX1" fmla="*/ 9349 w 9370"/>
              <a:gd name="connsiteY1" fmla="*/ 9127 h 45808"/>
              <a:gd name="connsiteX2" fmla="*/ 8482 w 9370"/>
              <a:gd name="connsiteY2" fmla="*/ 3098 h 45808"/>
              <a:gd name="connsiteX3" fmla="*/ 5096 w 9370"/>
              <a:gd name="connsiteY3" fmla="*/ 169 h 45808"/>
              <a:gd name="connsiteX4" fmla="*/ 0 w 9370"/>
              <a:gd name="connsiteY4" fmla="*/ 0 h 45808"/>
              <a:gd name="connsiteX0" fmla="*/ 9978 w 10000"/>
              <a:gd name="connsiteY0" fmla="*/ 9972 h 9972"/>
              <a:gd name="connsiteX1" fmla="*/ 9978 w 10000"/>
              <a:gd name="connsiteY1" fmla="*/ 1964 h 9972"/>
              <a:gd name="connsiteX2" fmla="*/ 9052 w 10000"/>
              <a:gd name="connsiteY2" fmla="*/ 648 h 9972"/>
              <a:gd name="connsiteX3" fmla="*/ 5439 w 10000"/>
              <a:gd name="connsiteY3" fmla="*/ 9 h 9972"/>
              <a:gd name="connsiteX4" fmla="*/ 0 w 10000"/>
              <a:gd name="connsiteY4" fmla="*/ 9 h 9972"/>
              <a:gd name="connsiteX0" fmla="*/ 10065 w 10065"/>
              <a:gd name="connsiteY0" fmla="*/ 5529 h 5529"/>
              <a:gd name="connsiteX1" fmla="*/ 9978 w 10065"/>
              <a:gd name="connsiteY1" fmla="*/ 1970 h 5529"/>
              <a:gd name="connsiteX2" fmla="*/ 9052 w 10065"/>
              <a:gd name="connsiteY2" fmla="*/ 650 h 5529"/>
              <a:gd name="connsiteX3" fmla="*/ 5439 w 10065"/>
              <a:gd name="connsiteY3" fmla="*/ 9 h 5529"/>
              <a:gd name="connsiteX4" fmla="*/ 0 w 10065"/>
              <a:gd name="connsiteY4" fmla="*/ 9 h 5529"/>
              <a:gd name="connsiteX0" fmla="*/ 9913 w 9936"/>
              <a:gd name="connsiteY0" fmla="*/ 14178 h 14178"/>
              <a:gd name="connsiteX1" fmla="*/ 9914 w 9936"/>
              <a:gd name="connsiteY1" fmla="*/ 3563 h 14178"/>
              <a:gd name="connsiteX2" fmla="*/ 8994 w 9936"/>
              <a:gd name="connsiteY2" fmla="*/ 1176 h 14178"/>
              <a:gd name="connsiteX3" fmla="*/ 5404 w 9936"/>
              <a:gd name="connsiteY3" fmla="*/ 16 h 14178"/>
              <a:gd name="connsiteX4" fmla="*/ 0 w 9936"/>
              <a:gd name="connsiteY4" fmla="*/ 16 h 14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6" h="14178" extrusionOk="0">
                <a:moveTo>
                  <a:pt x="9913" y="14178"/>
                </a:moveTo>
                <a:cubicBezTo>
                  <a:pt x="9884" y="12033"/>
                  <a:pt x="9942" y="5708"/>
                  <a:pt x="9914" y="3563"/>
                </a:cubicBezTo>
                <a:cubicBezTo>
                  <a:pt x="10029" y="2702"/>
                  <a:pt x="9697" y="1841"/>
                  <a:pt x="8994" y="1176"/>
                </a:cubicBezTo>
                <a:cubicBezTo>
                  <a:pt x="8117" y="345"/>
                  <a:pt x="6771" y="-90"/>
                  <a:pt x="5404" y="16"/>
                </a:cubicBezTo>
                <a:lnTo>
                  <a:pt x="0" y="16"/>
                </a:ln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385" name="Straight Connector 384"/>
          <p:cNvCxnSpPr/>
          <p:nvPr/>
        </p:nvCxnSpPr>
        <p:spPr>
          <a:xfrm>
            <a:off x="7527021" y="1980581"/>
            <a:ext cx="1049649"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6" name="Oval 385"/>
          <p:cNvSpPr/>
          <p:nvPr/>
        </p:nvSpPr>
        <p:spPr>
          <a:xfrm flipV="1">
            <a:off x="7376734" y="229671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87" name="TextBox 386"/>
          <p:cNvSpPr txBox="1"/>
          <p:nvPr/>
        </p:nvSpPr>
        <p:spPr>
          <a:xfrm>
            <a:off x="7527101" y="1049889"/>
            <a:ext cx="1034531" cy="861764"/>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endParaRPr lang="en-US" sz="1000" dirty="0">
              <a:solidFill>
                <a:schemeClr val="tx2"/>
              </a:solidFill>
              <a:latin typeface="Roboto Light"/>
              <a:cs typeface="Roboto Light"/>
            </a:endParaRPr>
          </a:p>
        </p:txBody>
      </p:sp>
      <p:sp>
        <p:nvSpPr>
          <p:cNvPr id="388" name="Shape 147"/>
          <p:cNvSpPr/>
          <p:nvPr/>
        </p:nvSpPr>
        <p:spPr>
          <a:xfrm rot="16200000" flipH="1" flipV="1">
            <a:off x="3515893" y="1297458"/>
            <a:ext cx="364123" cy="48699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349 w 9370"/>
              <a:gd name="connsiteY0" fmla="*/ 45808 h 45808"/>
              <a:gd name="connsiteX1" fmla="*/ 9349 w 9370"/>
              <a:gd name="connsiteY1" fmla="*/ 9127 h 45808"/>
              <a:gd name="connsiteX2" fmla="*/ 8482 w 9370"/>
              <a:gd name="connsiteY2" fmla="*/ 3098 h 45808"/>
              <a:gd name="connsiteX3" fmla="*/ 5096 w 9370"/>
              <a:gd name="connsiteY3" fmla="*/ 169 h 45808"/>
              <a:gd name="connsiteX4" fmla="*/ 0 w 9370"/>
              <a:gd name="connsiteY4" fmla="*/ 0 h 45808"/>
              <a:gd name="connsiteX0" fmla="*/ 9978 w 10000"/>
              <a:gd name="connsiteY0" fmla="*/ 9972 h 9972"/>
              <a:gd name="connsiteX1" fmla="*/ 9978 w 10000"/>
              <a:gd name="connsiteY1" fmla="*/ 1964 h 9972"/>
              <a:gd name="connsiteX2" fmla="*/ 9052 w 10000"/>
              <a:gd name="connsiteY2" fmla="*/ 648 h 9972"/>
              <a:gd name="connsiteX3" fmla="*/ 5439 w 10000"/>
              <a:gd name="connsiteY3" fmla="*/ 9 h 9972"/>
              <a:gd name="connsiteX4" fmla="*/ 0 w 10000"/>
              <a:gd name="connsiteY4" fmla="*/ 9 h 9972"/>
              <a:gd name="connsiteX0" fmla="*/ 10065 w 10065"/>
              <a:gd name="connsiteY0" fmla="*/ 5529 h 5529"/>
              <a:gd name="connsiteX1" fmla="*/ 9978 w 10065"/>
              <a:gd name="connsiteY1" fmla="*/ 1970 h 5529"/>
              <a:gd name="connsiteX2" fmla="*/ 9052 w 10065"/>
              <a:gd name="connsiteY2" fmla="*/ 650 h 5529"/>
              <a:gd name="connsiteX3" fmla="*/ 5439 w 10065"/>
              <a:gd name="connsiteY3" fmla="*/ 9 h 5529"/>
              <a:gd name="connsiteX4" fmla="*/ 0 w 10065"/>
              <a:gd name="connsiteY4" fmla="*/ 9 h 5529"/>
              <a:gd name="connsiteX0" fmla="*/ 9913 w 9936"/>
              <a:gd name="connsiteY0" fmla="*/ 14178 h 14178"/>
              <a:gd name="connsiteX1" fmla="*/ 9914 w 9936"/>
              <a:gd name="connsiteY1" fmla="*/ 3563 h 14178"/>
              <a:gd name="connsiteX2" fmla="*/ 8994 w 9936"/>
              <a:gd name="connsiteY2" fmla="*/ 1176 h 14178"/>
              <a:gd name="connsiteX3" fmla="*/ 5404 w 9936"/>
              <a:gd name="connsiteY3" fmla="*/ 16 h 14178"/>
              <a:gd name="connsiteX4" fmla="*/ 0 w 9936"/>
              <a:gd name="connsiteY4" fmla="*/ 16 h 14178"/>
              <a:gd name="connsiteX0" fmla="*/ 10064 w 10064"/>
              <a:gd name="connsiteY0" fmla="*/ 7338 h 7338"/>
              <a:gd name="connsiteX1" fmla="*/ 9978 w 10064"/>
              <a:gd name="connsiteY1" fmla="*/ 2513 h 7338"/>
              <a:gd name="connsiteX2" fmla="*/ 9052 w 10064"/>
              <a:gd name="connsiteY2" fmla="*/ 829 h 7338"/>
              <a:gd name="connsiteX3" fmla="*/ 5439 w 10064"/>
              <a:gd name="connsiteY3" fmla="*/ 11 h 7338"/>
              <a:gd name="connsiteX4" fmla="*/ 0 w 10064"/>
              <a:gd name="connsiteY4" fmla="*/ 11 h 7338"/>
              <a:gd name="connsiteX0" fmla="*/ 10000 w 10000"/>
              <a:gd name="connsiteY0" fmla="*/ 9806 h 9806"/>
              <a:gd name="connsiteX1" fmla="*/ 9915 w 10000"/>
              <a:gd name="connsiteY1" fmla="*/ 3425 h 9806"/>
              <a:gd name="connsiteX2" fmla="*/ 8994 w 10000"/>
              <a:gd name="connsiteY2" fmla="*/ 1130 h 9806"/>
              <a:gd name="connsiteX3" fmla="*/ 5404 w 10000"/>
              <a:gd name="connsiteY3" fmla="*/ 15 h 9806"/>
              <a:gd name="connsiteX4" fmla="*/ 0 w 10000"/>
              <a:gd name="connsiteY4" fmla="*/ 15 h 9806"/>
              <a:gd name="connsiteX0" fmla="*/ 9913 w 9937"/>
              <a:gd name="connsiteY0" fmla="*/ 10132 h 10132"/>
              <a:gd name="connsiteX1" fmla="*/ 9915 w 9937"/>
              <a:gd name="connsiteY1" fmla="*/ 3493 h 10132"/>
              <a:gd name="connsiteX2" fmla="*/ 8994 w 9937"/>
              <a:gd name="connsiteY2" fmla="*/ 1152 h 10132"/>
              <a:gd name="connsiteX3" fmla="*/ 5404 w 9937"/>
              <a:gd name="connsiteY3" fmla="*/ 15 h 10132"/>
              <a:gd name="connsiteX4" fmla="*/ 0 w 9937"/>
              <a:gd name="connsiteY4" fmla="*/ 15 h 10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7" h="10132" extrusionOk="0">
                <a:moveTo>
                  <a:pt x="9913" y="10132"/>
                </a:moveTo>
                <a:cubicBezTo>
                  <a:pt x="9884" y="8029"/>
                  <a:pt x="9942" y="5596"/>
                  <a:pt x="9915" y="3493"/>
                </a:cubicBezTo>
                <a:cubicBezTo>
                  <a:pt x="10030" y="2648"/>
                  <a:pt x="9697" y="1804"/>
                  <a:pt x="8994" y="1152"/>
                </a:cubicBezTo>
                <a:cubicBezTo>
                  <a:pt x="8117" y="338"/>
                  <a:pt x="6772" y="-88"/>
                  <a:pt x="5404" y="15"/>
                </a:cubicBezTo>
                <a:lnTo>
                  <a:pt x="0" y="15"/>
                </a:ln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389" name="Oval 388"/>
          <p:cNvSpPr/>
          <p:nvPr/>
        </p:nvSpPr>
        <p:spPr>
          <a:xfrm flipV="1">
            <a:off x="3432957" y="167457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390" name="Group 389"/>
          <p:cNvGrpSpPr/>
          <p:nvPr/>
        </p:nvGrpSpPr>
        <p:grpSpPr>
          <a:xfrm>
            <a:off x="3610072" y="1146686"/>
            <a:ext cx="671973" cy="246221"/>
            <a:chOff x="6416455" y="1241730"/>
            <a:chExt cx="671973" cy="246220"/>
          </a:xfrm>
        </p:grpSpPr>
        <p:sp>
          <p:nvSpPr>
            <p:cNvPr id="391"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392" name="TextBox 391"/>
            <p:cNvSpPr txBox="1"/>
            <p:nvPr/>
          </p:nvSpPr>
          <p:spPr>
            <a:xfrm>
              <a:off x="6416455" y="1241730"/>
              <a:ext cx="671973" cy="246220"/>
            </a:xfrm>
            <a:prstGeom prst="rect">
              <a:avLst/>
            </a:prstGeom>
            <a:noFill/>
          </p:spPr>
          <p:txBody>
            <a:bodyPr wrap="square" rtlCol="0">
              <a:spAutoFit/>
            </a:bodyPr>
            <a:lstStyle/>
            <a:p>
              <a:pPr algn="ctr"/>
              <a:r>
                <a:rPr lang="en-US" sz="1000" dirty="0">
                  <a:solidFill>
                    <a:schemeClr val="bg1"/>
                  </a:solidFill>
                  <a:latin typeface="Roboto Light"/>
                  <a:cs typeface="Roboto Light"/>
                </a:rPr>
                <a:t>2018</a:t>
              </a:r>
            </a:p>
          </p:txBody>
        </p:sp>
      </p:grpSp>
    </p:spTree>
    <p:extLst>
      <p:ext uri="{BB962C8B-B14F-4D97-AF65-F5344CB8AC3E}">
        <p14:creationId xmlns:p14="http://schemas.microsoft.com/office/powerpoint/2010/main" val="346535669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Gallery</a:t>
            </a:r>
            <a:endParaRPr lang="en-US" b="0" dirty="0"/>
          </a:p>
        </p:txBody>
      </p:sp>
      <p:grpSp>
        <p:nvGrpSpPr>
          <p:cNvPr id="5" name="Group 4"/>
          <p:cNvGrpSpPr/>
          <p:nvPr/>
        </p:nvGrpSpPr>
        <p:grpSpPr>
          <a:xfrm>
            <a:off x="520456" y="945780"/>
            <a:ext cx="1838325" cy="1456523"/>
            <a:chOff x="409574" y="1032677"/>
            <a:chExt cx="1838325" cy="1456523"/>
          </a:xfrm>
        </p:grpSpPr>
        <p:sp>
          <p:nvSpPr>
            <p:cNvPr id="4" name="Rounded Rectangle 3"/>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ound Same Side Corner Rectangle 2"/>
            <p:cNvSpPr/>
            <p:nvPr/>
          </p:nvSpPr>
          <p:spPr>
            <a:xfrm rot="10800000">
              <a:off x="409574" y="2127250"/>
              <a:ext cx="1838325" cy="361950"/>
            </a:xfrm>
            <a:prstGeom prst="round2Same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24" name="Group 23"/>
          <p:cNvGrpSpPr/>
          <p:nvPr/>
        </p:nvGrpSpPr>
        <p:grpSpPr>
          <a:xfrm>
            <a:off x="2615622" y="945780"/>
            <a:ext cx="1838325" cy="1456523"/>
            <a:chOff x="409574" y="1032677"/>
            <a:chExt cx="1838325" cy="1456523"/>
          </a:xfrm>
        </p:grpSpPr>
        <p:sp>
          <p:nvSpPr>
            <p:cNvPr id="25" name="Rounded Rectangle 24"/>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 Same Side Corner Rectangle 25"/>
            <p:cNvSpPr/>
            <p:nvPr/>
          </p:nvSpPr>
          <p:spPr>
            <a:xfrm rot="10800000">
              <a:off x="409574" y="2127250"/>
              <a:ext cx="1838325" cy="361950"/>
            </a:xfrm>
            <a:prstGeom prst="round2Same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28" name="Group 27"/>
          <p:cNvGrpSpPr/>
          <p:nvPr/>
        </p:nvGrpSpPr>
        <p:grpSpPr>
          <a:xfrm>
            <a:off x="4710788" y="945780"/>
            <a:ext cx="1838325" cy="1456523"/>
            <a:chOff x="409574" y="1032677"/>
            <a:chExt cx="1838325" cy="1456523"/>
          </a:xfrm>
        </p:grpSpPr>
        <p:sp>
          <p:nvSpPr>
            <p:cNvPr id="29" name="Rounded Rectangle 28"/>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 Same Side Corner Rectangle 30"/>
            <p:cNvSpPr/>
            <p:nvPr/>
          </p:nvSpPr>
          <p:spPr>
            <a:xfrm rot="10800000">
              <a:off x="409574" y="2127250"/>
              <a:ext cx="1838325" cy="361950"/>
            </a:xfrm>
            <a:prstGeom prst="round2Same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33" name="Group 32"/>
          <p:cNvGrpSpPr/>
          <p:nvPr/>
        </p:nvGrpSpPr>
        <p:grpSpPr>
          <a:xfrm>
            <a:off x="6805955" y="945780"/>
            <a:ext cx="1838325" cy="1456523"/>
            <a:chOff x="409574" y="1032677"/>
            <a:chExt cx="1838325" cy="1456523"/>
          </a:xfrm>
        </p:grpSpPr>
        <p:sp>
          <p:nvSpPr>
            <p:cNvPr id="34" name="Rounded Rectangle 33"/>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 Same Side Corner Rectangle 34"/>
            <p:cNvSpPr/>
            <p:nvPr/>
          </p:nvSpPr>
          <p:spPr>
            <a:xfrm rot="10800000">
              <a:off x="409574" y="2127250"/>
              <a:ext cx="1838325" cy="361950"/>
            </a:xfrm>
            <a:prstGeom prst="round2Same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37" name="Group 36"/>
          <p:cNvGrpSpPr/>
          <p:nvPr/>
        </p:nvGrpSpPr>
        <p:grpSpPr>
          <a:xfrm>
            <a:off x="520456" y="2658965"/>
            <a:ext cx="1838325" cy="1456523"/>
            <a:chOff x="409574" y="1032677"/>
            <a:chExt cx="1838325" cy="1456523"/>
          </a:xfrm>
        </p:grpSpPr>
        <p:sp>
          <p:nvSpPr>
            <p:cNvPr id="38" name="Rounded Rectangle 37"/>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ound Same Side Corner Rectangle 38"/>
            <p:cNvSpPr/>
            <p:nvPr/>
          </p:nvSpPr>
          <p:spPr>
            <a:xfrm rot="10800000">
              <a:off x="409574" y="2127250"/>
              <a:ext cx="1838325" cy="361950"/>
            </a:xfrm>
            <a:prstGeom prst="round2Same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41" name="Group 40"/>
          <p:cNvGrpSpPr/>
          <p:nvPr/>
        </p:nvGrpSpPr>
        <p:grpSpPr>
          <a:xfrm>
            <a:off x="2615622" y="2658965"/>
            <a:ext cx="1838325" cy="1456523"/>
            <a:chOff x="409574" y="1032677"/>
            <a:chExt cx="1838325" cy="1456523"/>
          </a:xfrm>
        </p:grpSpPr>
        <p:sp>
          <p:nvSpPr>
            <p:cNvPr id="42" name="Rounded Rectangle 41"/>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ound Same Side Corner Rectangle 54"/>
            <p:cNvSpPr/>
            <p:nvPr/>
          </p:nvSpPr>
          <p:spPr>
            <a:xfrm rot="10800000">
              <a:off x="409574" y="2127250"/>
              <a:ext cx="1838325" cy="361950"/>
            </a:xfrm>
            <a:prstGeom prst="round2Same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57" name="Group 56"/>
          <p:cNvGrpSpPr/>
          <p:nvPr/>
        </p:nvGrpSpPr>
        <p:grpSpPr>
          <a:xfrm>
            <a:off x="4710788" y="2658965"/>
            <a:ext cx="1838325" cy="1456523"/>
            <a:chOff x="409574" y="1032677"/>
            <a:chExt cx="1838325" cy="1456523"/>
          </a:xfrm>
        </p:grpSpPr>
        <p:sp>
          <p:nvSpPr>
            <p:cNvPr id="58" name="Rounded Rectangle 57"/>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 Same Side Corner Rectangle 58"/>
            <p:cNvSpPr/>
            <p:nvPr/>
          </p:nvSpPr>
          <p:spPr>
            <a:xfrm rot="10800000">
              <a:off x="409574" y="2127250"/>
              <a:ext cx="1838325" cy="361950"/>
            </a:xfrm>
            <a:prstGeom prst="round2Same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61" name="Group 60"/>
          <p:cNvGrpSpPr/>
          <p:nvPr/>
        </p:nvGrpSpPr>
        <p:grpSpPr>
          <a:xfrm>
            <a:off x="6820145" y="2658965"/>
            <a:ext cx="1838325" cy="1456523"/>
            <a:chOff x="409574" y="1032677"/>
            <a:chExt cx="1838325" cy="1456523"/>
          </a:xfrm>
        </p:grpSpPr>
        <p:sp>
          <p:nvSpPr>
            <p:cNvPr id="62" name="Rounded Rectangle 61"/>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ound Same Side Corner Rectangle 62"/>
            <p:cNvSpPr/>
            <p:nvPr/>
          </p:nvSpPr>
          <p:spPr>
            <a:xfrm rot="10800000">
              <a:off x="409574" y="2127250"/>
              <a:ext cx="1838325" cy="361950"/>
            </a:xfrm>
            <a:prstGeom prst="round2Same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TextBox 63"/>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spTree>
    <p:extLst>
      <p:ext uri="{BB962C8B-B14F-4D97-AF65-F5344CB8AC3E}">
        <p14:creationId xmlns:p14="http://schemas.microsoft.com/office/powerpoint/2010/main" val="35027261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120168" y="810473"/>
            <a:ext cx="606984" cy="606971"/>
            <a:chOff x="596525" y="2951105"/>
            <a:chExt cx="606984" cy="606971"/>
          </a:xfrm>
        </p:grpSpPr>
        <p:sp>
          <p:nvSpPr>
            <p:cNvPr id="55" name="Oval 54"/>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Oval 55"/>
            <p:cNvSpPr/>
            <p:nvPr/>
          </p:nvSpPr>
          <p:spPr>
            <a:xfrm>
              <a:off x="699666" y="3054245"/>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 name="Group 3"/>
          <p:cNvGrpSpPr/>
          <p:nvPr/>
        </p:nvGrpSpPr>
        <p:grpSpPr>
          <a:xfrm>
            <a:off x="2121393" y="3383622"/>
            <a:ext cx="606984" cy="606971"/>
            <a:chOff x="1408556" y="3347114"/>
            <a:chExt cx="606984" cy="606971"/>
          </a:xfrm>
        </p:grpSpPr>
        <p:sp>
          <p:nvSpPr>
            <p:cNvPr id="59" name="Oval 58"/>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Oval 59"/>
            <p:cNvSpPr/>
            <p:nvPr/>
          </p:nvSpPr>
          <p:spPr>
            <a:xfrm>
              <a:off x="1511697" y="3450254"/>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4" name="Group 113"/>
          <p:cNvGrpSpPr/>
          <p:nvPr/>
        </p:nvGrpSpPr>
        <p:grpSpPr>
          <a:xfrm rot="5400000">
            <a:off x="3409074" y="2098162"/>
            <a:ext cx="606984" cy="606971"/>
            <a:chOff x="596525" y="2951105"/>
            <a:chExt cx="606984" cy="606971"/>
          </a:xfrm>
        </p:grpSpPr>
        <p:sp>
          <p:nvSpPr>
            <p:cNvPr id="119" name="Oval 118"/>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0" name="Oval 119"/>
            <p:cNvSpPr/>
            <p:nvPr/>
          </p:nvSpPr>
          <p:spPr>
            <a:xfrm>
              <a:off x="699666" y="3054245"/>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5" name="Group 114"/>
          <p:cNvGrpSpPr/>
          <p:nvPr/>
        </p:nvGrpSpPr>
        <p:grpSpPr>
          <a:xfrm rot="5400000">
            <a:off x="835925" y="2099386"/>
            <a:ext cx="606984" cy="606971"/>
            <a:chOff x="1408556" y="3347114"/>
            <a:chExt cx="606984" cy="606971"/>
          </a:xfrm>
        </p:grpSpPr>
        <p:sp>
          <p:nvSpPr>
            <p:cNvPr id="116" name="Oval 115"/>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7" name="Oval 116"/>
            <p:cNvSpPr/>
            <p:nvPr/>
          </p:nvSpPr>
          <p:spPr>
            <a:xfrm>
              <a:off x="1511697" y="3450254"/>
              <a:ext cx="400702" cy="400692"/>
            </a:xfrm>
            <a:prstGeom prst="ellipse">
              <a:avLst/>
            </a:prstGeom>
            <a:solidFill>
              <a:schemeClr val="bg1"/>
            </a:solidFill>
            <a:ln w="88900" cmpd="sng">
              <a:solidFill>
                <a:srgbClr val="009BD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23" name="Group 122"/>
          <p:cNvGrpSpPr/>
          <p:nvPr/>
        </p:nvGrpSpPr>
        <p:grpSpPr>
          <a:xfrm rot="2700000">
            <a:off x="3033531" y="1190323"/>
            <a:ext cx="606984" cy="606971"/>
            <a:chOff x="596525" y="2951105"/>
            <a:chExt cx="606984" cy="606971"/>
          </a:xfrm>
        </p:grpSpPr>
        <p:sp>
          <p:nvSpPr>
            <p:cNvPr id="128" name="Oval 127"/>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9" name="Oval 128"/>
            <p:cNvSpPr/>
            <p:nvPr/>
          </p:nvSpPr>
          <p:spPr>
            <a:xfrm>
              <a:off x="699666" y="3054245"/>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24" name="Group 123"/>
          <p:cNvGrpSpPr/>
          <p:nvPr/>
        </p:nvGrpSpPr>
        <p:grpSpPr>
          <a:xfrm rot="2700000">
            <a:off x="1214906" y="3010681"/>
            <a:ext cx="606984" cy="606971"/>
            <a:chOff x="1408556" y="3347114"/>
            <a:chExt cx="606984" cy="606971"/>
          </a:xfrm>
        </p:grpSpPr>
        <p:sp>
          <p:nvSpPr>
            <p:cNvPr id="125" name="Oval 124"/>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Oval 125"/>
            <p:cNvSpPr/>
            <p:nvPr/>
          </p:nvSpPr>
          <p:spPr>
            <a:xfrm>
              <a:off x="1511697" y="3450254"/>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32" name="Group 131"/>
          <p:cNvGrpSpPr/>
          <p:nvPr/>
        </p:nvGrpSpPr>
        <p:grpSpPr>
          <a:xfrm rot="8100000">
            <a:off x="3034397" y="3002640"/>
            <a:ext cx="606984" cy="606971"/>
            <a:chOff x="596525" y="2951105"/>
            <a:chExt cx="606984" cy="606971"/>
          </a:xfrm>
        </p:grpSpPr>
        <p:sp>
          <p:nvSpPr>
            <p:cNvPr id="137" name="Oval 136"/>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Oval 137"/>
            <p:cNvSpPr/>
            <p:nvPr/>
          </p:nvSpPr>
          <p:spPr>
            <a:xfrm>
              <a:off x="699666" y="3054245"/>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33" name="Group 132"/>
          <p:cNvGrpSpPr/>
          <p:nvPr/>
        </p:nvGrpSpPr>
        <p:grpSpPr>
          <a:xfrm rot="8100000">
            <a:off x="1214040" y="1184015"/>
            <a:ext cx="606984" cy="606971"/>
            <a:chOff x="1408556" y="3347114"/>
            <a:chExt cx="606984" cy="606971"/>
          </a:xfrm>
        </p:grpSpPr>
        <p:sp>
          <p:nvSpPr>
            <p:cNvPr id="134" name="Oval 133"/>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5" name="Oval 134"/>
            <p:cNvSpPr/>
            <p:nvPr/>
          </p:nvSpPr>
          <p:spPr>
            <a:xfrm>
              <a:off x="1511697" y="3450254"/>
              <a:ext cx="400702" cy="400692"/>
            </a:xfrm>
            <a:prstGeom prst="ellipse">
              <a:avLst/>
            </a:prstGeom>
            <a:solidFill>
              <a:schemeClr val="bg1"/>
            </a:solidFill>
            <a:ln w="8890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10" name="Straight Connector 9"/>
          <p:cNvCxnSpPr/>
          <p:nvPr/>
        </p:nvCxnSpPr>
        <p:spPr>
          <a:xfrm>
            <a:off x="2423728" y="1419515"/>
            <a:ext cx="0" cy="196739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a:stCxn id="128" idx="4"/>
            <a:endCxn id="125" idx="0"/>
          </p:cNvCxnSpPr>
          <p:nvPr/>
        </p:nvCxnSpPr>
        <p:spPr>
          <a:xfrm flipH="1">
            <a:off x="1732996" y="1708406"/>
            <a:ext cx="1389431" cy="139116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a:stCxn id="134" idx="0"/>
            <a:endCxn id="137" idx="4"/>
          </p:cNvCxnSpPr>
          <p:nvPr/>
        </p:nvCxnSpPr>
        <p:spPr>
          <a:xfrm>
            <a:off x="1732130" y="1702096"/>
            <a:ext cx="1391163" cy="138943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a:stCxn id="119" idx="4"/>
            <a:endCxn id="116" idx="0"/>
          </p:cNvCxnSpPr>
          <p:nvPr/>
        </p:nvCxnSpPr>
        <p:spPr>
          <a:xfrm flipH="1">
            <a:off x="1442903" y="2401648"/>
            <a:ext cx="1966178" cy="12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5575199" y="285751"/>
            <a:ext cx="3216342" cy="470429"/>
          </a:xfrm>
        </p:spPr>
        <p:txBody>
          <a:bodyPr/>
          <a:lstStyle/>
          <a:p>
            <a:pPr algn="r"/>
            <a:r>
              <a:rPr lang="en-US" b="0" dirty="0" smtClean="0"/>
              <a:t>Circle Icon 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grpSp>
        <p:nvGrpSpPr>
          <p:cNvPr id="109" name="Group 108"/>
          <p:cNvGrpSpPr/>
          <p:nvPr/>
        </p:nvGrpSpPr>
        <p:grpSpPr>
          <a:xfrm>
            <a:off x="1583523" y="1558154"/>
            <a:ext cx="1683717" cy="1683675"/>
            <a:chOff x="638823" y="2993402"/>
            <a:chExt cx="522389" cy="522377"/>
          </a:xfrm>
          <a:solidFill>
            <a:srgbClr val="F4F4F4"/>
          </a:solidFill>
        </p:grpSpPr>
        <p:sp>
          <p:nvSpPr>
            <p:cNvPr id="110" name="Oval 109"/>
            <p:cNvSpPr/>
            <p:nvPr/>
          </p:nvSpPr>
          <p:spPr>
            <a:xfrm>
              <a:off x="638823" y="2993402"/>
              <a:ext cx="522389" cy="522377"/>
            </a:xfrm>
            <a:prstGeom prst="ellipse">
              <a:avLst/>
            </a:prstGeom>
            <a:grp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1" name="Oval 110"/>
            <p:cNvSpPr/>
            <p:nvPr/>
          </p:nvSpPr>
          <p:spPr>
            <a:xfrm>
              <a:off x="699666" y="3054245"/>
              <a:ext cx="400702" cy="400692"/>
            </a:xfrm>
            <a:prstGeom prst="ellipse">
              <a:avLst/>
            </a:prstGeom>
            <a:grp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2" name="TextBox 111"/>
            <p:cNvSpPr txBox="1"/>
            <p:nvPr/>
          </p:nvSpPr>
          <p:spPr>
            <a:xfrm>
              <a:off x="735525" y="3173035"/>
              <a:ext cx="326358" cy="171883"/>
            </a:xfrm>
            <a:prstGeom prst="rect">
              <a:avLst/>
            </a:prstGeom>
            <a:grpFill/>
          </p:spPr>
          <p:txBody>
            <a:bodyPr wrap="square" rtlCol="0">
              <a:spAutoFit/>
            </a:bodyPr>
            <a:lstStyle/>
            <a:p>
              <a:pPr algn="ctr"/>
              <a:r>
                <a:rPr lang="en-US" sz="1000" dirty="0">
                  <a:latin typeface="Roboto Bold"/>
                  <a:cs typeface="Roboto Bold"/>
                </a:rPr>
                <a:t>Title text</a:t>
              </a:r>
            </a:p>
            <a:p>
              <a:pPr algn="ctr"/>
              <a:r>
                <a:rPr lang="en-US" sz="1000" dirty="0" err="1">
                  <a:latin typeface="Roboto Bold"/>
                  <a:cs typeface="Roboto Bold"/>
                </a:rPr>
                <a:t>Infographic</a:t>
              </a:r>
              <a:endParaRPr lang="en-US" sz="1000" dirty="0">
                <a:latin typeface="Roboto Bold"/>
                <a:cs typeface="Roboto Bold"/>
              </a:endParaRPr>
            </a:p>
            <a:p>
              <a:pPr algn="ctr"/>
              <a:r>
                <a:rPr lang="en-US" sz="1000" dirty="0">
                  <a:latin typeface="Roboto Bold"/>
                  <a:cs typeface="Roboto Bold"/>
                </a:rPr>
                <a:t>Circle</a:t>
              </a:r>
            </a:p>
          </p:txBody>
        </p:sp>
      </p:grpSp>
      <p:sp>
        <p:nvSpPr>
          <p:cNvPr id="146" name="Shape 8841"/>
          <p:cNvSpPr/>
          <p:nvPr/>
        </p:nvSpPr>
        <p:spPr>
          <a:xfrm>
            <a:off x="2194173" y="898773"/>
            <a:ext cx="446332" cy="389840"/>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tx2"/>
                </a:solidFill>
              </a:rPr>
              <a:t></a:t>
            </a:r>
          </a:p>
        </p:txBody>
      </p:sp>
      <p:sp>
        <p:nvSpPr>
          <p:cNvPr id="147" name="Shape 8841"/>
          <p:cNvSpPr/>
          <p:nvPr/>
        </p:nvSpPr>
        <p:spPr>
          <a:xfrm>
            <a:off x="855273" y="2180243"/>
            <a:ext cx="565438" cy="389840"/>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rgbClr val="A0A0A3"/>
                </a:solidFill>
              </a:rPr>
              <a:t></a:t>
            </a:r>
          </a:p>
        </p:txBody>
      </p:sp>
      <p:sp>
        <p:nvSpPr>
          <p:cNvPr id="148" name="Shape 8841"/>
          <p:cNvSpPr/>
          <p:nvPr/>
        </p:nvSpPr>
        <p:spPr>
          <a:xfrm>
            <a:off x="3102393" y="1296996"/>
            <a:ext cx="478074" cy="35393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A0A0A3"/>
                </a:solidFill>
              </a:rPr>
              <a:t></a:t>
            </a:r>
          </a:p>
        </p:txBody>
      </p:sp>
      <p:sp>
        <p:nvSpPr>
          <p:cNvPr id="149" name="Shape 8841"/>
          <p:cNvSpPr/>
          <p:nvPr/>
        </p:nvSpPr>
        <p:spPr>
          <a:xfrm>
            <a:off x="3465661" y="2172563"/>
            <a:ext cx="502270" cy="389840"/>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rgbClr val="A0A0A3"/>
                </a:solidFill>
              </a:rPr>
              <a:t></a:t>
            </a:r>
          </a:p>
        </p:txBody>
      </p:sp>
      <p:sp>
        <p:nvSpPr>
          <p:cNvPr id="150" name="Shape 8841"/>
          <p:cNvSpPr/>
          <p:nvPr/>
        </p:nvSpPr>
        <p:spPr>
          <a:xfrm>
            <a:off x="3125330" y="3089460"/>
            <a:ext cx="419262" cy="35393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A0A0A3"/>
                </a:solidFill>
              </a:rPr>
              <a:t></a:t>
            </a:r>
          </a:p>
        </p:txBody>
      </p:sp>
      <p:sp>
        <p:nvSpPr>
          <p:cNvPr id="151" name="Shape 8841"/>
          <p:cNvSpPr/>
          <p:nvPr/>
        </p:nvSpPr>
        <p:spPr>
          <a:xfrm>
            <a:off x="2228100" y="3441764"/>
            <a:ext cx="390881" cy="389840"/>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rgbClr val="A0A0A3"/>
                </a:solidFill>
              </a:rPr>
              <a:t></a:t>
            </a:r>
          </a:p>
        </p:txBody>
      </p:sp>
      <p:sp>
        <p:nvSpPr>
          <p:cNvPr id="152" name="Shape 8841"/>
          <p:cNvSpPr/>
          <p:nvPr/>
        </p:nvSpPr>
        <p:spPr>
          <a:xfrm>
            <a:off x="1374771" y="1284765"/>
            <a:ext cx="254895" cy="353933"/>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sp>
        <p:nvSpPr>
          <p:cNvPr id="153" name="Shape 8841"/>
          <p:cNvSpPr/>
          <p:nvPr/>
        </p:nvSpPr>
        <p:spPr>
          <a:xfrm>
            <a:off x="1344230" y="3092967"/>
            <a:ext cx="329494" cy="389840"/>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rgbClr val="A0A0A3"/>
                </a:solidFill>
              </a:rPr>
              <a:t></a:t>
            </a:r>
          </a:p>
        </p:txBody>
      </p:sp>
    </p:spTree>
    <p:extLst>
      <p:ext uri="{BB962C8B-B14F-4D97-AF65-F5344CB8AC3E}">
        <p14:creationId xmlns:p14="http://schemas.microsoft.com/office/powerpoint/2010/main" val="18065137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31557" y="2939896"/>
            <a:ext cx="4224076" cy="724664"/>
          </a:xfrm>
        </p:spPr>
        <p:txBody>
          <a:bodyPr>
            <a:noAutofit/>
          </a:bodyPr>
          <a:lstStyle/>
          <a:p>
            <a:r>
              <a:rPr lang="en-US" sz="4000" dirty="0" smtClean="0">
                <a:solidFill>
                  <a:schemeClr val="bg1"/>
                </a:solidFill>
              </a:rPr>
              <a:t>Bio</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939896"/>
            <a:ext cx="1658342" cy="1654748"/>
            <a:chOff x="935145" y="2133632"/>
            <a:chExt cx="1658342" cy="1654748"/>
          </a:xfrm>
        </p:grpSpPr>
        <p:sp>
          <p:nvSpPr>
            <p:cNvPr id="5" name="Oval 4"/>
            <p:cNvSpPr/>
            <p:nvPr/>
          </p:nvSpPr>
          <p:spPr>
            <a:xfrm>
              <a:off x="935145" y="2133632"/>
              <a:ext cx="1654748" cy="1654748"/>
            </a:xfrm>
            <a:prstGeom prst="ellipse">
              <a:avLst/>
            </a:prstGeom>
            <a:solidFill>
              <a:schemeClr val="bg1"/>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6815" y="2248157"/>
              <a:ext cx="1656672" cy="125803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7200" dirty="0">
                  <a:solidFill>
                    <a:schemeClr val="accent1"/>
                  </a:solidFill>
                </a:rPr>
                <a:t></a:t>
              </a:r>
              <a:endParaRPr lang="en-US" sz="6600" dirty="0">
                <a:solidFill>
                  <a:schemeClr val="accent6"/>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27946521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3917" y="285751"/>
            <a:ext cx="4512733" cy="470429"/>
          </a:xfrm>
        </p:spPr>
        <p:txBody>
          <a:bodyPr>
            <a:normAutofit/>
          </a:bodyPr>
          <a:lstStyle/>
          <a:p>
            <a:pPr algn="r"/>
            <a:r>
              <a:rPr lang="en-US" b="0" dirty="0" smtClean="0"/>
              <a:t>Client Testimonial</a:t>
            </a:r>
            <a:endParaRPr lang="en-US" b="0" dirty="0"/>
          </a:p>
        </p:txBody>
      </p:sp>
      <p:sp>
        <p:nvSpPr>
          <p:cNvPr id="3" name="Oval 2"/>
          <p:cNvSpPr/>
          <p:nvPr/>
        </p:nvSpPr>
        <p:spPr>
          <a:xfrm>
            <a:off x="449107" y="908427"/>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0" name="Title 1"/>
          <p:cNvSpPr txBox="1">
            <a:spLocks/>
          </p:cNvSpPr>
          <p:nvPr/>
        </p:nvSpPr>
        <p:spPr>
          <a:xfrm>
            <a:off x="444501" y="2902367"/>
            <a:ext cx="185419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Max Freeman</a:t>
            </a:r>
          </a:p>
        </p:txBody>
      </p:sp>
      <p:sp>
        <p:nvSpPr>
          <p:cNvPr id="31" name="TextBox 30"/>
          <p:cNvSpPr txBox="1"/>
          <p:nvPr/>
        </p:nvSpPr>
        <p:spPr>
          <a:xfrm>
            <a:off x="444712" y="3190607"/>
            <a:ext cx="1862455" cy="246211"/>
          </a:xfrm>
          <a:prstGeom prst="rect">
            <a:avLst/>
          </a:prstGeom>
          <a:noFill/>
        </p:spPr>
        <p:txBody>
          <a:bodyPr wrap="square" lIns="91430" tIns="45715" rIns="91430" bIns="45715" rtlCol="0">
            <a:spAutoFit/>
          </a:bodyPr>
          <a:lstStyle/>
          <a:p>
            <a:pPr algn="ctr"/>
            <a:r>
              <a:rPr lang="en-US" sz="1000" dirty="0">
                <a:solidFill>
                  <a:schemeClr val="tx2"/>
                </a:solidFill>
                <a:latin typeface="Roboto Light"/>
                <a:cs typeface="Roboto Light"/>
              </a:rPr>
              <a:t>manager “New Project”</a:t>
            </a:r>
          </a:p>
        </p:txBody>
      </p:sp>
      <p:sp>
        <p:nvSpPr>
          <p:cNvPr id="33" name="Oval 32"/>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8" name="Oval 47"/>
          <p:cNvSpPr/>
          <p:nvPr/>
        </p:nvSpPr>
        <p:spPr>
          <a:xfrm>
            <a:off x="639990" y="1103162"/>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9" name="Oval 48"/>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 name="Rounded Rectangle 3"/>
          <p:cNvSpPr/>
          <p:nvPr/>
        </p:nvSpPr>
        <p:spPr>
          <a:xfrm>
            <a:off x="2737554" y="1023939"/>
            <a:ext cx="6019095"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 name="Right Triangle 5"/>
          <p:cNvSpPr/>
          <p:nvPr/>
        </p:nvSpPr>
        <p:spPr>
          <a:xfrm rot="16200000" flipH="1">
            <a:off x="2476500" y="1023056"/>
            <a:ext cx="381000" cy="381000"/>
          </a:xfrm>
          <a:prstGeom prst="rtTriangle">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2" name="TextBox 51"/>
          <p:cNvSpPr txBox="1"/>
          <p:nvPr/>
        </p:nvSpPr>
        <p:spPr>
          <a:xfrm>
            <a:off x="2942168" y="1683574"/>
            <a:ext cx="5658908" cy="1785104"/>
          </a:xfrm>
          <a:prstGeom prst="rect">
            <a:avLst/>
          </a:prstGeom>
          <a:noFill/>
        </p:spPr>
        <p:txBody>
          <a:bodyPr wrap="square" lIns="91430" tIns="45715" rIns="91430" bIns="45715" rtlCol="0">
            <a:spAutoFit/>
          </a:bodyPr>
          <a:lstStyle/>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i="1" dirty="0" err="1">
                <a:solidFill>
                  <a:schemeClr val="tx2"/>
                </a:solidFill>
                <a:latin typeface="Roboto Light"/>
                <a:cs typeface="Roboto Light"/>
              </a:rPr>
              <a:t>popularised</a:t>
            </a:r>
            <a:r>
              <a:rPr lang="en-US" sz="1000" i="1" dirty="0">
                <a:solidFill>
                  <a:schemeClr val="tx2"/>
                </a:solidFill>
                <a:latin typeface="Roboto Light"/>
                <a:cs typeface="Roboto Light"/>
              </a:rPr>
              <a:t> in the 1960s with the release of </a:t>
            </a:r>
            <a:r>
              <a:rPr lang="en-US" sz="1000" i="1" dirty="0" err="1">
                <a:solidFill>
                  <a:schemeClr val="tx2"/>
                </a:solidFill>
                <a:latin typeface="Roboto Light"/>
                <a:cs typeface="Roboto Light"/>
              </a:rPr>
              <a:t>Letraset</a:t>
            </a:r>
            <a:r>
              <a:rPr lang="en-US" sz="1000" i="1" dirty="0">
                <a:solidFill>
                  <a:schemeClr val="tx2"/>
                </a:solidFill>
                <a:latin typeface="Roboto Light"/>
                <a:cs typeface="Roboto Light"/>
              </a:rPr>
              <a:t> sheets containing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passages, and more recently with desktop publishing software like Aldus PageMaker including versions of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a:t>
            </a:r>
          </a:p>
          <a:p>
            <a:endParaRPr lang="en-US" sz="1000" i="1" dirty="0">
              <a:solidFill>
                <a:schemeClr val="tx2"/>
              </a:solidFill>
              <a:latin typeface="Roboto Light"/>
              <a:cs typeface="Roboto Light"/>
            </a:endParaRPr>
          </a:p>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Tree>
    <p:extLst>
      <p:ext uri="{BB962C8B-B14F-4D97-AF65-F5344CB8AC3E}">
        <p14:creationId xmlns:p14="http://schemas.microsoft.com/office/powerpoint/2010/main" val="12911217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625" y="276818"/>
            <a:ext cx="6528816" cy="420624"/>
          </a:xfrm>
          <a:solidFill>
            <a:schemeClr val="accent1"/>
          </a:solidFill>
          <a:ln>
            <a:solidFill>
              <a:schemeClr val="accent1"/>
            </a:solidFill>
          </a:ln>
        </p:spPr>
        <p:txBody>
          <a:bodyPr>
            <a:normAutofit/>
          </a:bodyPr>
          <a:lstStyle/>
          <a:p>
            <a:r>
              <a:rPr lang="en-US" dirty="0" smtClean="0">
                <a:solidFill>
                  <a:schemeClr val="bg1"/>
                </a:solidFill>
              </a:rPr>
              <a:t>Bio</a:t>
            </a:r>
            <a:endParaRPr lang="en-US" b="0" dirty="0">
              <a:solidFill>
                <a:schemeClr val="bg1"/>
              </a:solidFill>
            </a:endParaRPr>
          </a:p>
        </p:txBody>
      </p:sp>
      <p:sp>
        <p:nvSpPr>
          <p:cNvPr id="30" name="Title 1"/>
          <p:cNvSpPr txBox="1">
            <a:spLocks/>
          </p:cNvSpPr>
          <p:nvPr/>
        </p:nvSpPr>
        <p:spPr>
          <a:xfrm>
            <a:off x="444501" y="2902367"/>
            <a:ext cx="185419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Jim Everett</a:t>
            </a:r>
            <a:endParaRPr lang="en-US" sz="1200" b="0" dirty="0"/>
          </a:p>
        </p:txBody>
      </p:sp>
      <p:sp>
        <p:nvSpPr>
          <p:cNvPr id="31" name="TextBox 30"/>
          <p:cNvSpPr txBox="1"/>
          <p:nvPr/>
        </p:nvSpPr>
        <p:spPr>
          <a:xfrm>
            <a:off x="444712" y="3190607"/>
            <a:ext cx="1862455" cy="400099"/>
          </a:xfrm>
          <a:prstGeom prst="rect">
            <a:avLst/>
          </a:prstGeom>
          <a:noFill/>
        </p:spPr>
        <p:txBody>
          <a:bodyPr wrap="square" lIns="91430" tIns="45715" rIns="91430" bIns="45715" rtlCol="0">
            <a:spAutoFit/>
          </a:bodyPr>
          <a:lstStyle/>
          <a:p>
            <a:pPr algn="ctr"/>
            <a:r>
              <a:rPr lang="en-US" sz="1000" dirty="0" smtClean="0">
                <a:solidFill>
                  <a:schemeClr val="tx2">
                    <a:lumMod val="50000"/>
                  </a:schemeClr>
                </a:solidFill>
                <a:latin typeface="Roboto Light"/>
                <a:cs typeface="Roboto Light"/>
              </a:rPr>
              <a:t>Developer, Architect, Software Enthusiast</a:t>
            </a:r>
            <a:endParaRPr lang="en-US" sz="1000" dirty="0">
              <a:solidFill>
                <a:schemeClr val="tx2">
                  <a:lumMod val="50000"/>
                </a:schemeClr>
              </a:solidFill>
              <a:latin typeface="Roboto Light"/>
              <a:cs typeface="Roboto Light"/>
            </a:endParaRPr>
          </a:p>
        </p:txBody>
      </p:sp>
      <p:sp>
        <p:nvSpPr>
          <p:cNvPr id="48" name="Oval 47"/>
          <p:cNvSpPr/>
          <p:nvPr/>
        </p:nvSpPr>
        <p:spPr>
          <a:xfrm>
            <a:off x="639990" y="1103162"/>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 name="Oval 14"/>
          <p:cNvSpPr/>
          <p:nvPr/>
        </p:nvSpPr>
        <p:spPr>
          <a:xfrm>
            <a:off x="570318" y="1038454"/>
            <a:ext cx="1589484" cy="1589155"/>
          </a:xfrm>
          <a:prstGeom prst="ellipse">
            <a:avLst/>
          </a:prstGeom>
          <a:solidFill>
            <a:srgbClr val="424242"/>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92" y="1172362"/>
            <a:ext cx="1316736" cy="1316736"/>
          </a:xfrm>
          <a:prstGeom prst="ellipse">
            <a:avLst/>
          </a:prstGeom>
          <a:ln w="63500" cap="rnd">
            <a:noFill/>
          </a:ln>
          <a:effectLst>
            <a:outerShdw blurRad="381000" dist="292100" dir="5400000" sx="-80000" sy="-18000" rotWithShape="0">
              <a:srgbClr val="000000">
                <a:alpha val="22000"/>
              </a:srgbClr>
            </a:outerShdw>
          </a:effectLst>
        </p:spPr>
      </p:pic>
      <p:sp>
        <p:nvSpPr>
          <p:cNvPr id="4" name="Rounded Rectangle 3"/>
          <p:cNvSpPr/>
          <p:nvPr/>
        </p:nvSpPr>
        <p:spPr>
          <a:xfrm>
            <a:off x="2737554" y="1023939"/>
            <a:ext cx="6019095"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2" name="TextBox 51"/>
          <p:cNvSpPr txBox="1"/>
          <p:nvPr/>
        </p:nvSpPr>
        <p:spPr>
          <a:xfrm>
            <a:off x="2986092" y="1237202"/>
            <a:ext cx="2366958" cy="2585313"/>
          </a:xfrm>
          <a:prstGeom prst="rect">
            <a:avLst/>
          </a:prstGeom>
          <a:noFill/>
        </p:spPr>
        <p:txBody>
          <a:bodyPr wrap="square" lIns="91430" tIns="45715" rIns="91430" bIns="45715" rtlCol="0">
            <a:spAutoFit/>
          </a:bodyPr>
          <a:lstStyle/>
          <a:p>
            <a:pPr>
              <a:lnSpc>
                <a:spcPct val="150000"/>
              </a:lnSpc>
            </a:pPr>
            <a:r>
              <a:rPr lang="en-US" sz="1200" i="1" dirty="0" err="1" smtClean="0">
                <a:solidFill>
                  <a:schemeClr val="tx2">
                    <a:lumMod val="50000"/>
                  </a:schemeClr>
                </a:solidFill>
                <a:latin typeface="Roboto Light"/>
                <a:cs typeface="Roboto Light"/>
              </a:rPr>
              <a:t>HMBer</a:t>
            </a:r>
            <a:r>
              <a:rPr lang="en-US" sz="1200" i="1" dirty="0" smtClean="0">
                <a:solidFill>
                  <a:schemeClr val="tx2">
                    <a:lumMod val="50000"/>
                  </a:schemeClr>
                </a:solidFill>
                <a:latin typeface="Roboto Light"/>
                <a:cs typeface="Roboto Light"/>
              </a:rPr>
              <a:t> </a:t>
            </a:r>
          </a:p>
          <a:p>
            <a:pPr>
              <a:lnSpc>
                <a:spcPct val="150000"/>
              </a:lnSpc>
            </a:pPr>
            <a:r>
              <a:rPr lang="en-US" sz="1200" i="1" dirty="0" smtClean="0">
                <a:solidFill>
                  <a:schemeClr val="tx2">
                    <a:lumMod val="50000"/>
                  </a:schemeClr>
                </a:solidFill>
                <a:latin typeface="Roboto Light"/>
                <a:cs typeface="Roboto Light"/>
              </a:rPr>
              <a:t>Father of </a:t>
            </a:r>
            <a:r>
              <a:rPr lang="en-US" sz="1200" i="1" dirty="0">
                <a:solidFill>
                  <a:schemeClr val="tx2">
                    <a:lumMod val="50000"/>
                  </a:schemeClr>
                </a:solidFill>
                <a:latin typeface="Roboto Light"/>
                <a:cs typeface="Roboto Light"/>
              </a:rPr>
              <a:t>2</a:t>
            </a:r>
            <a:r>
              <a:rPr lang="en-US" sz="1200" i="1" dirty="0" smtClean="0">
                <a:solidFill>
                  <a:schemeClr val="tx2">
                    <a:lumMod val="50000"/>
                  </a:schemeClr>
                </a:solidFill>
                <a:latin typeface="Roboto Light"/>
                <a:cs typeface="Roboto Light"/>
              </a:rPr>
              <a:t> </a:t>
            </a:r>
          </a:p>
          <a:p>
            <a:pPr>
              <a:lnSpc>
                <a:spcPct val="150000"/>
              </a:lnSpc>
            </a:pPr>
            <a:r>
              <a:rPr lang="en-US" sz="1200" i="1" dirty="0">
                <a:solidFill>
                  <a:schemeClr val="tx2">
                    <a:lumMod val="50000"/>
                  </a:schemeClr>
                </a:solidFill>
                <a:latin typeface="Roboto Light"/>
                <a:cs typeface="Roboto Light"/>
              </a:rPr>
              <a:t>M</a:t>
            </a:r>
            <a:r>
              <a:rPr lang="en-US" sz="1200" i="1" dirty="0" smtClean="0">
                <a:solidFill>
                  <a:schemeClr val="tx2">
                    <a:lumMod val="50000"/>
                  </a:schemeClr>
                </a:solidFill>
                <a:latin typeface="Roboto Light"/>
                <a:cs typeface="Roboto Light"/>
              </a:rPr>
              <a:t>arried to a patient wife</a:t>
            </a:r>
          </a:p>
          <a:p>
            <a:pPr>
              <a:lnSpc>
                <a:spcPct val="150000"/>
              </a:lnSpc>
            </a:pPr>
            <a:r>
              <a:rPr lang="en-US" sz="1200" i="1" dirty="0" smtClean="0">
                <a:solidFill>
                  <a:schemeClr val="tx2">
                    <a:lumMod val="50000"/>
                  </a:schemeClr>
                </a:solidFill>
                <a:latin typeface="Roboto Light"/>
                <a:cs typeface="Roboto Light"/>
              </a:rPr>
              <a:t>Software Enthusiast </a:t>
            </a:r>
          </a:p>
          <a:p>
            <a:pPr>
              <a:lnSpc>
                <a:spcPct val="150000"/>
              </a:lnSpc>
            </a:pPr>
            <a:r>
              <a:rPr lang="en-US" sz="1200" i="1" dirty="0" smtClean="0">
                <a:solidFill>
                  <a:schemeClr val="tx2">
                    <a:lumMod val="50000"/>
                  </a:schemeClr>
                </a:solidFill>
                <a:latin typeface="Roboto Light"/>
                <a:cs typeface="Roboto Light"/>
              </a:rPr>
              <a:t>14 years of .NET Experience</a:t>
            </a:r>
          </a:p>
          <a:p>
            <a:pPr>
              <a:lnSpc>
                <a:spcPct val="150000"/>
              </a:lnSpc>
            </a:pPr>
            <a:r>
              <a:rPr lang="en-US" sz="1200" i="1" dirty="0" smtClean="0">
                <a:solidFill>
                  <a:schemeClr val="tx2">
                    <a:lumMod val="50000"/>
                  </a:schemeClr>
                </a:solidFill>
                <a:latin typeface="Roboto Light"/>
                <a:cs typeface="Roboto Light"/>
              </a:rPr>
              <a:t>Enterprise Architect</a:t>
            </a:r>
          </a:p>
          <a:p>
            <a:pPr>
              <a:lnSpc>
                <a:spcPct val="150000"/>
              </a:lnSpc>
            </a:pPr>
            <a:r>
              <a:rPr lang="en-US" sz="1200" i="1" dirty="0" smtClean="0">
                <a:solidFill>
                  <a:schemeClr val="tx2">
                    <a:lumMod val="50000"/>
                  </a:schemeClr>
                </a:solidFill>
                <a:latin typeface="Roboto Light"/>
                <a:cs typeface="Roboto Light"/>
              </a:rPr>
              <a:t>Developer</a:t>
            </a:r>
          </a:p>
          <a:p>
            <a:pPr>
              <a:lnSpc>
                <a:spcPct val="150000"/>
              </a:lnSpc>
            </a:pPr>
            <a:r>
              <a:rPr lang="en-US" sz="1200" i="1" dirty="0" smtClean="0">
                <a:solidFill>
                  <a:schemeClr val="tx2">
                    <a:lumMod val="50000"/>
                  </a:schemeClr>
                </a:solidFill>
                <a:latin typeface="Roboto Light"/>
                <a:cs typeface="Roboto Light"/>
              </a:rPr>
              <a:t>Scrum Master</a:t>
            </a:r>
          </a:p>
          <a:p>
            <a:pPr>
              <a:lnSpc>
                <a:spcPct val="150000"/>
              </a:lnSpc>
            </a:pPr>
            <a:r>
              <a:rPr lang="en-US" sz="1200" i="1" dirty="0" smtClean="0">
                <a:solidFill>
                  <a:schemeClr val="tx2">
                    <a:lumMod val="50000"/>
                  </a:schemeClr>
                </a:solidFill>
                <a:latin typeface="Roboto Light"/>
                <a:cs typeface="Roboto Light"/>
              </a:rPr>
              <a:t>Life Learner</a:t>
            </a:r>
          </a:p>
        </p:txBody>
      </p:sp>
      <p:sp>
        <p:nvSpPr>
          <p:cNvPr id="13" name="Oval 12"/>
          <p:cNvSpPr/>
          <p:nvPr/>
        </p:nvSpPr>
        <p:spPr>
          <a:xfrm>
            <a:off x="557063" y="1018823"/>
            <a:ext cx="1628420" cy="1628418"/>
          </a:xfrm>
          <a:prstGeom prst="ellipse">
            <a:avLst/>
          </a:prstGeom>
          <a:noFill/>
          <a:ln w="76200" cmpd="sng">
            <a:solidFill>
              <a:schemeClr val="accent1"/>
            </a:solidFill>
            <a:prstDash val="solid"/>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 name="Oval 13"/>
          <p:cNvSpPr/>
          <p:nvPr/>
        </p:nvSpPr>
        <p:spPr>
          <a:xfrm>
            <a:off x="482105" y="943865"/>
            <a:ext cx="1772145" cy="1772143"/>
          </a:xfrm>
          <a:prstGeom prst="ellipse">
            <a:avLst/>
          </a:prstGeom>
          <a:noFill/>
          <a:ln w="101600" cmpd="sng">
            <a:solidFill>
              <a:schemeClr val="bg1"/>
            </a:solidFill>
            <a:prstDash val="solid"/>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 name="Oval 2"/>
          <p:cNvSpPr/>
          <p:nvPr/>
        </p:nvSpPr>
        <p:spPr>
          <a:xfrm>
            <a:off x="459145" y="918465"/>
            <a:ext cx="1814155" cy="1814155"/>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 name="TextBox 15"/>
          <p:cNvSpPr txBox="1"/>
          <p:nvPr/>
        </p:nvSpPr>
        <p:spPr>
          <a:xfrm>
            <a:off x="5353050" y="1237202"/>
            <a:ext cx="3225800" cy="2031315"/>
          </a:xfrm>
          <a:prstGeom prst="rect">
            <a:avLst/>
          </a:prstGeom>
          <a:noFill/>
        </p:spPr>
        <p:txBody>
          <a:bodyPr wrap="square" lIns="91430" tIns="45715" rIns="91430" bIns="45715" rtlCol="0" anchor="ctr">
            <a:spAutoFit/>
          </a:bodyPr>
          <a:lstStyle/>
          <a:p>
            <a:pPr>
              <a:lnSpc>
                <a:spcPct val="150000"/>
              </a:lnSpc>
            </a:pPr>
            <a:r>
              <a:rPr lang="en-US" sz="2400" dirty="0">
                <a:solidFill>
                  <a:schemeClr val="accent1"/>
                </a:solidFill>
                <a:latin typeface="FontAwesome" pitchFamily="2" charset="0"/>
              </a:rPr>
              <a:t></a:t>
            </a:r>
            <a:r>
              <a:rPr lang="en-US" sz="1200" i="1" dirty="0" smtClean="0">
                <a:solidFill>
                  <a:schemeClr val="tx2">
                    <a:lumMod val="50000"/>
                  </a:schemeClr>
                </a:solidFill>
                <a:latin typeface="Roboto Light"/>
                <a:cs typeface="Roboto Light"/>
              </a:rPr>
              <a:t> </a:t>
            </a:r>
            <a:r>
              <a:rPr lang="en-US" sz="1200" dirty="0">
                <a:solidFill>
                  <a:schemeClr val="tx2">
                    <a:lumMod val="50000"/>
                  </a:schemeClr>
                </a:solidFill>
                <a:latin typeface="Roboto Light"/>
                <a:cs typeface="Roboto Light"/>
                <a:hlinkClick r:id="rId4"/>
              </a:rPr>
              <a:t>https://</a:t>
            </a:r>
            <a:r>
              <a:rPr lang="en-US" sz="1200" dirty="0" smtClean="0">
                <a:solidFill>
                  <a:schemeClr val="tx2">
                    <a:lumMod val="50000"/>
                  </a:schemeClr>
                </a:solidFill>
                <a:latin typeface="Roboto Light"/>
                <a:cs typeface="Roboto Light"/>
                <a:hlinkClick r:id="rId4"/>
              </a:rPr>
              <a:t>twitter.com/CognitiveBurden</a:t>
            </a:r>
            <a:endParaRPr lang="en-US" sz="1200" dirty="0" smtClean="0">
              <a:solidFill>
                <a:schemeClr val="tx2">
                  <a:lumMod val="50000"/>
                </a:schemeClr>
              </a:solidFill>
              <a:latin typeface="Roboto Light"/>
              <a:cs typeface="Roboto Light"/>
            </a:endParaRPr>
          </a:p>
          <a:p>
            <a:pPr>
              <a:lnSpc>
                <a:spcPct val="150000"/>
              </a:lnSpc>
            </a:pPr>
            <a:r>
              <a:rPr lang="en-US" sz="2400" dirty="0">
                <a:solidFill>
                  <a:schemeClr val="accent1"/>
                </a:solidFill>
                <a:latin typeface="FontAwesome" pitchFamily="2" charset="0"/>
              </a:rPr>
              <a:t> </a:t>
            </a:r>
            <a:r>
              <a:rPr lang="en-US" sz="1200" dirty="0">
                <a:solidFill>
                  <a:schemeClr val="accent1"/>
                </a:solidFill>
                <a:latin typeface="Roboto Light" panose="02000000000000000000" pitchFamily="2" charset="0"/>
                <a:ea typeface="Roboto Light" panose="02000000000000000000" pitchFamily="2" charset="0"/>
                <a:hlinkClick r:id="rId5"/>
              </a:rPr>
              <a:t>https://</a:t>
            </a:r>
            <a:r>
              <a:rPr lang="en-US" sz="1200" dirty="0" smtClean="0">
                <a:solidFill>
                  <a:schemeClr val="accent1"/>
                </a:solidFill>
                <a:latin typeface="Roboto Light" panose="02000000000000000000" pitchFamily="2" charset="0"/>
                <a:ea typeface="Roboto Light" panose="02000000000000000000" pitchFamily="2" charset="0"/>
                <a:hlinkClick r:id="rId5"/>
              </a:rPr>
              <a:t>github.com/cognitiveburden</a:t>
            </a:r>
            <a:endParaRPr lang="en-US" sz="1200" dirty="0" smtClean="0">
              <a:solidFill>
                <a:schemeClr val="accent1"/>
              </a:solidFill>
              <a:latin typeface="Roboto Light" panose="02000000000000000000" pitchFamily="2" charset="0"/>
              <a:ea typeface="Roboto Light" panose="02000000000000000000" pitchFamily="2" charset="0"/>
            </a:endParaRPr>
          </a:p>
          <a:p>
            <a:pPr>
              <a:lnSpc>
                <a:spcPct val="150000"/>
              </a:lnSpc>
            </a:pPr>
            <a:r>
              <a:rPr lang="en-US" sz="2400" dirty="0">
                <a:solidFill>
                  <a:schemeClr val="accent1"/>
                </a:solidFill>
                <a:latin typeface="FontAwesome" pitchFamily="2" charset="0"/>
              </a:rPr>
              <a:t> </a:t>
            </a:r>
            <a:r>
              <a:rPr lang="en-US" sz="1200" dirty="0">
                <a:solidFill>
                  <a:schemeClr val="accent1"/>
                </a:solidFill>
                <a:latin typeface="Roboto Light" panose="02000000000000000000" pitchFamily="2" charset="0"/>
                <a:ea typeface="Roboto Light" panose="02000000000000000000" pitchFamily="2" charset="0"/>
                <a:hlinkClick r:id="rId6"/>
              </a:rPr>
              <a:t>cognitiveburden@gmail.com</a:t>
            </a:r>
            <a:endParaRPr lang="en-US" sz="1200" dirty="0">
              <a:solidFill>
                <a:schemeClr val="accent1"/>
              </a:solidFill>
              <a:latin typeface="Roboto Light" panose="02000000000000000000" pitchFamily="2" charset="0"/>
              <a:ea typeface="Roboto Light" panose="02000000000000000000" pitchFamily="2" charset="0"/>
            </a:endParaRPr>
          </a:p>
          <a:p>
            <a:pPr>
              <a:lnSpc>
                <a:spcPct val="150000"/>
              </a:lnSpc>
            </a:pPr>
            <a:endParaRPr lang="en-US" sz="1200" dirty="0" smtClean="0">
              <a:solidFill>
                <a:schemeClr val="accent1"/>
              </a:solidFill>
              <a:latin typeface="Roboto Light" panose="02000000000000000000" pitchFamily="2" charset="0"/>
              <a:ea typeface="Roboto Light" panose="02000000000000000000" pitchFamily="2" charset="0"/>
            </a:endParaRPr>
          </a:p>
        </p:txBody>
      </p:sp>
      <p:sp>
        <p:nvSpPr>
          <p:cNvPr id="17" name="Rectangle 16"/>
          <p:cNvSpPr/>
          <p:nvPr/>
        </p:nvSpPr>
        <p:spPr>
          <a:xfrm>
            <a:off x="-9525" y="212810"/>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8" name="Rectangle 17"/>
          <p:cNvSpPr/>
          <p:nvPr/>
        </p:nvSpPr>
        <p:spPr>
          <a:xfrm>
            <a:off x="7498080" y="276818"/>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949440" y="276818"/>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8046720" y="276818"/>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8595360" y="276818"/>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52648" y="194743"/>
            <a:ext cx="506870" cy="584775"/>
          </a:xfrm>
          <a:prstGeom prst="rect">
            <a:avLst/>
          </a:prstGeom>
          <a:noFill/>
        </p:spPr>
        <p:txBody>
          <a:bodyPr wrap="none" lIns="91440" tIns="45720" rIns="91440" bIns="45720">
            <a:spAutoFit/>
          </a:bodyPr>
          <a:lstStyle/>
          <a:p>
            <a:pPr algn="ctr"/>
            <a:r>
              <a:rPr lang="en-US" sz="3200" dirty="0">
                <a:ln w="0"/>
                <a:solidFill>
                  <a:schemeClr val="bg1"/>
                </a:solidFill>
                <a:latin typeface="FontAwesome" pitchFamily="2" charset="0"/>
              </a:rPr>
              <a:t></a:t>
            </a:r>
          </a:p>
        </p:txBody>
      </p:sp>
    </p:spTree>
    <p:extLst>
      <p:ext uri="{BB962C8B-B14F-4D97-AF65-F5344CB8AC3E}">
        <p14:creationId xmlns:p14="http://schemas.microsoft.com/office/powerpoint/2010/main" val="31923369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697514" y="1217258"/>
            <a:ext cx="1658057" cy="2227547"/>
            <a:chOff x="3425070" y="1217258"/>
            <a:chExt cx="1658057" cy="2227547"/>
          </a:xfrm>
        </p:grpSpPr>
        <p:grpSp>
          <p:nvGrpSpPr>
            <p:cNvPr id="16" name="Group 15"/>
            <p:cNvGrpSpPr/>
            <p:nvPr/>
          </p:nvGrpSpPr>
          <p:grpSpPr>
            <a:xfrm>
              <a:off x="3425070" y="1217258"/>
              <a:ext cx="1658057" cy="2227547"/>
              <a:chOff x="444501" y="915483"/>
              <a:chExt cx="1658057" cy="2227547"/>
            </a:xfrm>
          </p:grpSpPr>
          <p:sp>
            <p:nvSpPr>
              <p:cNvPr id="17" name="Title 1"/>
              <p:cNvSpPr txBox="1">
                <a:spLocks/>
              </p:cNvSpPr>
              <p:nvPr/>
            </p:nvSpPr>
            <p:spPr>
              <a:xfrm>
                <a:off x="444501" y="2577790"/>
                <a:ext cx="1657350" cy="338668"/>
              </a:xfrm>
              <a:prstGeom prst="rect">
                <a:avLst/>
              </a:prstGeom>
              <a:ln>
                <a:noFill/>
              </a:ln>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R</a:t>
                </a:r>
              </a:p>
            </p:txBody>
          </p:sp>
          <p:sp>
            <p:nvSpPr>
              <p:cNvPr id="18" name="TextBox 17"/>
              <p:cNvSpPr txBox="1"/>
              <p:nvPr/>
            </p:nvSpPr>
            <p:spPr>
              <a:xfrm>
                <a:off x="444711" y="2866031"/>
                <a:ext cx="1657139" cy="276999"/>
              </a:xfrm>
              <a:prstGeom prst="rect">
                <a:avLst/>
              </a:prstGeom>
              <a:noFill/>
            </p:spPr>
            <p:txBody>
              <a:bodyPr wrap="square" rtlCol="0">
                <a:spAutoFit/>
              </a:bodyPr>
              <a:lstStyle/>
              <a:p>
                <a:pPr algn="ctr"/>
                <a:r>
                  <a:rPr lang="en-US" sz="1200" dirty="0" smtClean="0">
                    <a:solidFill>
                      <a:schemeClr val="tx2">
                        <a:lumMod val="50000"/>
                      </a:schemeClr>
                    </a:solidFill>
                    <a:latin typeface="Roboto Light"/>
                    <a:cs typeface="Roboto Light"/>
                  </a:rPr>
                  <a:t>The Big Brother</a:t>
                </a:r>
                <a:endParaRPr lang="en-US" sz="1200" dirty="0">
                  <a:solidFill>
                    <a:schemeClr val="tx2">
                      <a:lumMod val="50000"/>
                    </a:schemeClr>
                  </a:solidFill>
                  <a:latin typeface="Roboto Light"/>
                  <a:cs typeface="Roboto Light"/>
                </a:endParaRPr>
              </a:p>
            </p:txBody>
          </p:sp>
          <p:grpSp>
            <p:nvGrpSpPr>
              <p:cNvPr id="19" name="Group 18"/>
              <p:cNvGrpSpPr/>
              <p:nvPr/>
            </p:nvGrpSpPr>
            <p:grpSpPr>
              <a:xfrm>
                <a:off x="470276" y="915483"/>
                <a:ext cx="1632282" cy="1632282"/>
                <a:chOff x="449107" y="908426"/>
                <a:chExt cx="1849211" cy="1849211"/>
              </a:xfrm>
            </p:grpSpPr>
            <p:sp>
              <p:nvSpPr>
                <p:cNvPr id="20" name="Oval 19"/>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Oval 20"/>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Oval 21"/>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Oval 22"/>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3301" y="1420621"/>
              <a:ext cx="1223063" cy="122306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7" name="Group 6"/>
          <p:cNvGrpSpPr/>
          <p:nvPr/>
        </p:nvGrpSpPr>
        <p:grpSpPr>
          <a:xfrm>
            <a:off x="6248400" y="1217258"/>
            <a:ext cx="1658057" cy="2227547"/>
            <a:chOff x="6937303" y="1217258"/>
            <a:chExt cx="1658057" cy="2227547"/>
          </a:xfrm>
        </p:grpSpPr>
        <p:grpSp>
          <p:nvGrpSpPr>
            <p:cNvPr id="34" name="Group 33"/>
            <p:cNvGrpSpPr/>
            <p:nvPr/>
          </p:nvGrpSpPr>
          <p:grpSpPr>
            <a:xfrm>
              <a:off x="6937303" y="1217258"/>
              <a:ext cx="1658057" cy="2227547"/>
              <a:chOff x="444501" y="915483"/>
              <a:chExt cx="1658057" cy="2227547"/>
            </a:xfrm>
          </p:grpSpPr>
          <p:sp>
            <p:nvSpPr>
              <p:cNvPr id="35"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G</a:t>
                </a:r>
                <a:endParaRPr lang="en-US" sz="1200" b="0" dirty="0"/>
              </a:p>
            </p:txBody>
          </p:sp>
          <p:sp>
            <p:nvSpPr>
              <p:cNvPr id="36" name="TextBox 35"/>
              <p:cNvSpPr txBox="1"/>
              <p:nvPr/>
            </p:nvSpPr>
            <p:spPr>
              <a:xfrm>
                <a:off x="444711" y="2866031"/>
                <a:ext cx="1657139" cy="276999"/>
              </a:xfrm>
              <a:prstGeom prst="rect">
                <a:avLst/>
              </a:prstGeom>
              <a:noFill/>
            </p:spPr>
            <p:txBody>
              <a:bodyPr wrap="square" rtlCol="0">
                <a:spAutoFit/>
              </a:bodyPr>
              <a:lstStyle>
                <a:defPPr>
                  <a:defRPr lang="en-US"/>
                </a:defPPr>
                <a:lvl1pPr algn="ctr">
                  <a:defRPr sz="1200">
                    <a:solidFill>
                      <a:schemeClr val="tx2"/>
                    </a:solidFill>
                    <a:latin typeface="Roboto Light"/>
                    <a:cs typeface="Roboto Light"/>
                  </a:defRPr>
                </a:lvl1pPr>
              </a:lstStyle>
              <a:p>
                <a:r>
                  <a:rPr lang="en-US" dirty="0">
                    <a:solidFill>
                      <a:schemeClr val="tx2">
                        <a:lumMod val="50000"/>
                      </a:schemeClr>
                    </a:solidFill>
                  </a:rPr>
                  <a:t>The</a:t>
                </a:r>
                <a:r>
                  <a:rPr lang="en-US" dirty="0"/>
                  <a:t> </a:t>
                </a:r>
                <a:r>
                  <a:rPr lang="en-US" dirty="0">
                    <a:solidFill>
                      <a:schemeClr val="tx2">
                        <a:lumMod val="50000"/>
                      </a:schemeClr>
                    </a:solidFill>
                  </a:rPr>
                  <a:t>Baby</a:t>
                </a:r>
              </a:p>
            </p:txBody>
          </p:sp>
          <p:grpSp>
            <p:nvGrpSpPr>
              <p:cNvPr id="37" name="Group 36"/>
              <p:cNvGrpSpPr/>
              <p:nvPr/>
            </p:nvGrpSpPr>
            <p:grpSpPr>
              <a:xfrm>
                <a:off x="470276" y="915483"/>
                <a:ext cx="1632282" cy="1632282"/>
                <a:chOff x="449107" y="908426"/>
                <a:chExt cx="1849211" cy="1849211"/>
              </a:xfrm>
            </p:grpSpPr>
            <p:sp>
              <p:nvSpPr>
                <p:cNvPr id="38" name="Oval 37"/>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Oval 38"/>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Oval 39"/>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Oval 40"/>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7259" y="1402345"/>
              <a:ext cx="1259614" cy="125961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9" name="Group 8"/>
          <p:cNvGrpSpPr/>
          <p:nvPr/>
        </p:nvGrpSpPr>
        <p:grpSpPr>
          <a:xfrm>
            <a:off x="1146628" y="1217258"/>
            <a:ext cx="1658057" cy="2227547"/>
            <a:chOff x="458642" y="1217258"/>
            <a:chExt cx="1658057" cy="2227547"/>
          </a:xfrm>
        </p:grpSpPr>
        <p:grpSp>
          <p:nvGrpSpPr>
            <p:cNvPr id="24" name="Group 23"/>
            <p:cNvGrpSpPr/>
            <p:nvPr/>
          </p:nvGrpSpPr>
          <p:grpSpPr>
            <a:xfrm>
              <a:off x="458642" y="1217258"/>
              <a:ext cx="1658057" cy="2227547"/>
              <a:chOff x="444501" y="915483"/>
              <a:chExt cx="1658057" cy="2227547"/>
            </a:xfrm>
          </p:grpSpPr>
          <p:sp>
            <p:nvSpPr>
              <p:cNvPr id="25"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a:t>
                </a:r>
                <a:endParaRPr lang="en-US" sz="1200" b="0" dirty="0"/>
              </a:p>
            </p:txBody>
          </p:sp>
          <p:sp>
            <p:nvSpPr>
              <p:cNvPr id="26" name="TextBox 25"/>
              <p:cNvSpPr txBox="1"/>
              <p:nvPr/>
            </p:nvSpPr>
            <p:spPr>
              <a:xfrm>
                <a:off x="444711" y="2866031"/>
                <a:ext cx="1657139" cy="276999"/>
              </a:xfrm>
              <a:prstGeom prst="rect">
                <a:avLst/>
              </a:prstGeom>
              <a:noFill/>
            </p:spPr>
            <p:txBody>
              <a:bodyPr wrap="square" rtlCol="0">
                <a:spAutoFit/>
              </a:bodyPr>
              <a:lstStyle>
                <a:defPPr>
                  <a:defRPr lang="en-US"/>
                </a:defPPr>
                <a:lvl1pPr algn="ctr">
                  <a:defRPr sz="1200">
                    <a:solidFill>
                      <a:schemeClr val="tx2"/>
                    </a:solidFill>
                    <a:latin typeface="Roboto Light"/>
                    <a:cs typeface="Roboto Light"/>
                  </a:defRPr>
                </a:lvl1pPr>
              </a:lstStyle>
              <a:p>
                <a:r>
                  <a:rPr lang="en-US" dirty="0">
                    <a:solidFill>
                      <a:schemeClr val="tx2">
                        <a:lumMod val="50000"/>
                      </a:schemeClr>
                    </a:solidFill>
                  </a:rPr>
                  <a:t>The Wife</a:t>
                </a:r>
              </a:p>
            </p:txBody>
          </p:sp>
          <p:grpSp>
            <p:nvGrpSpPr>
              <p:cNvPr id="27" name="Group 26"/>
              <p:cNvGrpSpPr/>
              <p:nvPr/>
            </p:nvGrpSpPr>
            <p:grpSpPr>
              <a:xfrm>
                <a:off x="470276" y="915483"/>
                <a:ext cx="1632282" cy="1632282"/>
                <a:chOff x="449107" y="908426"/>
                <a:chExt cx="1849211" cy="1849211"/>
              </a:xfrm>
            </p:grpSpPr>
            <p:sp>
              <p:nvSpPr>
                <p:cNvPr id="28" name="Oval 27"/>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Oval 28"/>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Oval 31"/>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657" y="1410891"/>
              <a:ext cx="1259520" cy="125952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31" name="Title 1"/>
          <p:cNvSpPr>
            <a:spLocks noGrp="1"/>
          </p:cNvSpPr>
          <p:nvPr>
            <p:ph type="title"/>
          </p:nvPr>
        </p:nvSpPr>
        <p:spPr>
          <a:xfrm>
            <a:off x="420625" y="276818"/>
            <a:ext cx="6528816" cy="420624"/>
          </a:xfrm>
          <a:solidFill>
            <a:schemeClr val="accent1"/>
          </a:solidFill>
          <a:ln>
            <a:solidFill>
              <a:schemeClr val="accent1"/>
            </a:solidFill>
          </a:ln>
        </p:spPr>
        <p:txBody>
          <a:bodyPr>
            <a:normAutofit/>
          </a:bodyPr>
          <a:lstStyle/>
          <a:p>
            <a:r>
              <a:rPr lang="en-US" dirty="0" smtClean="0">
                <a:solidFill>
                  <a:schemeClr val="bg1"/>
                </a:solidFill>
              </a:rPr>
              <a:t>Bio</a:t>
            </a:r>
            <a:endParaRPr lang="en-US" b="0" dirty="0">
              <a:solidFill>
                <a:schemeClr val="bg1"/>
              </a:solidFill>
            </a:endParaRPr>
          </a:p>
        </p:txBody>
      </p:sp>
      <p:sp>
        <p:nvSpPr>
          <p:cNvPr id="42" name="Rectangle 41"/>
          <p:cNvSpPr/>
          <p:nvPr/>
        </p:nvSpPr>
        <p:spPr>
          <a:xfrm>
            <a:off x="-9525" y="212810"/>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3" name="Rectangle 42"/>
          <p:cNvSpPr/>
          <p:nvPr/>
        </p:nvSpPr>
        <p:spPr>
          <a:xfrm>
            <a:off x="7498080" y="276818"/>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949440" y="276818"/>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8046720" y="276818"/>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8595360" y="276818"/>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Rectangle 46"/>
          <p:cNvSpPr/>
          <p:nvPr/>
        </p:nvSpPr>
        <p:spPr>
          <a:xfrm>
            <a:off x="-52648" y="194743"/>
            <a:ext cx="506870" cy="584775"/>
          </a:xfrm>
          <a:prstGeom prst="rect">
            <a:avLst/>
          </a:prstGeom>
          <a:noFill/>
        </p:spPr>
        <p:txBody>
          <a:bodyPr wrap="none" lIns="91440" tIns="45720" rIns="91440" bIns="45720">
            <a:spAutoFit/>
          </a:bodyPr>
          <a:lstStyle/>
          <a:p>
            <a:pPr algn="ctr"/>
            <a:r>
              <a:rPr lang="en-US" sz="3200" dirty="0">
                <a:ln w="0"/>
                <a:solidFill>
                  <a:schemeClr val="bg1"/>
                </a:solidFill>
                <a:latin typeface="FontAwesome" pitchFamily="2" charset="0"/>
              </a:rPr>
              <a:t></a:t>
            </a:r>
          </a:p>
        </p:txBody>
      </p:sp>
    </p:spTree>
    <p:extLst>
      <p:ext uri="{BB962C8B-B14F-4D97-AF65-F5344CB8AC3E}">
        <p14:creationId xmlns:p14="http://schemas.microsoft.com/office/powerpoint/2010/main" val="265014324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rgbClr val="070707"/>
      </a:dk1>
      <a:lt1>
        <a:srgbClr val="F4F4F4"/>
      </a:lt1>
      <a:dk2>
        <a:srgbClr val="A0A0A3"/>
      </a:dk2>
      <a:lt2>
        <a:srgbClr val="E5E5E5"/>
      </a:lt2>
      <a:accent1>
        <a:srgbClr val="FC395B"/>
      </a:accent1>
      <a:accent2>
        <a:srgbClr val="FB7545"/>
      </a:accent2>
      <a:accent3>
        <a:srgbClr val="E9C944"/>
      </a:accent3>
      <a:accent4>
        <a:srgbClr val="90D049"/>
      </a:accent4>
      <a:accent5>
        <a:srgbClr val="18B96E"/>
      </a:accent5>
      <a:accent6>
        <a:srgbClr val="19C0B4"/>
      </a:accent6>
      <a:hlink>
        <a:srgbClr val="F23990"/>
      </a:hlink>
      <a:folHlink>
        <a:srgbClr val="F2399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30" tIns="45715" rIns="91430" bIns="45715" rtlCol="0">
        <a:normAutofit/>
      </a:body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schemas.microsoft.com/office/2006/documentManagement/types"/>
    <ds:schemaRef ds:uri="http://purl.org/dc/dcmitype/"/>
    <ds:schemaRef ds:uri="http://purl.org/dc/terms/"/>
    <ds:schemaRef ds:uri="http://schemas.microsoft.com/office/2006/metadata/properties"/>
    <ds:schemaRef ds:uri="http://purl.org/dc/elements/1.1/"/>
    <ds:schemaRef ds:uri="http://schemas.microsoft.com/office/infopath/2007/PartnerControls"/>
    <ds:schemaRef ds:uri="http://schemas.openxmlformats.org/package/2006/metadata/core-properties"/>
    <ds:schemaRef ds:uri="http://schemas.microsoft.com/sharepoint/v3/fields"/>
    <ds:schemaRef ds:uri="http://www.w3.org/XML/1998/namespace"/>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14347</TotalTime>
  <Words>6523</Words>
  <Application>Microsoft Office PowerPoint</Application>
  <PresentationFormat>On-screen Show (16:9)</PresentationFormat>
  <Paragraphs>1075</Paragraphs>
  <Slides>70</Slides>
  <Notes>53</Notes>
  <HiddenSlides>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70</vt:i4>
      </vt:variant>
    </vt:vector>
  </HeadingPairs>
  <TitlesOfParts>
    <vt:vector size="80" baseType="lpstr">
      <vt:lpstr>Arial</vt:lpstr>
      <vt:lpstr>baby icons</vt:lpstr>
      <vt:lpstr>Calibri</vt:lpstr>
      <vt:lpstr>FontAwesome</vt:lpstr>
      <vt:lpstr>Roboto Black</vt:lpstr>
      <vt:lpstr>Roboto Bold</vt:lpstr>
      <vt:lpstr>Roboto Light</vt:lpstr>
      <vt:lpstr>Roboto Regular</vt:lpstr>
      <vt:lpstr>Times New Roman</vt:lpstr>
      <vt:lpstr>Office Theme</vt:lpstr>
      <vt:lpstr>Coding with a Baby</vt:lpstr>
      <vt:lpstr>Techniques</vt:lpstr>
      <vt:lpstr>Techniques</vt:lpstr>
      <vt:lpstr>Techniques</vt:lpstr>
      <vt:lpstr>Techniques</vt:lpstr>
      <vt:lpstr>Outline</vt:lpstr>
      <vt:lpstr>Bio</vt:lpstr>
      <vt:lpstr>Bio</vt:lpstr>
      <vt:lpstr>Bio</vt:lpstr>
      <vt:lpstr>Having a Baby</vt:lpstr>
      <vt:lpstr>Pregnancy</vt:lpstr>
      <vt:lpstr>Pregnancy</vt:lpstr>
      <vt:lpstr>Pregnancy</vt:lpstr>
      <vt:lpstr>The Delivery</vt:lpstr>
      <vt:lpstr>PowerPoint Presentation</vt:lpstr>
      <vt:lpstr>The Result</vt:lpstr>
      <vt:lpstr>The Result</vt:lpstr>
      <vt:lpstr>Early Years</vt:lpstr>
      <vt:lpstr>Early Years</vt:lpstr>
      <vt:lpstr>Geek Out</vt:lpstr>
      <vt:lpstr>Geek Out</vt:lpstr>
      <vt:lpstr>Career</vt:lpstr>
      <vt:lpstr>Planning</vt:lpstr>
      <vt:lpstr>Planning</vt:lpstr>
      <vt:lpstr>Get Organized</vt:lpstr>
      <vt:lpstr>Get Organized</vt:lpstr>
      <vt:lpstr>Staying Current</vt:lpstr>
      <vt:lpstr>Staying Current</vt:lpstr>
      <vt:lpstr>Staying Current</vt:lpstr>
      <vt:lpstr>Staying Current</vt:lpstr>
      <vt:lpstr>Kids &amp; Technology</vt:lpstr>
      <vt:lpstr>Screen Time</vt:lpstr>
      <vt:lpstr>Screen Time</vt:lpstr>
      <vt:lpstr>Doctors Don’t Know Nothing</vt:lpstr>
      <vt:lpstr>From the Corner Office</vt:lpstr>
      <vt:lpstr>From the Corner Office</vt:lpstr>
      <vt:lpstr>From the Corner Office</vt:lpstr>
      <vt:lpstr>Screen Time Stats</vt:lpstr>
      <vt:lpstr>Screen Time Stats</vt:lpstr>
      <vt:lpstr>Screen Time Stats</vt:lpstr>
      <vt:lpstr>Screen Time Stats</vt:lpstr>
      <vt:lpstr>Concerns</vt:lpstr>
      <vt:lpstr>Concerns</vt:lpstr>
      <vt:lpstr>How to Manage Technology</vt:lpstr>
      <vt:lpstr>How to Manage Technology</vt:lpstr>
      <vt:lpstr>Digital Guardian</vt:lpstr>
      <vt:lpstr>Digital Guardian</vt:lpstr>
      <vt:lpstr>Digital Guardian</vt:lpstr>
      <vt:lpstr>Digital guardians</vt:lpstr>
      <vt:lpstr>Teaching Our Kids</vt:lpstr>
      <vt:lpstr>What Technology do we let our kids use?</vt:lpstr>
      <vt:lpstr>Teaching Our Kids</vt:lpstr>
      <vt:lpstr>Resources</vt:lpstr>
      <vt:lpstr>Resources</vt:lpstr>
      <vt:lpstr>Resources</vt:lpstr>
      <vt:lpstr>Resources</vt:lpstr>
      <vt:lpstr>Resources</vt:lpstr>
      <vt:lpstr>Concept Infographic</vt:lpstr>
      <vt:lpstr>Concept Umbrella Infographic</vt:lpstr>
      <vt:lpstr>Communication</vt:lpstr>
      <vt:lpstr>Work Space Infographic Concept</vt:lpstr>
      <vt:lpstr>Timeline Photo &amp; text</vt:lpstr>
      <vt:lpstr>Work Space Infographic Concept</vt:lpstr>
      <vt:lpstr>Color Chart Graphic</vt:lpstr>
      <vt:lpstr>Process Infographic (3 steps)</vt:lpstr>
      <vt:lpstr>Concept Infographic</vt:lpstr>
      <vt:lpstr>Gear Infographic</vt:lpstr>
      <vt:lpstr>Gallery</vt:lpstr>
      <vt:lpstr>Circle Icon Graphic</vt:lpstr>
      <vt:lpstr>Client Testimonial</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Jim Everett</cp:lastModifiedBy>
  <cp:revision>757</cp:revision>
  <dcterms:created xsi:type="dcterms:W3CDTF">2010-04-12T23:12:02Z</dcterms:created>
  <dcterms:modified xsi:type="dcterms:W3CDTF">2015-04-26T02:06:54Z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